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5.xml" ContentType="application/vnd.openxmlformats-officedocument.theme+xml"/>
  <Override PartName="/ppt/tags/tag6.xml" ContentType="application/vnd.openxmlformats-officedocument.presentationml.tags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6.xml" ContentType="application/vnd.openxmlformats-officedocument.theme+xml"/>
  <Override PartName="/ppt/tags/tag7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drawings/drawing2.xml" ContentType="application/vnd.openxmlformats-officedocument.drawingml.chartshape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9.xml" ContentType="application/vnd.openxmlformats-officedocument.presentationml.notesSl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4.xml" ContentType="application/vnd.openxmlformats-officedocument.themeOverr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25.xml" ContentType="application/vnd.openxmlformats-officedocument.drawingml.chart+xml"/>
  <Override PartName="/ppt/theme/themeOverride25.xml" ContentType="application/vnd.openxmlformats-officedocument.themeOverride+xml"/>
  <Override PartName="/ppt/charts/chart26.xml" ContentType="application/vnd.openxmlformats-officedocument.drawingml.chart+xml"/>
  <Override PartName="/ppt/theme/themeOverride2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  <p:sldMasterId id="2147483813" r:id="rId2"/>
    <p:sldMasterId id="2147483848" r:id="rId3"/>
    <p:sldMasterId id="2147483870" r:id="rId4"/>
    <p:sldMasterId id="2147483892" r:id="rId5"/>
    <p:sldMasterId id="2147483914" r:id="rId6"/>
  </p:sldMasterIdLst>
  <p:notesMasterIdLst>
    <p:notesMasterId r:id="rId21"/>
  </p:notesMasterIdLst>
  <p:handoutMasterIdLst>
    <p:handoutMasterId r:id="rId22"/>
  </p:handoutMasterIdLst>
  <p:sldIdLst>
    <p:sldId id="430" r:id="rId7"/>
    <p:sldId id="438" r:id="rId8"/>
    <p:sldId id="449" r:id="rId9"/>
    <p:sldId id="446" r:id="rId10"/>
    <p:sldId id="450" r:id="rId11"/>
    <p:sldId id="454" r:id="rId12"/>
    <p:sldId id="453" r:id="rId13"/>
    <p:sldId id="457" r:id="rId14"/>
    <p:sldId id="456" r:id="rId15"/>
    <p:sldId id="455" r:id="rId16"/>
    <p:sldId id="458" r:id="rId17"/>
    <p:sldId id="459" r:id="rId18"/>
    <p:sldId id="452" r:id="rId19"/>
    <p:sldId id="451" r:id="rId20"/>
  </p:sldIdLst>
  <p:sldSz cx="9906000" cy="6858000" type="A4"/>
  <p:notesSz cx="6794500" cy="9906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524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едарева Анастасия Олеговна" initials="БАО" lastIdx="1" clrIdx="0"/>
  <p:cmAuthor id="2" name="Пигарев Дмитрий Александрович" initials="ПДА" lastIdx="2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2800"/>
    <a:srgbClr val="23308E"/>
    <a:srgbClr val="539FDE"/>
    <a:srgbClr val="9CDDFA"/>
    <a:srgbClr val="EFCF5A"/>
    <a:srgbClr val="FFD44B"/>
    <a:srgbClr val="00447C"/>
    <a:srgbClr val="00B0F0"/>
    <a:srgbClr val="BFBFB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963" autoAdjust="0"/>
  </p:normalViewPr>
  <p:slideViewPr>
    <p:cSldViewPr>
      <p:cViewPr varScale="1">
        <p:scale>
          <a:sx n="100" d="100"/>
          <a:sy n="100" d="100"/>
        </p:scale>
        <p:origin x="1100" y="48"/>
      </p:cViewPr>
      <p:guideLst>
        <p:guide pos="5524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273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20.bin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25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26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3658136482939632E-2"/>
          <c:y val="5.1400554097404488E-2"/>
          <c:w val="0.90917935258092752"/>
          <c:h val="0.6782524059492564"/>
        </c:manualLayout>
      </c:layout>
      <c:lineChart>
        <c:grouping val="standard"/>
        <c:varyColors val="0"/>
        <c:ser>
          <c:idx val="1"/>
          <c:order val="0"/>
          <c:tx>
            <c:strRef>
              <c:f>'2022'!$A$3</c:f>
              <c:strCache>
                <c:ptCount val="1"/>
                <c:pt idx="0">
                  <c:v>ИЭФ: оценка</c:v>
                </c:pt>
              </c:strCache>
            </c:strRef>
          </c:tx>
          <c:spPr>
            <a:ln w="1905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'2022'!$C$2:$AE$2</c:f>
              <c:numCache>
                <c:formatCode>mmm\-yy</c:formatCode>
                <c:ptCount val="2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</c:numCache>
            </c:numRef>
          </c:cat>
          <c:val>
            <c:numRef>
              <c:f>'2022'!$C$27:$AE$27</c:f>
              <c:numCache>
                <c:formatCode>#,##0</c:formatCode>
                <c:ptCount val="29"/>
                <c:pt idx="0">
                  <c:v>14984.787</c:v>
                </c:pt>
                <c:pt idx="1">
                  <c:v>11352.931</c:v>
                </c:pt>
                <c:pt idx="2">
                  <c:v>10878.886000000002</c:v>
                </c:pt>
                <c:pt idx="3">
                  <c:v>8059.869999999999</c:v>
                </c:pt>
                <c:pt idx="4">
                  <c:v>4749.6130000000012</c:v>
                </c:pt>
                <c:pt idx="5">
                  <c:v>6241.9309999999969</c:v>
                </c:pt>
                <c:pt idx="6">
                  <c:v>5654.1450000000004</c:v>
                </c:pt>
                <c:pt idx="7">
                  <c:v>4633.0410000000011</c:v>
                </c:pt>
                <c:pt idx="8">
                  <c:v>11490.543999999998</c:v>
                </c:pt>
                <c:pt idx="9">
                  <c:v>7320.0020000000004</c:v>
                </c:pt>
                <c:pt idx="10">
                  <c:v>8184.8729999999996</c:v>
                </c:pt>
                <c:pt idx="11">
                  <c:v>11886.745999999999</c:v>
                </c:pt>
                <c:pt idx="12">
                  <c:v>10173.133000000002</c:v>
                </c:pt>
                <c:pt idx="13">
                  <c:v>9647.1380000000026</c:v>
                </c:pt>
                <c:pt idx="14">
                  <c:v>11507.351999999999</c:v>
                </c:pt>
                <c:pt idx="15">
                  <c:v>11604.552000000003</c:v>
                </c:pt>
                <c:pt idx="16">
                  <c:v>11348.259999999998</c:v>
                </c:pt>
                <c:pt idx="17">
                  <c:v>18365.487000000001</c:v>
                </c:pt>
                <c:pt idx="18">
                  <c:v>18014.446999999996</c:v>
                </c:pt>
                <c:pt idx="19">
                  <c:v>17928.738000000001</c:v>
                </c:pt>
                <c:pt idx="20">
                  <c:v>20825.159</c:v>
                </c:pt>
                <c:pt idx="21">
                  <c:v>20464.663999999997</c:v>
                </c:pt>
                <c:pt idx="22">
                  <c:v>20893.516000000003</c:v>
                </c:pt>
                <c:pt idx="23">
                  <c:v>27387.805000000004</c:v>
                </c:pt>
                <c:pt idx="24">
                  <c:v>22518.005999999998</c:v>
                </c:pt>
                <c:pt idx="25">
                  <c:v>26406.872560903743</c:v>
                </c:pt>
                <c:pt idx="26">
                  <c:v>27307.841197940448</c:v>
                </c:pt>
                <c:pt idx="27">
                  <c:v>37796.078919751613</c:v>
                </c:pt>
                <c:pt idx="28">
                  <c:v>36794.363781496708</c:v>
                </c:pt>
              </c:numCache>
            </c:numRef>
          </c:val>
          <c:smooth val="0"/>
        </c:ser>
        <c:ser>
          <c:idx val="0"/>
          <c:order val="1"/>
          <c:tx>
            <c:v>ЦБ: товары</c:v>
          </c:tx>
          <c:spPr>
            <a:ln w="1905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'2022'!$C$2:$AE$2</c:f>
              <c:numCache>
                <c:formatCode>mmm\-yy</c:formatCode>
                <c:ptCount val="2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</c:numCache>
            </c:numRef>
          </c:cat>
          <c:val>
            <c:numRef>
              <c:f>'2022'!$C$35:$AA$35</c:f>
              <c:numCache>
                <c:formatCode>#,##0</c:formatCode>
                <c:ptCount val="25"/>
                <c:pt idx="0">
                  <c:v>13521</c:v>
                </c:pt>
                <c:pt idx="1">
                  <c:v>10286</c:v>
                </c:pt>
                <c:pt idx="2">
                  <c:v>9525</c:v>
                </c:pt>
                <c:pt idx="3">
                  <c:v>7424</c:v>
                </c:pt>
                <c:pt idx="4">
                  <c:v>3792</c:v>
                </c:pt>
                <c:pt idx="5">
                  <c:v>5453</c:v>
                </c:pt>
                <c:pt idx="6">
                  <c:v>4926</c:v>
                </c:pt>
                <c:pt idx="7">
                  <c:v>3341</c:v>
                </c:pt>
                <c:pt idx="8">
                  <c:v>10513</c:v>
                </c:pt>
                <c:pt idx="9">
                  <c:v>6735</c:v>
                </c:pt>
                <c:pt idx="10">
                  <c:v>7394</c:v>
                </c:pt>
                <c:pt idx="11">
                  <c:v>10823</c:v>
                </c:pt>
                <c:pt idx="12">
                  <c:v>9006</c:v>
                </c:pt>
                <c:pt idx="13">
                  <c:v>9226</c:v>
                </c:pt>
                <c:pt idx="14">
                  <c:v>10417</c:v>
                </c:pt>
                <c:pt idx="15">
                  <c:v>10408</c:v>
                </c:pt>
                <c:pt idx="16">
                  <c:v>10459</c:v>
                </c:pt>
                <c:pt idx="17">
                  <c:v>17985</c:v>
                </c:pt>
                <c:pt idx="18">
                  <c:v>17134</c:v>
                </c:pt>
                <c:pt idx="19">
                  <c:v>17084</c:v>
                </c:pt>
                <c:pt idx="20">
                  <c:v>19765</c:v>
                </c:pt>
                <c:pt idx="21">
                  <c:v>19955</c:v>
                </c:pt>
                <c:pt idx="22">
                  <c:v>21093</c:v>
                </c:pt>
                <c:pt idx="23">
                  <c:v>27294</c:v>
                </c:pt>
                <c:pt idx="24">
                  <c:v>21173</c:v>
                </c:pt>
              </c:numCache>
            </c:numRef>
          </c:val>
          <c:smooth val="0"/>
        </c:ser>
        <c:ser>
          <c:idx val="2"/>
          <c:order val="2"/>
          <c:tx>
            <c:v>ЦБ: товары и услуги</c:v>
          </c:tx>
          <c:spPr>
            <a:ln w="1905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val>
            <c:numRef>
              <c:f>'2022'!$C$33:$AE$33</c:f>
              <c:numCache>
                <c:formatCode>General</c:formatCode>
                <c:ptCount val="29"/>
                <c:pt idx="12" formatCode="#,##0">
                  <c:v>9000</c:v>
                </c:pt>
                <c:pt idx="13" formatCode="#,##0">
                  <c:v>9300</c:v>
                </c:pt>
                <c:pt idx="14" formatCode="#,##0">
                  <c:v>7500</c:v>
                </c:pt>
                <c:pt idx="15" formatCode="#,##0">
                  <c:v>9400</c:v>
                </c:pt>
                <c:pt idx="16" formatCode="#,##0">
                  <c:v>9300</c:v>
                </c:pt>
                <c:pt idx="17" formatCode="#,##0">
                  <c:v>18400</c:v>
                </c:pt>
                <c:pt idx="18" formatCode="#,##0">
                  <c:v>18200</c:v>
                </c:pt>
                <c:pt idx="19" formatCode="#,##0">
                  <c:v>25300</c:v>
                </c:pt>
                <c:pt idx="20" formatCode="#,##0">
                  <c:v>18100</c:v>
                </c:pt>
                <c:pt idx="21" formatCode="#,##0">
                  <c:v>17600</c:v>
                </c:pt>
                <c:pt idx="22" formatCode="#,##0">
                  <c:v>20700</c:v>
                </c:pt>
                <c:pt idx="23" formatCode="#,##0">
                  <c:v>23100</c:v>
                </c:pt>
                <c:pt idx="24" formatCode="#,##0">
                  <c:v>21400</c:v>
                </c:pt>
                <c:pt idx="25" formatCode="#,##0">
                  <c:v>24800</c:v>
                </c:pt>
                <c:pt idx="26" formatCode="#,##0">
                  <c:v>20100</c:v>
                </c:pt>
                <c:pt idx="27" formatCode="#,##0">
                  <c:v>40200</c:v>
                </c:pt>
                <c:pt idx="28" formatCode="#,##0">
                  <c:v>17800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6413000"/>
        <c:axId val="236412216"/>
      </c:lineChart>
      <c:dateAx>
        <c:axId val="2364130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$</a:t>
                </a:r>
                <a:r>
                  <a:rPr lang="ru-RU"/>
                  <a:t> млрд</a:t>
                </a:r>
              </a:p>
            </c:rich>
          </c:tx>
          <c:layout>
            <c:manualLayout>
              <c:xMode val="edge"/>
              <c:yMode val="edge"/>
              <c:x val="7.3195975503062116E-2"/>
              <c:y val="5.8198454359871733E-2"/>
            </c:manualLayout>
          </c:layout>
          <c:overlay val="0"/>
        </c:title>
        <c:numFmt formatCode="mmm\-yy" sourceLinked="1"/>
        <c:majorTickMark val="out"/>
        <c:minorTickMark val="none"/>
        <c:tickLblPos val="nextTo"/>
        <c:crossAx val="236412216"/>
        <c:crosses val="autoZero"/>
        <c:auto val="1"/>
        <c:lblOffset val="100"/>
        <c:baseTimeUnit val="months"/>
        <c:majorUnit val="3"/>
        <c:majorTimeUnit val="months"/>
        <c:minorUnit val="3"/>
        <c:minorTimeUnit val="months"/>
      </c:dateAx>
      <c:valAx>
        <c:axId val="236412216"/>
        <c:scaling>
          <c:orientation val="minMax"/>
          <c:max val="45000"/>
          <c:min val="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crossAx val="236413000"/>
        <c:crosses val="autoZero"/>
        <c:crossBetween val="between"/>
        <c:majorUnit val="10000"/>
        <c:dispUnits>
          <c:builtInUnit val="thousands"/>
        </c:dispUnits>
      </c:valAx>
    </c:plotArea>
    <c:legend>
      <c:legendPos val="r"/>
      <c:layout>
        <c:manualLayout>
          <c:xMode val="edge"/>
          <c:yMode val="edge"/>
          <c:x val="9.7082239720034987E-3"/>
          <c:y val="0.90220180810731987"/>
          <c:w val="0.99029177602799645"/>
          <c:h val="9.3744167395742192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50">
          <a:latin typeface="+mn-lt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661253993613402E-2"/>
          <c:y val="5.1400554097404488E-2"/>
          <c:w val="0.88798699690181604"/>
          <c:h val="0.66468961352657008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EU_Import_Rus!$A$5</c:f>
              <c:strCache>
                <c:ptCount val="1"/>
                <c:pt idx="0">
                  <c:v>Нефть (море)</c:v>
                </c:pt>
              </c:strCache>
            </c:strRef>
          </c:tx>
          <c:spPr>
            <a:solidFill>
              <a:srgbClr val="00447C"/>
            </a:solidFill>
            <a:ln w="3175">
              <a:solidFill>
                <a:sysClr val="window" lastClr="FFFFFF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447C"/>
              </a:solidFill>
              <a:ln w="3175">
                <a:solidFill>
                  <a:srgbClr val="539FDE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99A-4FAC-A7CB-CE3B649727B6}"/>
              </c:ext>
            </c:extLst>
          </c:dPt>
          <c:dPt>
            <c:idx val="8"/>
            <c:invertIfNegative val="0"/>
            <c:bubble3D val="0"/>
            <c:spPr>
              <a:solidFill>
                <a:srgbClr val="00447C"/>
              </a:solidFill>
              <a:ln w="3175">
                <a:solidFill>
                  <a:srgbClr val="539FDE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99A-4FAC-A7CB-CE3B649727B6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F99A-4FAC-A7CB-CE3B649727B6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F99A-4FAC-A7CB-CE3B649727B6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F99A-4FAC-A7CB-CE3B649727B6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F99A-4FAC-A7CB-CE3B649727B6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F99A-4FAC-A7CB-CE3B649727B6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F99A-4FAC-A7CB-CE3B649727B6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F99A-4FAC-A7CB-CE3B649727B6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F99A-4FAC-A7CB-CE3B649727B6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F99A-4FAC-A7CB-CE3B649727B6}"/>
              </c:ext>
            </c:extLst>
          </c:dPt>
          <c:dLbls>
            <c:dLbl>
              <c:idx val="74"/>
              <c:layout>
                <c:manualLayout>
                  <c:x val="4.2784822267607471E-2"/>
                  <c:y val="-4.6296296296296294E-3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rgbClr val="00447C"/>
                        </a:solidFill>
                      </a:defRPr>
                    </a:pPr>
                    <a:r>
                      <a:rPr lang="en-US" b="1">
                        <a:solidFill>
                          <a:srgbClr val="00447C"/>
                        </a:solidFill>
                      </a:rPr>
                      <a:t>1,74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F99A-4FAC-A7CB-CE3B649727B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EU_Import_Rus!$O$2:$CL$3</c:f>
              <c:multiLvlStrCache>
                <c:ptCount val="76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  <c:pt idx="65">
                    <c:v> </c:v>
                  </c:pt>
                  <c:pt idx="66">
                    <c:v> </c:v>
                  </c:pt>
                  <c:pt idx="67">
                    <c:v> </c:v>
                  </c:pt>
                  <c:pt idx="68">
                    <c:v> </c:v>
                  </c:pt>
                  <c:pt idx="69">
                    <c:v> </c:v>
                  </c:pt>
                  <c:pt idx="70">
                    <c:v> </c:v>
                  </c:pt>
                  <c:pt idx="71">
                    <c:v> </c:v>
                  </c:pt>
                  <c:pt idx="72">
                    <c:v> </c:v>
                  </c:pt>
                  <c:pt idx="73">
                    <c:v> </c:v>
                  </c:pt>
                  <c:pt idx="74">
                    <c:v> </c:v>
                  </c:pt>
                  <c:pt idx="75">
                    <c:v> </c:v>
                  </c:pt>
                </c:lvl>
                <c:lvl>
                  <c:pt idx="0">
                    <c:v>2016</c:v>
                  </c:pt>
                  <c:pt idx="12">
                    <c:v>2017</c:v>
                  </c:pt>
                  <c:pt idx="24">
                    <c:v>2018</c:v>
                  </c:pt>
                  <c:pt idx="36">
                    <c:v>2019</c:v>
                  </c:pt>
                  <c:pt idx="48">
                    <c:v>2020</c:v>
                  </c:pt>
                  <c:pt idx="60">
                    <c:v>2021</c:v>
                  </c:pt>
                  <c:pt idx="72">
                    <c:v>22</c:v>
                  </c:pt>
                </c:lvl>
              </c:multiLvlStrCache>
            </c:multiLvlStrRef>
          </c:cat>
          <c:val>
            <c:numRef>
              <c:f>EU_Import_Rus!$O$5:$CL$5</c:f>
              <c:numCache>
                <c:formatCode>#,##0.00</c:formatCode>
                <c:ptCount val="76"/>
                <c:pt idx="0">
                  <c:v>1.8655434446200718</c:v>
                </c:pt>
                <c:pt idx="1">
                  <c:v>1.8932500304783091</c:v>
                </c:pt>
                <c:pt idx="2">
                  <c:v>2.009502789510567</c:v>
                </c:pt>
                <c:pt idx="3">
                  <c:v>2.1510432765499936</c:v>
                </c:pt>
                <c:pt idx="4">
                  <c:v>2.245310014136201</c:v>
                </c:pt>
                <c:pt idx="5">
                  <c:v>2.2065365602222222</c:v>
                </c:pt>
                <c:pt idx="6">
                  <c:v>2.1664928869462368</c:v>
                </c:pt>
                <c:pt idx="7">
                  <c:v>2.1362663892043008</c:v>
                </c:pt>
                <c:pt idx="8">
                  <c:v>2.1213973193154119</c:v>
                </c:pt>
                <c:pt idx="9">
                  <c:v>2.1497805906057343</c:v>
                </c:pt>
                <c:pt idx="10">
                  <c:v>2.1684530701254476</c:v>
                </c:pt>
                <c:pt idx="11">
                  <c:v>2.2792272621003584</c:v>
                </c:pt>
                <c:pt idx="12">
                  <c:v>2.3855494700573474</c:v>
                </c:pt>
                <c:pt idx="13">
                  <c:v>2.4565630572081414</c:v>
                </c:pt>
                <c:pt idx="14">
                  <c:v>2.3153616690360983</c:v>
                </c:pt>
                <c:pt idx="15">
                  <c:v>2.2396977156203275</c:v>
                </c:pt>
                <c:pt idx="16">
                  <c:v>2.1601421964767025</c:v>
                </c:pt>
                <c:pt idx="17">
                  <c:v>2.3308513594516129</c:v>
                </c:pt>
                <c:pt idx="18">
                  <c:v>2.2561482330824374</c:v>
                </c:pt>
                <c:pt idx="19">
                  <c:v>2.1992559028673835</c:v>
                </c:pt>
                <c:pt idx="20">
                  <c:v>2.1540080614229389</c:v>
                </c:pt>
                <c:pt idx="21">
                  <c:v>2.1422469607777779</c:v>
                </c:pt>
                <c:pt idx="22">
                  <c:v>2.1649360243189961</c:v>
                </c:pt>
                <c:pt idx="23">
                  <c:v>2.0646238150465948</c:v>
                </c:pt>
                <c:pt idx="24">
                  <c:v>2.015173403111111</c:v>
                </c:pt>
                <c:pt idx="25">
                  <c:v>1.989662128452381</c:v>
                </c:pt>
                <c:pt idx="26">
                  <c:v>1.9374331088824885</c:v>
                </c:pt>
                <c:pt idx="27">
                  <c:v>1.9544151582767537</c:v>
                </c:pt>
                <c:pt idx="28">
                  <c:v>1.9383122449856629</c:v>
                </c:pt>
                <c:pt idx="29">
                  <c:v>1.9565386081612903</c:v>
                </c:pt>
                <c:pt idx="30">
                  <c:v>1.8874998191971326</c:v>
                </c:pt>
                <c:pt idx="31">
                  <c:v>1.9051239815627239</c:v>
                </c:pt>
                <c:pt idx="32">
                  <c:v>1.8767615186738353</c:v>
                </c:pt>
                <c:pt idx="33">
                  <c:v>1.837062415340502</c:v>
                </c:pt>
                <c:pt idx="34">
                  <c:v>1.7344612510358424</c:v>
                </c:pt>
                <c:pt idx="35">
                  <c:v>1.7813368535448031</c:v>
                </c:pt>
                <c:pt idx="36">
                  <c:v>1.8918282249426526</c:v>
                </c:pt>
                <c:pt idx="37">
                  <c:v>1.9486549231490014</c:v>
                </c:pt>
                <c:pt idx="38">
                  <c:v>1.9381068627188938</c:v>
                </c:pt>
                <c:pt idx="39">
                  <c:v>2.00406442006298</c:v>
                </c:pt>
                <c:pt idx="40">
                  <c:v>1.9774361988494624</c:v>
                </c:pt>
                <c:pt idx="41">
                  <c:v>2.0337291912150537</c:v>
                </c:pt>
                <c:pt idx="42">
                  <c:v>2.0672542363440862</c:v>
                </c:pt>
                <c:pt idx="43">
                  <c:v>2.1469102664516129</c:v>
                </c:pt>
                <c:pt idx="44">
                  <c:v>1.9998901482293905</c:v>
                </c:pt>
                <c:pt idx="45">
                  <c:v>1.7764647469390678</c:v>
                </c:pt>
                <c:pt idx="46">
                  <c:v>1.6435272991720431</c:v>
                </c:pt>
                <c:pt idx="47">
                  <c:v>1.5559943513727597</c:v>
                </c:pt>
                <c:pt idx="48">
                  <c:v>1.5364547710501792</c:v>
                </c:pt>
                <c:pt idx="49">
                  <c:v>1.5962659564256583</c:v>
                </c:pt>
                <c:pt idx="50">
                  <c:v>1.7231139825546904</c:v>
                </c:pt>
                <c:pt idx="51">
                  <c:v>1.7005565123718949</c:v>
                </c:pt>
                <c:pt idx="52">
                  <c:v>1.5061143441182796</c:v>
                </c:pt>
                <c:pt idx="53">
                  <c:v>1.3503621974551969</c:v>
                </c:pt>
                <c:pt idx="54">
                  <c:v>1.2352493758100358</c:v>
                </c:pt>
                <c:pt idx="55">
                  <c:v>1.2178778012939067</c:v>
                </c:pt>
                <c:pt idx="56">
                  <c:v>1.2252364202939068</c:v>
                </c:pt>
                <c:pt idx="57">
                  <c:v>1.2381662980358423</c:v>
                </c:pt>
                <c:pt idx="58">
                  <c:v>1.2410717493189962</c:v>
                </c:pt>
                <c:pt idx="59">
                  <c:v>1.2019958844014338</c:v>
                </c:pt>
                <c:pt idx="60">
                  <c:v>1.2309111687025089</c:v>
                </c:pt>
                <c:pt idx="61">
                  <c:v>1.2840045298771123</c:v>
                </c:pt>
                <c:pt idx="62">
                  <c:v>1.3189155789093701</c:v>
                </c:pt>
                <c:pt idx="63">
                  <c:v>1.3616980410670763</c:v>
                </c:pt>
                <c:pt idx="64">
                  <c:v>1.4268462373189965</c:v>
                </c:pt>
                <c:pt idx="65">
                  <c:v>1.5287374104265234</c:v>
                </c:pt>
                <c:pt idx="66">
                  <c:v>1.5186799691290325</c:v>
                </c:pt>
                <c:pt idx="67">
                  <c:v>1.5856843692365594</c:v>
                </c:pt>
                <c:pt idx="68">
                  <c:v>1.5639839187921147</c:v>
                </c:pt>
                <c:pt idx="69">
                  <c:v>1.622510145996416</c:v>
                </c:pt>
                <c:pt idx="70">
                  <c:v>1.5892065750179212</c:v>
                </c:pt>
                <c:pt idx="71">
                  <c:v>1.6229346051505373</c:v>
                </c:pt>
                <c:pt idx="72">
                  <c:v>1.7413991228924728</c:v>
                </c:pt>
                <c:pt idx="73">
                  <c:v>1.8366582881067586</c:v>
                </c:pt>
                <c:pt idx="74">
                  <c:v>1.737360877999232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F99A-4FAC-A7CB-CE3B649727B6}"/>
            </c:ext>
          </c:extLst>
        </c:ser>
        <c:ser>
          <c:idx val="0"/>
          <c:order val="1"/>
          <c:tx>
            <c:strRef>
              <c:f>EU_Import_Rus!$A$6</c:f>
              <c:strCache>
                <c:ptCount val="1"/>
                <c:pt idx="0">
                  <c:v>Нефть (трубопровод)</c:v>
                </c:pt>
              </c:strCache>
            </c:strRef>
          </c:tx>
          <c:spPr>
            <a:solidFill>
              <a:srgbClr val="C02800"/>
            </a:solidFill>
            <a:ln w="3175">
              <a:solidFill>
                <a:sysClr val="window" lastClr="FFFFFF"/>
              </a:solidFill>
            </a:ln>
          </c:spPr>
          <c:invertIfNegative val="0"/>
          <c:dLbls>
            <c:dLbl>
              <c:idx val="74"/>
              <c:layout>
                <c:manualLayout>
                  <c:x val="4.2784822267607471E-2"/>
                  <c:y val="-4.6296296296296294E-3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C02800"/>
                        </a:solidFill>
                      </a:rPr>
                      <a:t>0,84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F99A-4FAC-A7CB-CE3B649727B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C028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EU_Import_Rus!$O$2:$CL$3</c:f>
              <c:multiLvlStrCache>
                <c:ptCount val="76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  <c:pt idx="65">
                    <c:v> </c:v>
                  </c:pt>
                  <c:pt idx="66">
                    <c:v> </c:v>
                  </c:pt>
                  <c:pt idx="67">
                    <c:v> </c:v>
                  </c:pt>
                  <c:pt idx="68">
                    <c:v> </c:v>
                  </c:pt>
                  <c:pt idx="69">
                    <c:v> </c:v>
                  </c:pt>
                  <c:pt idx="70">
                    <c:v> </c:v>
                  </c:pt>
                  <c:pt idx="71">
                    <c:v> </c:v>
                  </c:pt>
                  <c:pt idx="72">
                    <c:v> </c:v>
                  </c:pt>
                  <c:pt idx="73">
                    <c:v> </c:v>
                  </c:pt>
                  <c:pt idx="74">
                    <c:v> </c:v>
                  </c:pt>
                  <c:pt idx="75">
                    <c:v> </c:v>
                  </c:pt>
                </c:lvl>
                <c:lvl>
                  <c:pt idx="0">
                    <c:v>2016</c:v>
                  </c:pt>
                  <c:pt idx="12">
                    <c:v>2017</c:v>
                  </c:pt>
                  <c:pt idx="24">
                    <c:v>2018</c:v>
                  </c:pt>
                  <c:pt idx="36">
                    <c:v>2019</c:v>
                  </c:pt>
                  <c:pt idx="48">
                    <c:v>2020</c:v>
                  </c:pt>
                  <c:pt idx="60">
                    <c:v>2021</c:v>
                  </c:pt>
                  <c:pt idx="72">
                    <c:v>22</c:v>
                  </c:pt>
                </c:lvl>
              </c:multiLvlStrCache>
            </c:multiLvlStrRef>
          </c:cat>
          <c:val>
            <c:numRef>
              <c:f>EU_Import_Rus!$O$6:$CL$6</c:f>
              <c:numCache>
                <c:formatCode>#,##0.00</c:formatCode>
                <c:ptCount val="76"/>
                <c:pt idx="0">
                  <c:v>1.2475996285806452</c:v>
                </c:pt>
                <c:pt idx="1">
                  <c:v>1.2164648567185761</c:v>
                </c:pt>
                <c:pt idx="2">
                  <c:v>1.1752147624175011</c:v>
                </c:pt>
                <c:pt idx="3">
                  <c:v>1.1174961703207267</c:v>
                </c:pt>
                <c:pt idx="4">
                  <c:v>1.1485527018817203</c:v>
                </c:pt>
                <c:pt idx="5">
                  <c:v>1.2065534651433689</c:v>
                </c:pt>
                <c:pt idx="6">
                  <c:v>1.2592372550896058</c:v>
                </c:pt>
                <c:pt idx="7">
                  <c:v>1.2276650926164876</c:v>
                </c:pt>
                <c:pt idx="8">
                  <c:v>1.2396303928387098</c:v>
                </c:pt>
                <c:pt idx="9">
                  <c:v>1.2222461571397851</c:v>
                </c:pt>
                <c:pt idx="10">
                  <c:v>1.2464409563584231</c:v>
                </c:pt>
                <c:pt idx="11">
                  <c:v>1.2006320136272404</c:v>
                </c:pt>
                <c:pt idx="12">
                  <c:v>1.1665551740573477</c:v>
                </c:pt>
                <c:pt idx="13">
                  <c:v>1.1629052719700461</c:v>
                </c:pt>
                <c:pt idx="14">
                  <c:v>1.1288332519700461</c:v>
                </c:pt>
                <c:pt idx="15">
                  <c:v>1.0865582005148489</c:v>
                </c:pt>
                <c:pt idx="16">
                  <c:v>1.0520709470394263</c:v>
                </c:pt>
                <c:pt idx="17">
                  <c:v>1.0225176746594984</c:v>
                </c:pt>
                <c:pt idx="18">
                  <c:v>1.0239328442867384</c:v>
                </c:pt>
                <c:pt idx="19">
                  <c:v>0.99066014288888893</c:v>
                </c:pt>
                <c:pt idx="20">
                  <c:v>1.0951492768888889</c:v>
                </c:pt>
                <c:pt idx="21">
                  <c:v>1.1716580336630826</c:v>
                </c:pt>
                <c:pt idx="22">
                  <c:v>1.1989478180681006</c:v>
                </c:pt>
                <c:pt idx="23">
                  <c:v>1.1393978760179211</c:v>
                </c:pt>
                <c:pt idx="24">
                  <c:v>1.1049828502114694</c:v>
                </c:pt>
                <c:pt idx="25">
                  <c:v>1.1035341524654376</c:v>
                </c:pt>
                <c:pt idx="26">
                  <c:v>1.0733009041858679</c:v>
                </c:pt>
                <c:pt idx="27">
                  <c:v>1.075910491701997</c:v>
                </c:pt>
                <c:pt idx="28">
                  <c:v>1.0586315357956988</c:v>
                </c:pt>
                <c:pt idx="29">
                  <c:v>1.1088405744587815</c:v>
                </c:pt>
                <c:pt idx="30">
                  <c:v>1.1123076168351254</c:v>
                </c:pt>
                <c:pt idx="31">
                  <c:v>1.1318647642544801</c:v>
                </c:pt>
                <c:pt idx="32">
                  <c:v>1.109054300143369</c:v>
                </c:pt>
                <c:pt idx="33">
                  <c:v>1.1041680412186379</c:v>
                </c:pt>
                <c:pt idx="34">
                  <c:v>1.0894069841182794</c:v>
                </c:pt>
                <c:pt idx="35">
                  <c:v>1.0779402984910396</c:v>
                </c:pt>
                <c:pt idx="36">
                  <c:v>1.0803588355878135</c:v>
                </c:pt>
                <c:pt idx="37">
                  <c:v>1.0794688833179722</c:v>
                </c:pt>
                <c:pt idx="38">
                  <c:v>1.0787127838556068</c:v>
                </c:pt>
                <c:pt idx="39">
                  <c:v>1.0351319225294418</c:v>
                </c:pt>
                <c:pt idx="40">
                  <c:v>0.91141290964157717</c:v>
                </c:pt>
                <c:pt idx="41">
                  <c:v>0.71221916995340495</c:v>
                </c:pt>
                <c:pt idx="42">
                  <c:v>0.6531556339677419</c:v>
                </c:pt>
                <c:pt idx="43">
                  <c:v>0.77457047418279557</c:v>
                </c:pt>
                <c:pt idx="44">
                  <c:v>0.99177370084946226</c:v>
                </c:pt>
                <c:pt idx="45">
                  <c:v>1.0876875923548386</c:v>
                </c:pt>
                <c:pt idx="46">
                  <c:v>1.0748266812974909</c:v>
                </c:pt>
                <c:pt idx="47">
                  <c:v>1.0629599794802866</c:v>
                </c:pt>
                <c:pt idx="48">
                  <c:v>1.0786653564695339</c:v>
                </c:pt>
                <c:pt idx="49">
                  <c:v>1.0852006870634039</c:v>
                </c:pt>
                <c:pt idx="50">
                  <c:v>1.09563101340749</c:v>
                </c:pt>
                <c:pt idx="51">
                  <c:v>1.0649176027874183</c:v>
                </c:pt>
                <c:pt idx="52">
                  <c:v>0.95135244174551981</c:v>
                </c:pt>
                <c:pt idx="53">
                  <c:v>0.90068788988530468</c:v>
                </c:pt>
                <c:pt idx="54">
                  <c:v>0.92936255179569882</c:v>
                </c:pt>
                <c:pt idx="55">
                  <c:v>0.9966951457741936</c:v>
                </c:pt>
                <c:pt idx="56">
                  <c:v>1.0109936963297492</c:v>
                </c:pt>
                <c:pt idx="57">
                  <c:v>0.95179692095340496</c:v>
                </c:pt>
                <c:pt idx="58">
                  <c:v>0.96854534208960563</c:v>
                </c:pt>
                <c:pt idx="59">
                  <c:v>0.92559915898566303</c:v>
                </c:pt>
                <c:pt idx="60">
                  <c:v>0.90264105145878126</c:v>
                </c:pt>
                <c:pt idx="61">
                  <c:v>0.87709021659370201</c:v>
                </c:pt>
                <c:pt idx="62">
                  <c:v>0.82366337691628255</c:v>
                </c:pt>
                <c:pt idx="63">
                  <c:v>0.79819516046466976</c:v>
                </c:pt>
                <c:pt idx="64">
                  <c:v>0.74425782623655901</c:v>
                </c:pt>
                <c:pt idx="65">
                  <c:v>0.74698507012903226</c:v>
                </c:pt>
                <c:pt idx="66">
                  <c:v>0.73135126453763444</c:v>
                </c:pt>
                <c:pt idx="67">
                  <c:v>0.75751844421505388</c:v>
                </c:pt>
                <c:pt idx="68">
                  <c:v>0.77955430532616488</c:v>
                </c:pt>
                <c:pt idx="69">
                  <c:v>0.7709950082293906</c:v>
                </c:pt>
                <c:pt idx="70">
                  <c:v>0.7511671182007168</c:v>
                </c:pt>
                <c:pt idx="71">
                  <c:v>0.75581763631541221</c:v>
                </c:pt>
                <c:pt idx="72">
                  <c:v>0.77249017696057354</c:v>
                </c:pt>
                <c:pt idx="73">
                  <c:v>0.80591207344470039</c:v>
                </c:pt>
                <c:pt idx="74">
                  <c:v>0.839192294627496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F99A-4FAC-A7CB-CE3B649727B6}"/>
            </c:ext>
          </c:extLst>
        </c:ser>
        <c:ser>
          <c:idx val="2"/>
          <c:order val="2"/>
          <c:tx>
            <c:strRef>
              <c:f>EU_Import_Rus!$A$7</c:f>
              <c:strCache>
                <c:ptCount val="1"/>
                <c:pt idx="0">
                  <c:v>Нефтепродукты (море)</c:v>
                </c:pt>
              </c:strCache>
            </c:strRef>
          </c:tx>
          <c:spPr>
            <a:solidFill>
              <a:srgbClr val="539FDE"/>
            </a:solidFill>
            <a:ln w="3175">
              <a:solidFill>
                <a:sysClr val="window" lastClr="FFFFFF"/>
              </a:solidFill>
            </a:ln>
          </c:spPr>
          <c:invertIfNegative val="0"/>
          <c:dLbls>
            <c:dLbl>
              <c:idx val="74"/>
              <c:layout>
                <c:manualLayout>
                  <c:x val="4.2784822267607471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rgbClr val="539FDE"/>
                        </a:solidFill>
                      </a:defRPr>
                    </a:pPr>
                    <a:r>
                      <a:rPr lang="en-US" b="1">
                        <a:solidFill>
                          <a:srgbClr val="539FDE"/>
                        </a:solidFill>
                      </a:rPr>
                      <a:t>0,94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F99A-4FAC-A7CB-CE3B649727B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EU_Import_Rus!$O$2:$CL$3</c:f>
              <c:multiLvlStrCache>
                <c:ptCount val="76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  <c:pt idx="65">
                    <c:v> </c:v>
                  </c:pt>
                  <c:pt idx="66">
                    <c:v> </c:v>
                  </c:pt>
                  <c:pt idx="67">
                    <c:v> </c:v>
                  </c:pt>
                  <c:pt idx="68">
                    <c:v> </c:v>
                  </c:pt>
                  <c:pt idx="69">
                    <c:v> </c:v>
                  </c:pt>
                  <c:pt idx="70">
                    <c:v> </c:v>
                  </c:pt>
                  <c:pt idx="71">
                    <c:v> </c:v>
                  </c:pt>
                  <c:pt idx="72">
                    <c:v> </c:v>
                  </c:pt>
                  <c:pt idx="73">
                    <c:v> </c:v>
                  </c:pt>
                  <c:pt idx="74">
                    <c:v> </c:v>
                  </c:pt>
                  <c:pt idx="75">
                    <c:v> </c:v>
                  </c:pt>
                </c:lvl>
                <c:lvl>
                  <c:pt idx="0">
                    <c:v>2016</c:v>
                  </c:pt>
                  <c:pt idx="12">
                    <c:v>2017</c:v>
                  </c:pt>
                  <c:pt idx="24">
                    <c:v>2018</c:v>
                  </c:pt>
                  <c:pt idx="36">
                    <c:v>2019</c:v>
                  </c:pt>
                  <c:pt idx="48">
                    <c:v>2020</c:v>
                  </c:pt>
                  <c:pt idx="60">
                    <c:v>2021</c:v>
                  </c:pt>
                  <c:pt idx="72">
                    <c:v>22</c:v>
                  </c:pt>
                </c:lvl>
              </c:multiLvlStrCache>
            </c:multiLvlStrRef>
          </c:cat>
          <c:val>
            <c:numRef>
              <c:f>EU_Import_Rus!$O$7:$CL$7</c:f>
              <c:numCache>
                <c:formatCode>#,##0.00</c:formatCode>
                <c:ptCount val="76"/>
                <c:pt idx="0">
                  <c:v>0.98321414576702504</c:v>
                </c:pt>
                <c:pt idx="1">
                  <c:v>1.1345503151501668</c:v>
                </c:pt>
                <c:pt idx="2">
                  <c:v>1.2475124461179086</c:v>
                </c:pt>
                <c:pt idx="3">
                  <c:v>1.3363094430784823</c:v>
                </c:pt>
                <c:pt idx="4">
                  <c:v>1.2559046386810035</c:v>
                </c:pt>
                <c:pt idx="5">
                  <c:v>1.1428442876523297</c:v>
                </c:pt>
                <c:pt idx="6">
                  <c:v>1.0515973478960576</c:v>
                </c:pt>
                <c:pt idx="7">
                  <c:v>1.0024412515519714</c:v>
                </c:pt>
                <c:pt idx="8">
                  <c:v>0.98572086921863811</c:v>
                </c:pt>
                <c:pt idx="9">
                  <c:v>0.98709079663799282</c:v>
                </c:pt>
                <c:pt idx="10">
                  <c:v>1.0082204668853045</c:v>
                </c:pt>
                <c:pt idx="11">
                  <c:v>0.97038562551612906</c:v>
                </c:pt>
                <c:pt idx="12">
                  <c:v>1.0045353787419355</c:v>
                </c:pt>
                <c:pt idx="13">
                  <c:v>1.0495566965514591</c:v>
                </c:pt>
                <c:pt idx="14">
                  <c:v>1.224498998701997</c:v>
                </c:pt>
                <c:pt idx="15">
                  <c:v>1.2268572393686636</c:v>
                </c:pt>
                <c:pt idx="16">
                  <c:v>1.1904849607741934</c:v>
                </c:pt>
                <c:pt idx="17">
                  <c:v>1.1015470609928315</c:v>
                </c:pt>
                <c:pt idx="18">
                  <c:v>1.0280763177455197</c:v>
                </c:pt>
                <c:pt idx="19">
                  <c:v>0.96882414871326172</c:v>
                </c:pt>
                <c:pt idx="20">
                  <c:v>0.85530110249103941</c:v>
                </c:pt>
                <c:pt idx="21">
                  <c:v>0.84880222646953396</c:v>
                </c:pt>
                <c:pt idx="22">
                  <c:v>0.8261995043978495</c:v>
                </c:pt>
                <c:pt idx="23">
                  <c:v>0.83520367631541215</c:v>
                </c:pt>
                <c:pt idx="24">
                  <c:v>0.91447326954121877</c:v>
                </c:pt>
                <c:pt idx="25">
                  <c:v>0.99187269507296472</c:v>
                </c:pt>
                <c:pt idx="26">
                  <c:v>1.0834828284062981</c:v>
                </c:pt>
                <c:pt idx="27">
                  <c:v>1.0423970461159755</c:v>
                </c:pt>
                <c:pt idx="28">
                  <c:v>1.0080982010430108</c:v>
                </c:pt>
                <c:pt idx="29">
                  <c:v>0.96426490179211477</c:v>
                </c:pt>
                <c:pt idx="30">
                  <c:v>0.99681091644802866</c:v>
                </c:pt>
                <c:pt idx="31">
                  <c:v>0.99176784096415771</c:v>
                </c:pt>
                <c:pt idx="32">
                  <c:v>0.95126594851971324</c:v>
                </c:pt>
                <c:pt idx="33">
                  <c:v>0.92799926292831536</c:v>
                </c:pt>
                <c:pt idx="34">
                  <c:v>0.95358861673118278</c:v>
                </c:pt>
                <c:pt idx="35">
                  <c:v>0.96527752089964158</c:v>
                </c:pt>
                <c:pt idx="36">
                  <c:v>1.0083959756308243</c:v>
                </c:pt>
                <c:pt idx="37">
                  <c:v>1.0386787319086022</c:v>
                </c:pt>
                <c:pt idx="38">
                  <c:v>1.0713192219086021</c:v>
                </c:pt>
                <c:pt idx="39">
                  <c:v>1.0289936293351254</c:v>
                </c:pt>
                <c:pt idx="40">
                  <c:v>1.004183655060932</c:v>
                </c:pt>
                <c:pt idx="41">
                  <c:v>0.96530795300358418</c:v>
                </c:pt>
                <c:pt idx="42">
                  <c:v>0.92003042149103942</c:v>
                </c:pt>
                <c:pt idx="43">
                  <c:v>0.92257272891039432</c:v>
                </c:pt>
                <c:pt idx="44">
                  <c:v>0.93628985879928306</c:v>
                </c:pt>
                <c:pt idx="45">
                  <c:v>0.98357075783154124</c:v>
                </c:pt>
                <c:pt idx="46">
                  <c:v>0.94666917907526871</c:v>
                </c:pt>
                <c:pt idx="47">
                  <c:v>0.99526181092114696</c:v>
                </c:pt>
                <c:pt idx="48">
                  <c:v>1.0401366299534049</c:v>
                </c:pt>
                <c:pt idx="49">
                  <c:v>1.0691791930070449</c:v>
                </c:pt>
                <c:pt idx="50">
                  <c:v>1.0520292088134964</c:v>
                </c:pt>
                <c:pt idx="51">
                  <c:v>0.91154841881708071</c:v>
                </c:pt>
                <c:pt idx="52">
                  <c:v>0.87155887021863787</c:v>
                </c:pt>
                <c:pt idx="53">
                  <c:v>0.81880641134408594</c:v>
                </c:pt>
                <c:pt idx="54">
                  <c:v>0.85486780510394267</c:v>
                </c:pt>
                <c:pt idx="55">
                  <c:v>0.83007290768458775</c:v>
                </c:pt>
                <c:pt idx="56">
                  <c:v>0.75456659868458775</c:v>
                </c:pt>
                <c:pt idx="57">
                  <c:v>0.74829483900716831</c:v>
                </c:pt>
                <c:pt idx="58">
                  <c:v>0.7221025324157706</c:v>
                </c:pt>
                <c:pt idx="59">
                  <c:v>0.84364020598924727</c:v>
                </c:pt>
                <c:pt idx="60">
                  <c:v>0.89246171900000004</c:v>
                </c:pt>
                <c:pt idx="61">
                  <c:v>0.95922125142857151</c:v>
                </c:pt>
                <c:pt idx="62">
                  <c:v>0.94424251486943156</c:v>
                </c:pt>
                <c:pt idx="63">
                  <c:v>0.92086053977624172</c:v>
                </c:pt>
                <c:pt idx="64">
                  <c:v>0.89742690845519713</c:v>
                </c:pt>
                <c:pt idx="65">
                  <c:v>0.89717575444086028</c:v>
                </c:pt>
                <c:pt idx="66">
                  <c:v>0.88812386878136207</c:v>
                </c:pt>
                <c:pt idx="67">
                  <c:v>0.90973548738351262</c:v>
                </c:pt>
                <c:pt idx="68">
                  <c:v>0.86978080293906812</c:v>
                </c:pt>
                <c:pt idx="69">
                  <c:v>0.84706725326164889</c:v>
                </c:pt>
                <c:pt idx="70">
                  <c:v>0.83642646844086022</c:v>
                </c:pt>
                <c:pt idx="71">
                  <c:v>0.82551160001792123</c:v>
                </c:pt>
                <c:pt idx="72">
                  <c:v>0.83730532302867378</c:v>
                </c:pt>
                <c:pt idx="73">
                  <c:v>0.90930864997311822</c:v>
                </c:pt>
                <c:pt idx="74">
                  <c:v>0.94188953115591401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F99A-4FAC-A7CB-CE3B649727B6}"/>
            </c:ext>
          </c:extLst>
        </c:ser>
        <c:ser>
          <c:idx val="4"/>
          <c:order val="3"/>
          <c:tx>
            <c:strRef>
              <c:f>EU_Import_Rus!$A$8</c:f>
              <c:strCache>
                <c:ptCount val="1"/>
                <c:pt idx="0">
                  <c:v>Нефтепродукты (прочее)</c:v>
                </c:pt>
              </c:strCache>
            </c:strRef>
          </c:tx>
          <c:spPr>
            <a:solidFill>
              <a:srgbClr val="EF795A"/>
            </a:solidFill>
            <a:ln w="3175">
              <a:solidFill>
                <a:sysClr val="window" lastClr="FFFFFF"/>
              </a:solidFill>
            </a:ln>
          </c:spPr>
          <c:invertIfNegative val="0"/>
          <c:cat>
            <c:multiLvlStrRef>
              <c:f>EU_Import_Rus!$O$2:$CL$3</c:f>
              <c:multiLvlStrCache>
                <c:ptCount val="76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  <c:pt idx="65">
                    <c:v> </c:v>
                  </c:pt>
                  <c:pt idx="66">
                    <c:v> </c:v>
                  </c:pt>
                  <c:pt idx="67">
                    <c:v> </c:v>
                  </c:pt>
                  <c:pt idx="68">
                    <c:v> </c:v>
                  </c:pt>
                  <c:pt idx="69">
                    <c:v> </c:v>
                  </c:pt>
                  <c:pt idx="70">
                    <c:v> </c:v>
                  </c:pt>
                  <c:pt idx="71">
                    <c:v> </c:v>
                  </c:pt>
                  <c:pt idx="72">
                    <c:v> </c:v>
                  </c:pt>
                  <c:pt idx="73">
                    <c:v> </c:v>
                  </c:pt>
                  <c:pt idx="74">
                    <c:v> </c:v>
                  </c:pt>
                  <c:pt idx="75">
                    <c:v> </c:v>
                  </c:pt>
                </c:lvl>
                <c:lvl>
                  <c:pt idx="0">
                    <c:v>2016</c:v>
                  </c:pt>
                  <c:pt idx="12">
                    <c:v>2017</c:v>
                  </c:pt>
                  <c:pt idx="24">
                    <c:v>2018</c:v>
                  </c:pt>
                  <c:pt idx="36">
                    <c:v>2019</c:v>
                  </c:pt>
                  <c:pt idx="48">
                    <c:v>2020</c:v>
                  </c:pt>
                  <c:pt idx="60">
                    <c:v>2021</c:v>
                  </c:pt>
                  <c:pt idx="72">
                    <c:v>22</c:v>
                  </c:pt>
                </c:lvl>
              </c:multiLvlStrCache>
            </c:multiLvlStrRef>
          </c:cat>
          <c:val>
            <c:numRef>
              <c:f>EU_Import_Rus!$O$8:$CL$8</c:f>
              <c:numCache>
                <c:formatCode>#,##0.00</c:formatCode>
                <c:ptCount val="76"/>
                <c:pt idx="0">
                  <c:v>0.10264178239426526</c:v>
                </c:pt>
                <c:pt idx="1">
                  <c:v>0.11680623978123848</c:v>
                </c:pt>
                <c:pt idx="2">
                  <c:v>0.13497769806080837</c:v>
                </c:pt>
                <c:pt idx="3">
                  <c:v>0.12663092123285138</c:v>
                </c:pt>
                <c:pt idx="4">
                  <c:v>0.12749513188172046</c:v>
                </c:pt>
                <c:pt idx="5">
                  <c:v>0.11369205325806452</c:v>
                </c:pt>
                <c:pt idx="6">
                  <c:v>9.3394093204301087E-2</c:v>
                </c:pt>
                <c:pt idx="7">
                  <c:v>8.9614529978494631E-2</c:v>
                </c:pt>
                <c:pt idx="8">
                  <c:v>8.8025725534050234E-2</c:v>
                </c:pt>
                <c:pt idx="9">
                  <c:v>8.5424107577060884E-2</c:v>
                </c:pt>
                <c:pt idx="10">
                  <c:v>6.9328962655913914E-2</c:v>
                </c:pt>
                <c:pt idx="11">
                  <c:v>5.310056604659491E-2</c:v>
                </c:pt>
                <c:pt idx="12">
                  <c:v>5.6532570777777812E-2</c:v>
                </c:pt>
                <c:pt idx="13">
                  <c:v>6.8086943571428693E-2</c:v>
                </c:pt>
                <c:pt idx="14">
                  <c:v>6.9515930345622215E-2</c:v>
                </c:pt>
                <c:pt idx="15">
                  <c:v>7.1285545847414242E-2</c:v>
                </c:pt>
                <c:pt idx="16">
                  <c:v>6.3627672598566276E-2</c:v>
                </c:pt>
                <c:pt idx="17">
                  <c:v>6.6899968767025073E-2</c:v>
                </c:pt>
                <c:pt idx="18">
                  <c:v>9.2263173802867429E-2</c:v>
                </c:pt>
                <c:pt idx="19">
                  <c:v>0.12655229423297495</c:v>
                </c:pt>
                <c:pt idx="20">
                  <c:v>0.14344925545519718</c:v>
                </c:pt>
                <c:pt idx="21">
                  <c:v>0.11992632416487455</c:v>
                </c:pt>
                <c:pt idx="22">
                  <c:v>8.1967133967741926E-2</c:v>
                </c:pt>
                <c:pt idx="23">
                  <c:v>6.4837274749103904E-2</c:v>
                </c:pt>
                <c:pt idx="24">
                  <c:v>6.0660732813620027E-2</c:v>
                </c:pt>
                <c:pt idx="25">
                  <c:v>6.6436234996159763E-2</c:v>
                </c:pt>
                <c:pt idx="26">
                  <c:v>7.5309816716589886E-2</c:v>
                </c:pt>
                <c:pt idx="27">
                  <c:v>7.0953826128776265E-2</c:v>
                </c:pt>
                <c:pt idx="28">
                  <c:v>6.4830834788530453E-2</c:v>
                </c:pt>
                <c:pt idx="29">
                  <c:v>5.7170167953405036E-2</c:v>
                </c:pt>
                <c:pt idx="30">
                  <c:v>6.4536089831541202E-2</c:v>
                </c:pt>
                <c:pt idx="31">
                  <c:v>7.3068918541218622E-2</c:v>
                </c:pt>
                <c:pt idx="32">
                  <c:v>7.3284390207885297E-2</c:v>
                </c:pt>
                <c:pt idx="33">
                  <c:v>6.5436764616487453E-2</c:v>
                </c:pt>
                <c:pt idx="34">
                  <c:v>6.5183905175627221E-2</c:v>
                </c:pt>
                <c:pt idx="35">
                  <c:v>6.0238284430107487E-2</c:v>
                </c:pt>
                <c:pt idx="36">
                  <c:v>6.5106732924731181E-2</c:v>
                </c:pt>
                <c:pt idx="37">
                  <c:v>5.2796341424731164E-2</c:v>
                </c:pt>
                <c:pt idx="38">
                  <c:v>5.3700921317204255E-2</c:v>
                </c:pt>
                <c:pt idx="39">
                  <c:v>5.2919557313620004E-2</c:v>
                </c:pt>
                <c:pt idx="40">
                  <c:v>6.6302543308243686E-2</c:v>
                </c:pt>
                <c:pt idx="41">
                  <c:v>7.4682160716845844E-2</c:v>
                </c:pt>
                <c:pt idx="42">
                  <c:v>7.2834386548387045E-2</c:v>
                </c:pt>
                <c:pt idx="43">
                  <c:v>7.9070596010752683E-2</c:v>
                </c:pt>
                <c:pt idx="44">
                  <c:v>7.6022959566308224E-2</c:v>
                </c:pt>
                <c:pt idx="45">
                  <c:v>7.9924181609319009E-2</c:v>
                </c:pt>
                <c:pt idx="46">
                  <c:v>6.4753650763440876E-2</c:v>
                </c:pt>
                <c:pt idx="47">
                  <c:v>5.3645124853046622E-2</c:v>
                </c:pt>
                <c:pt idx="48">
                  <c:v>4.5684686788530486E-2</c:v>
                </c:pt>
                <c:pt idx="49">
                  <c:v>4.7652866918798643E-2</c:v>
                </c:pt>
                <c:pt idx="50">
                  <c:v>5.18275328327771E-2</c:v>
                </c:pt>
                <c:pt idx="51">
                  <c:v>5.2485579689407903E-2</c:v>
                </c:pt>
                <c:pt idx="52">
                  <c:v>4.8987806749103885E-2</c:v>
                </c:pt>
                <c:pt idx="53">
                  <c:v>4.6162540078853037E-2</c:v>
                </c:pt>
                <c:pt idx="54">
                  <c:v>4.0251122792114701E-2</c:v>
                </c:pt>
                <c:pt idx="55">
                  <c:v>3.7811800318996398E-2</c:v>
                </c:pt>
                <c:pt idx="56">
                  <c:v>4.3477354652329721E-2</c:v>
                </c:pt>
                <c:pt idx="57">
                  <c:v>4.2023084759856638E-2</c:v>
                </c:pt>
                <c:pt idx="58">
                  <c:v>4.4586498598566338E-2</c:v>
                </c:pt>
                <c:pt idx="59">
                  <c:v>4.0256171043010776E-2</c:v>
                </c:pt>
                <c:pt idx="60">
                  <c:v>4.0716926634408603E-2</c:v>
                </c:pt>
                <c:pt idx="61">
                  <c:v>4.1312830848694325E-2</c:v>
                </c:pt>
                <c:pt idx="62">
                  <c:v>3.8605174504608313E-2</c:v>
                </c:pt>
                <c:pt idx="63">
                  <c:v>3.747869475908857E-2</c:v>
                </c:pt>
                <c:pt idx="64">
                  <c:v>3.4228581974910348E-2</c:v>
                </c:pt>
                <c:pt idx="65">
                  <c:v>3.4833327318996354E-2</c:v>
                </c:pt>
                <c:pt idx="66">
                  <c:v>3.5617374268817163E-2</c:v>
                </c:pt>
                <c:pt idx="67">
                  <c:v>2.7299267602150522E-2</c:v>
                </c:pt>
                <c:pt idx="68">
                  <c:v>3.7348269157706102E-2</c:v>
                </c:pt>
                <c:pt idx="69">
                  <c:v>7.4971409480286758E-2</c:v>
                </c:pt>
                <c:pt idx="70">
                  <c:v>9.3914675827956984E-2</c:v>
                </c:pt>
                <c:pt idx="71">
                  <c:v>9.8633339573476711E-2</c:v>
                </c:pt>
                <c:pt idx="72">
                  <c:v>7.4584816132616513E-2</c:v>
                </c:pt>
                <c:pt idx="73">
                  <c:v>6.745892518817205E-2</c:v>
                </c:pt>
                <c:pt idx="74">
                  <c:v>6.4315553037634421E-2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F99A-4FAC-A7CB-CE3B649727B6}"/>
            </c:ext>
          </c:extLst>
        </c:ser>
        <c:ser>
          <c:idx val="1"/>
          <c:order val="4"/>
          <c:invertIfNegative val="0"/>
          <c:cat>
            <c:multiLvlStrRef>
              <c:f>'[OilGraphs-oct2020.xlsx]EU_Import'!$O$2:$CL$3</c:f>
              <c:multiLvlStrCache>
                <c:ptCount val="76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  <c:pt idx="65">
                    <c:v> </c:v>
                  </c:pt>
                  <c:pt idx="66">
                    <c:v> </c:v>
                  </c:pt>
                  <c:pt idx="67">
                    <c:v> </c:v>
                  </c:pt>
                  <c:pt idx="68">
                    <c:v> </c:v>
                  </c:pt>
                  <c:pt idx="69">
                    <c:v> </c:v>
                  </c:pt>
                  <c:pt idx="70">
                    <c:v> </c:v>
                  </c:pt>
                  <c:pt idx="71">
                    <c:v> </c:v>
                  </c:pt>
                  <c:pt idx="72">
                    <c:v> </c:v>
                  </c:pt>
                  <c:pt idx="73">
                    <c:v> </c:v>
                  </c:pt>
                  <c:pt idx="74">
                    <c:v> </c:v>
                  </c:pt>
                  <c:pt idx="75">
                    <c:v> </c:v>
                  </c:pt>
                </c:lvl>
                <c:lvl>
                  <c:pt idx="0">
                    <c:v>2016</c:v>
                  </c:pt>
                  <c:pt idx="12">
                    <c:v>2017</c:v>
                  </c:pt>
                  <c:pt idx="24">
                    <c:v>2018</c:v>
                  </c:pt>
                  <c:pt idx="36">
                    <c:v>2019</c:v>
                  </c:pt>
                  <c:pt idx="48">
                    <c:v>2020</c:v>
                  </c:pt>
                  <c:pt idx="60">
                    <c:v>2021</c:v>
                  </c:pt>
                  <c:pt idx="72">
                    <c:v>22</c:v>
                  </c:pt>
                </c:lvl>
              </c:multiLvlStrCache>
            </c:multiLvlStrRef>
          </c:cat>
          <c:val>
            <c:numRef>
              <c:f>'[OilGraphs-oct2020.xlsx]EU_Import'!$O$12:$CL$12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F99A-4FAC-A7CB-CE3B649727B6}"/>
            </c:ext>
          </c:extLst>
        </c:ser>
        <c:ser>
          <c:idx val="8"/>
          <c:order val="5"/>
          <c:invertIfNegative val="0"/>
          <c:cat>
            <c:multiLvlStrRef>
              <c:f>'[OilGraphs-oct2020.xlsx]EU_Import'!$O$2:$CL$3</c:f>
              <c:multiLvlStrCache>
                <c:ptCount val="76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  <c:pt idx="65">
                    <c:v> </c:v>
                  </c:pt>
                  <c:pt idx="66">
                    <c:v> </c:v>
                  </c:pt>
                  <c:pt idx="67">
                    <c:v> </c:v>
                  </c:pt>
                  <c:pt idx="68">
                    <c:v> </c:v>
                  </c:pt>
                  <c:pt idx="69">
                    <c:v> </c:v>
                  </c:pt>
                  <c:pt idx="70">
                    <c:v> </c:v>
                  </c:pt>
                  <c:pt idx="71">
                    <c:v> </c:v>
                  </c:pt>
                  <c:pt idx="72">
                    <c:v> </c:v>
                  </c:pt>
                  <c:pt idx="73">
                    <c:v> </c:v>
                  </c:pt>
                  <c:pt idx="74">
                    <c:v> </c:v>
                  </c:pt>
                  <c:pt idx="75">
                    <c:v> </c:v>
                  </c:pt>
                </c:lvl>
                <c:lvl>
                  <c:pt idx="0">
                    <c:v>2016</c:v>
                  </c:pt>
                  <c:pt idx="12">
                    <c:v>2017</c:v>
                  </c:pt>
                  <c:pt idx="24">
                    <c:v>2018</c:v>
                  </c:pt>
                  <c:pt idx="36">
                    <c:v>2019</c:v>
                  </c:pt>
                  <c:pt idx="48">
                    <c:v>2020</c:v>
                  </c:pt>
                  <c:pt idx="60">
                    <c:v>2021</c:v>
                  </c:pt>
                  <c:pt idx="72">
                    <c:v>22</c:v>
                  </c:pt>
                </c:lvl>
              </c:multiLvlStrCache>
            </c:multiLvlStrRef>
          </c:cat>
          <c:val>
            <c:numRef>
              <c:f>'[OilGraphs-oct2020.xlsx]EU_Import'!$O$13:$CL$13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F99A-4FAC-A7CB-CE3B649727B6}"/>
            </c:ext>
          </c:extLst>
        </c:ser>
        <c:ser>
          <c:idx val="9"/>
          <c:order val="6"/>
          <c:invertIfNegative val="0"/>
          <c:cat>
            <c:multiLvlStrRef>
              <c:f>'[OilGraphs-oct2020.xlsx]EU_Import'!$O$2:$CL$3</c:f>
              <c:multiLvlStrCache>
                <c:ptCount val="76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  <c:pt idx="65">
                    <c:v> </c:v>
                  </c:pt>
                  <c:pt idx="66">
                    <c:v> </c:v>
                  </c:pt>
                  <c:pt idx="67">
                    <c:v> </c:v>
                  </c:pt>
                  <c:pt idx="68">
                    <c:v> </c:v>
                  </c:pt>
                  <c:pt idx="69">
                    <c:v> </c:v>
                  </c:pt>
                  <c:pt idx="70">
                    <c:v> </c:v>
                  </c:pt>
                  <c:pt idx="71">
                    <c:v> </c:v>
                  </c:pt>
                  <c:pt idx="72">
                    <c:v> </c:v>
                  </c:pt>
                  <c:pt idx="73">
                    <c:v> </c:v>
                  </c:pt>
                  <c:pt idx="74">
                    <c:v> </c:v>
                  </c:pt>
                  <c:pt idx="75">
                    <c:v> </c:v>
                  </c:pt>
                </c:lvl>
                <c:lvl>
                  <c:pt idx="0">
                    <c:v>2016</c:v>
                  </c:pt>
                  <c:pt idx="12">
                    <c:v>2017</c:v>
                  </c:pt>
                  <c:pt idx="24">
                    <c:v>2018</c:v>
                  </c:pt>
                  <c:pt idx="36">
                    <c:v>2019</c:v>
                  </c:pt>
                  <c:pt idx="48">
                    <c:v>2020</c:v>
                  </c:pt>
                  <c:pt idx="60">
                    <c:v>2021</c:v>
                  </c:pt>
                  <c:pt idx="72">
                    <c:v>22</c:v>
                  </c:pt>
                </c:lvl>
              </c:multiLvlStrCache>
            </c:multiLvlStrRef>
          </c:cat>
          <c:val>
            <c:numRef>
              <c:f>'[OilGraphs-oct2020.xlsx]EU_Import'!$O$14:$CL$14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F99A-4FAC-A7CB-CE3B649727B6}"/>
            </c:ext>
          </c:extLst>
        </c:ser>
        <c:ser>
          <c:idx val="10"/>
          <c:order val="7"/>
          <c:invertIfNegative val="0"/>
          <c:cat>
            <c:multiLvlStrRef>
              <c:f>'[OilGraphs-oct2020.xlsx]EU_Import'!$O$2:$CL$3</c:f>
              <c:multiLvlStrCache>
                <c:ptCount val="76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  <c:pt idx="65">
                    <c:v> </c:v>
                  </c:pt>
                  <c:pt idx="66">
                    <c:v> </c:v>
                  </c:pt>
                  <c:pt idx="67">
                    <c:v> </c:v>
                  </c:pt>
                  <c:pt idx="68">
                    <c:v> </c:v>
                  </c:pt>
                  <c:pt idx="69">
                    <c:v> </c:v>
                  </c:pt>
                  <c:pt idx="70">
                    <c:v> </c:v>
                  </c:pt>
                  <c:pt idx="71">
                    <c:v> </c:v>
                  </c:pt>
                  <c:pt idx="72">
                    <c:v> </c:v>
                  </c:pt>
                  <c:pt idx="73">
                    <c:v> </c:v>
                  </c:pt>
                  <c:pt idx="74">
                    <c:v> </c:v>
                  </c:pt>
                  <c:pt idx="75">
                    <c:v> </c:v>
                  </c:pt>
                </c:lvl>
                <c:lvl>
                  <c:pt idx="0">
                    <c:v>2016</c:v>
                  </c:pt>
                  <c:pt idx="12">
                    <c:v>2017</c:v>
                  </c:pt>
                  <c:pt idx="24">
                    <c:v>2018</c:v>
                  </c:pt>
                  <c:pt idx="36">
                    <c:v>2019</c:v>
                  </c:pt>
                  <c:pt idx="48">
                    <c:v>2020</c:v>
                  </c:pt>
                  <c:pt idx="60">
                    <c:v>2021</c:v>
                  </c:pt>
                  <c:pt idx="72">
                    <c:v>22</c:v>
                  </c:pt>
                </c:lvl>
              </c:multiLvlStrCache>
            </c:multiLvlStrRef>
          </c:cat>
          <c:val>
            <c:numRef>
              <c:f>'[OilGraphs-oct2020.xlsx]EU_Import'!$O$15:$CL$15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F99A-4FAC-A7CB-CE3B649727B6}"/>
            </c:ext>
          </c:extLst>
        </c:ser>
        <c:ser>
          <c:idx val="11"/>
          <c:order val="8"/>
          <c:invertIfNegative val="0"/>
          <c:cat>
            <c:multiLvlStrRef>
              <c:f>'[OilGraphs-oct2020.xlsx]EU_Import'!$O$2:$CL$3</c:f>
              <c:multiLvlStrCache>
                <c:ptCount val="76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  <c:pt idx="65">
                    <c:v> </c:v>
                  </c:pt>
                  <c:pt idx="66">
                    <c:v> </c:v>
                  </c:pt>
                  <c:pt idx="67">
                    <c:v> </c:v>
                  </c:pt>
                  <c:pt idx="68">
                    <c:v> </c:v>
                  </c:pt>
                  <c:pt idx="69">
                    <c:v> </c:v>
                  </c:pt>
                  <c:pt idx="70">
                    <c:v> </c:v>
                  </c:pt>
                  <c:pt idx="71">
                    <c:v> </c:v>
                  </c:pt>
                  <c:pt idx="72">
                    <c:v> </c:v>
                  </c:pt>
                  <c:pt idx="73">
                    <c:v> </c:v>
                  </c:pt>
                  <c:pt idx="74">
                    <c:v> </c:v>
                  </c:pt>
                  <c:pt idx="75">
                    <c:v> </c:v>
                  </c:pt>
                </c:lvl>
                <c:lvl>
                  <c:pt idx="0">
                    <c:v>2016</c:v>
                  </c:pt>
                  <c:pt idx="12">
                    <c:v>2017</c:v>
                  </c:pt>
                  <c:pt idx="24">
                    <c:v>2018</c:v>
                  </c:pt>
                  <c:pt idx="36">
                    <c:v>2019</c:v>
                  </c:pt>
                  <c:pt idx="48">
                    <c:v>2020</c:v>
                  </c:pt>
                  <c:pt idx="60">
                    <c:v>2021</c:v>
                  </c:pt>
                  <c:pt idx="72">
                    <c:v>22</c:v>
                  </c:pt>
                </c:lvl>
              </c:multiLvlStrCache>
            </c:multiLvlStrRef>
          </c:cat>
          <c:val>
            <c:numRef>
              <c:f>'[OilGraphs-oct2020.xlsx]EU_Import'!$O$16:$CL$16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F99A-4FAC-A7CB-CE3B649727B6}"/>
            </c:ext>
          </c:extLst>
        </c:ser>
        <c:ser>
          <c:idx val="12"/>
          <c:order val="9"/>
          <c:invertIfNegative val="0"/>
          <c:cat>
            <c:multiLvlStrRef>
              <c:f>'[OilGraphs-oct2020.xlsx]EU_Import'!$O$2:$CL$3</c:f>
              <c:multiLvlStrCache>
                <c:ptCount val="76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  <c:pt idx="65">
                    <c:v> </c:v>
                  </c:pt>
                  <c:pt idx="66">
                    <c:v> </c:v>
                  </c:pt>
                  <c:pt idx="67">
                    <c:v> </c:v>
                  </c:pt>
                  <c:pt idx="68">
                    <c:v> </c:v>
                  </c:pt>
                  <c:pt idx="69">
                    <c:v> </c:v>
                  </c:pt>
                  <c:pt idx="70">
                    <c:v> </c:v>
                  </c:pt>
                  <c:pt idx="71">
                    <c:v> </c:v>
                  </c:pt>
                  <c:pt idx="72">
                    <c:v> </c:v>
                  </c:pt>
                  <c:pt idx="73">
                    <c:v> </c:v>
                  </c:pt>
                  <c:pt idx="74">
                    <c:v> </c:v>
                  </c:pt>
                  <c:pt idx="75">
                    <c:v> </c:v>
                  </c:pt>
                </c:lvl>
                <c:lvl>
                  <c:pt idx="0">
                    <c:v>2016</c:v>
                  </c:pt>
                  <c:pt idx="12">
                    <c:v>2017</c:v>
                  </c:pt>
                  <c:pt idx="24">
                    <c:v>2018</c:v>
                  </c:pt>
                  <c:pt idx="36">
                    <c:v>2019</c:v>
                  </c:pt>
                  <c:pt idx="48">
                    <c:v>2020</c:v>
                  </c:pt>
                  <c:pt idx="60">
                    <c:v>2021</c:v>
                  </c:pt>
                  <c:pt idx="72">
                    <c:v>22</c:v>
                  </c:pt>
                </c:lvl>
              </c:multiLvlStrCache>
            </c:multiLvlStrRef>
          </c:cat>
          <c:val>
            <c:numRef>
              <c:f>'[OilGraphs-oct2020.xlsx]EU_Import'!$O$17:$CL$17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F99A-4FAC-A7CB-CE3B649727B6}"/>
            </c:ext>
          </c:extLst>
        </c:ser>
        <c:ser>
          <c:idx val="13"/>
          <c:order val="10"/>
          <c:invertIfNegative val="0"/>
          <c:cat>
            <c:multiLvlStrRef>
              <c:f>'[OilGraphs-oct2020.xlsx]EU_Import'!$O$2:$CL$3</c:f>
              <c:multiLvlStrCache>
                <c:ptCount val="76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  <c:pt idx="65">
                    <c:v> </c:v>
                  </c:pt>
                  <c:pt idx="66">
                    <c:v> </c:v>
                  </c:pt>
                  <c:pt idx="67">
                    <c:v> </c:v>
                  </c:pt>
                  <c:pt idx="68">
                    <c:v> </c:v>
                  </c:pt>
                  <c:pt idx="69">
                    <c:v> </c:v>
                  </c:pt>
                  <c:pt idx="70">
                    <c:v> </c:v>
                  </c:pt>
                  <c:pt idx="71">
                    <c:v> </c:v>
                  </c:pt>
                  <c:pt idx="72">
                    <c:v> </c:v>
                  </c:pt>
                  <c:pt idx="73">
                    <c:v> </c:v>
                  </c:pt>
                  <c:pt idx="74">
                    <c:v> </c:v>
                  </c:pt>
                  <c:pt idx="75">
                    <c:v> </c:v>
                  </c:pt>
                </c:lvl>
                <c:lvl>
                  <c:pt idx="0">
                    <c:v>2016</c:v>
                  </c:pt>
                  <c:pt idx="12">
                    <c:v>2017</c:v>
                  </c:pt>
                  <c:pt idx="24">
                    <c:v>2018</c:v>
                  </c:pt>
                  <c:pt idx="36">
                    <c:v>2019</c:v>
                  </c:pt>
                  <c:pt idx="48">
                    <c:v>2020</c:v>
                  </c:pt>
                  <c:pt idx="60">
                    <c:v>2021</c:v>
                  </c:pt>
                  <c:pt idx="72">
                    <c:v>22</c:v>
                  </c:pt>
                </c:lvl>
              </c:multiLvlStrCache>
            </c:multiLvlStrRef>
          </c:cat>
          <c:val>
            <c:numRef>
              <c:f>'[OilGraphs-oct2020.xlsx]EU_Import'!$O$18:$CL$18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F99A-4FAC-A7CB-CE3B649727B6}"/>
            </c:ext>
          </c:extLst>
        </c:ser>
        <c:ser>
          <c:idx val="14"/>
          <c:order val="11"/>
          <c:invertIfNegative val="0"/>
          <c:cat>
            <c:multiLvlStrRef>
              <c:f>'[OilGraphs-oct2020.xlsx]EU_Import'!$O$2:$CL$3</c:f>
              <c:multiLvlStrCache>
                <c:ptCount val="76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  <c:pt idx="65">
                    <c:v> </c:v>
                  </c:pt>
                  <c:pt idx="66">
                    <c:v> </c:v>
                  </c:pt>
                  <c:pt idx="67">
                    <c:v> </c:v>
                  </c:pt>
                  <c:pt idx="68">
                    <c:v> </c:v>
                  </c:pt>
                  <c:pt idx="69">
                    <c:v> </c:v>
                  </c:pt>
                  <c:pt idx="70">
                    <c:v> </c:v>
                  </c:pt>
                  <c:pt idx="71">
                    <c:v> </c:v>
                  </c:pt>
                  <c:pt idx="72">
                    <c:v> </c:v>
                  </c:pt>
                  <c:pt idx="73">
                    <c:v> </c:v>
                  </c:pt>
                  <c:pt idx="74">
                    <c:v> </c:v>
                  </c:pt>
                  <c:pt idx="75">
                    <c:v> </c:v>
                  </c:pt>
                </c:lvl>
                <c:lvl>
                  <c:pt idx="0">
                    <c:v>2016</c:v>
                  </c:pt>
                  <c:pt idx="12">
                    <c:v>2017</c:v>
                  </c:pt>
                  <c:pt idx="24">
                    <c:v>2018</c:v>
                  </c:pt>
                  <c:pt idx="36">
                    <c:v>2019</c:v>
                  </c:pt>
                  <c:pt idx="48">
                    <c:v>2020</c:v>
                  </c:pt>
                  <c:pt idx="60">
                    <c:v>2021</c:v>
                  </c:pt>
                  <c:pt idx="72">
                    <c:v>22</c:v>
                  </c:pt>
                </c:lvl>
              </c:multiLvlStrCache>
            </c:multiLvlStrRef>
          </c:cat>
          <c:val>
            <c:numRef>
              <c:f>'[OilGraphs-oct2020.xlsx]EU_Import'!$O$19:$CL$19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F99A-4FAC-A7CB-CE3B649727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253002416"/>
        <c:axId val="253003592"/>
      </c:barChart>
      <c:catAx>
        <c:axId val="253002416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 algn="r">
                  <a:defRPr>
                    <a:latin typeface="Bliss Pro Light (Основной текст)"/>
                  </a:defRPr>
                </a:pPr>
                <a:r>
                  <a:rPr lang="ru-RU">
                    <a:latin typeface="Bliss Pro Light (Основной текст)"/>
                  </a:rPr>
                  <a:t>мбд</a:t>
                </a:r>
              </a:p>
            </c:rich>
          </c:tx>
          <c:layout>
            <c:manualLayout>
              <c:xMode val="edge"/>
              <c:yMode val="edge"/>
              <c:x val="6.293629520298713E-2"/>
              <c:y val="1.2939632545931759E-2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000">
                <a:latin typeface="Bliss Pro Light (Основной текст)"/>
              </a:defRPr>
            </a:pPr>
            <a:endParaRPr lang="ru-RU"/>
          </a:p>
        </c:txPr>
        <c:crossAx val="253003592"/>
        <c:crosses val="autoZero"/>
        <c:auto val="1"/>
        <c:lblAlgn val="ctr"/>
        <c:lblOffset val="0"/>
        <c:noMultiLvlLbl val="0"/>
      </c:catAx>
      <c:valAx>
        <c:axId val="253003592"/>
        <c:scaling>
          <c:orientation val="minMax"/>
          <c:max val="5"/>
          <c:min val="0"/>
        </c:scaling>
        <c:delete val="0"/>
        <c:axPos val="l"/>
        <c:majorGridlines>
          <c:spPr>
            <a:ln w="9525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Bliss Pro Light (Основной текст)"/>
              </a:defRPr>
            </a:pPr>
            <a:endParaRPr lang="ru-RU"/>
          </a:p>
        </c:txPr>
        <c:crossAx val="253002416"/>
        <c:crosses val="autoZero"/>
        <c:crossBetween val="between"/>
        <c:majorUnit val="2"/>
      </c:valAx>
    </c:plotArea>
    <c:legend>
      <c:legendPos val="r"/>
      <c:layout>
        <c:manualLayout>
          <c:xMode val="edge"/>
          <c:yMode val="edge"/>
          <c:x val="0"/>
          <c:y val="0.87382651765303532"/>
          <c:w val="1"/>
          <c:h val="0.12617348234696468"/>
        </c:manualLayout>
      </c:layout>
      <c:overlay val="0"/>
      <c:txPr>
        <a:bodyPr/>
        <a:lstStyle/>
        <a:p>
          <a:pPr rtl="0">
            <a:defRPr sz="9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9501089276021799E-2"/>
          <c:y val="4.0426710385749666E-2"/>
          <c:w val="0.95235365409352157"/>
          <c:h val="0.7718799212598425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Экспорт_нефть!$A$15</c:f>
              <c:strCache>
                <c:ptCount val="1"/>
                <c:pt idx="0">
                  <c:v>Нидерланды</c:v>
                </c:pt>
              </c:strCache>
            </c:strRef>
          </c:tx>
          <c:spPr>
            <a:solidFill>
              <a:srgbClr val="00447C"/>
            </a:solidFill>
            <a:ln w="3175">
              <a:solidFill>
                <a:schemeClr val="bg1"/>
              </a:solidFill>
            </a:ln>
          </c:spPr>
          <c:invertIfNegative val="0"/>
          <c:cat>
            <c:numRef>
              <c:f>Экспорт_нефть!$B$14:$V$14</c:f>
              <c:numCache>
                <c:formatCode>d\-mmm</c:formatCode>
                <c:ptCount val="21"/>
                <c:pt idx="0">
                  <c:v>44589</c:v>
                </c:pt>
                <c:pt idx="1">
                  <c:v>44596</c:v>
                </c:pt>
                <c:pt idx="2">
                  <c:v>44603</c:v>
                </c:pt>
                <c:pt idx="3">
                  <c:v>44610</c:v>
                </c:pt>
                <c:pt idx="4">
                  <c:v>44617</c:v>
                </c:pt>
                <c:pt idx="5">
                  <c:v>44624</c:v>
                </c:pt>
                <c:pt idx="6">
                  <c:v>44631</c:v>
                </c:pt>
                <c:pt idx="7">
                  <c:v>44638</c:v>
                </c:pt>
                <c:pt idx="8">
                  <c:v>44645</c:v>
                </c:pt>
                <c:pt idx="9">
                  <c:v>44652</c:v>
                </c:pt>
                <c:pt idx="10">
                  <c:v>44659</c:v>
                </c:pt>
                <c:pt idx="11">
                  <c:v>44666</c:v>
                </c:pt>
                <c:pt idx="12">
                  <c:v>44673</c:v>
                </c:pt>
                <c:pt idx="13">
                  <c:v>44680</c:v>
                </c:pt>
                <c:pt idx="14">
                  <c:v>44687</c:v>
                </c:pt>
                <c:pt idx="15">
                  <c:v>44694</c:v>
                </c:pt>
                <c:pt idx="16">
                  <c:v>44701</c:v>
                </c:pt>
                <c:pt idx="17">
                  <c:v>44708</c:v>
                </c:pt>
                <c:pt idx="18">
                  <c:v>44715</c:v>
                </c:pt>
                <c:pt idx="19">
                  <c:v>44722</c:v>
                </c:pt>
                <c:pt idx="20">
                  <c:v>44729</c:v>
                </c:pt>
              </c:numCache>
            </c:numRef>
          </c:cat>
          <c:val>
            <c:numRef>
              <c:f>Экспорт_нефть!$B$15:$V$15</c:f>
              <c:numCache>
                <c:formatCode>General</c:formatCode>
                <c:ptCount val="21"/>
                <c:pt idx="0">
                  <c:v>0.439</c:v>
                </c:pt>
                <c:pt idx="1">
                  <c:v>0.48799999999999999</c:v>
                </c:pt>
                <c:pt idx="2">
                  <c:v>0.55700000000000005</c:v>
                </c:pt>
                <c:pt idx="3">
                  <c:v>0.55700000000000005</c:v>
                </c:pt>
                <c:pt idx="4">
                  <c:v>0.56200000000000006</c:v>
                </c:pt>
                <c:pt idx="5">
                  <c:v>0.58599999999999997</c:v>
                </c:pt>
                <c:pt idx="6">
                  <c:v>0.54400000000000004</c:v>
                </c:pt>
                <c:pt idx="7">
                  <c:v>0.64800000000000002</c:v>
                </c:pt>
                <c:pt idx="8">
                  <c:v>0.56899999999999995</c:v>
                </c:pt>
                <c:pt idx="9">
                  <c:v>0.505</c:v>
                </c:pt>
                <c:pt idx="10">
                  <c:v>0.46600000000000003</c:v>
                </c:pt>
                <c:pt idx="11">
                  <c:v>0.41899999999999998</c:v>
                </c:pt>
                <c:pt idx="12">
                  <c:v>0.48799999999999999</c:v>
                </c:pt>
                <c:pt idx="13">
                  <c:v>0.47699999999999998</c:v>
                </c:pt>
                <c:pt idx="14">
                  <c:v>0.47599999999999998</c:v>
                </c:pt>
                <c:pt idx="15">
                  <c:v>0.44500000000000001</c:v>
                </c:pt>
                <c:pt idx="16">
                  <c:v>0.376</c:v>
                </c:pt>
                <c:pt idx="17">
                  <c:v>0.36799999999999999</c:v>
                </c:pt>
                <c:pt idx="18">
                  <c:v>0.34200000000000003</c:v>
                </c:pt>
                <c:pt idx="19">
                  <c:v>0.32</c:v>
                </c:pt>
                <c:pt idx="20">
                  <c:v>0.36799999999999999</c:v>
                </c:pt>
              </c:numCache>
            </c:numRef>
          </c:val>
        </c:ser>
        <c:ser>
          <c:idx val="1"/>
          <c:order val="1"/>
          <c:tx>
            <c:strRef>
              <c:f>Экспорт_нефть!$A$16</c:f>
              <c:strCache>
                <c:ptCount val="1"/>
                <c:pt idx="0">
                  <c:v>Польша</c:v>
                </c:pt>
              </c:strCache>
            </c:strRef>
          </c:tx>
          <c:spPr>
            <a:solidFill>
              <a:srgbClr val="539FDE"/>
            </a:solidFill>
            <a:ln w="3175">
              <a:solidFill>
                <a:schemeClr val="bg1"/>
              </a:solidFill>
            </a:ln>
          </c:spPr>
          <c:invertIfNegative val="0"/>
          <c:cat>
            <c:numRef>
              <c:f>Экспорт_нефть!$B$14:$V$14</c:f>
              <c:numCache>
                <c:formatCode>d\-mmm</c:formatCode>
                <c:ptCount val="21"/>
                <c:pt idx="0">
                  <c:v>44589</c:v>
                </c:pt>
                <c:pt idx="1">
                  <c:v>44596</c:v>
                </c:pt>
                <c:pt idx="2">
                  <c:v>44603</c:v>
                </c:pt>
                <c:pt idx="3">
                  <c:v>44610</c:v>
                </c:pt>
                <c:pt idx="4">
                  <c:v>44617</c:v>
                </c:pt>
                <c:pt idx="5">
                  <c:v>44624</c:v>
                </c:pt>
                <c:pt idx="6">
                  <c:v>44631</c:v>
                </c:pt>
                <c:pt idx="7">
                  <c:v>44638</c:v>
                </c:pt>
                <c:pt idx="8">
                  <c:v>44645</c:v>
                </c:pt>
                <c:pt idx="9">
                  <c:v>44652</c:v>
                </c:pt>
                <c:pt idx="10">
                  <c:v>44659</c:v>
                </c:pt>
                <c:pt idx="11">
                  <c:v>44666</c:v>
                </c:pt>
                <c:pt idx="12">
                  <c:v>44673</c:v>
                </c:pt>
                <c:pt idx="13">
                  <c:v>44680</c:v>
                </c:pt>
                <c:pt idx="14">
                  <c:v>44687</c:v>
                </c:pt>
                <c:pt idx="15">
                  <c:v>44694</c:v>
                </c:pt>
                <c:pt idx="16">
                  <c:v>44701</c:v>
                </c:pt>
                <c:pt idx="17">
                  <c:v>44708</c:v>
                </c:pt>
                <c:pt idx="18">
                  <c:v>44715</c:v>
                </c:pt>
                <c:pt idx="19">
                  <c:v>44722</c:v>
                </c:pt>
                <c:pt idx="20">
                  <c:v>44729</c:v>
                </c:pt>
              </c:numCache>
            </c:numRef>
          </c:cat>
          <c:val>
            <c:numRef>
              <c:f>Экспорт_нефть!$B$16:$V$16</c:f>
              <c:numCache>
                <c:formatCode>General</c:formatCode>
                <c:ptCount val="21"/>
                <c:pt idx="0">
                  <c:v>0.183</c:v>
                </c:pt>
                <c:pt idx="1">
                  <c:v>0.20899999999999999</c:v>
                </c:pt>
                <c:pt idx="2">
                  <c:v>0.20899999999999999</c:v>
                </c:pt>
                <c:pt idx="3">
                  <c:v>0.183</c:v>
                </c:pt>
                <c:pt idx="4">
                  <c:v>0.20899999999999999</c:v>
                </c:pt>
                <c:pt idx="5">
                  <c:v>0.20899999999999999</c:v>
                </c:pt>
                <c:pt idx="6">
                  <c:v>0.20899999999999999</c:v>
                </c:pt>
                <c:pt idx="7">
                  <c:v>0.183</c:v>
                </c:pt>
                <c:pt idx="8">
                  <c:v>0.104</c:v>
                </c:pt>
                <c:pt idx="9">
                  <c:v>0.104</c:v>
                </c:pt>
                <c:pt idx="10">
                  <c:v>7.8E-2</c:v>
                </c:pt>
                <c:pt idx="11">
                  <c:v>7.8E-2</c:v>
                </c:pt>
                <c:pt idx="12">
                  <c:v>0.13</c:v>
                </c:pt>
                <c:pt idx="13">
                  <c:v>0.104</c:v>
                </c:pt>
                <c:pt idx="14">
                  <c:v>0.104</c:v>
                </c:pt>
                <c:pt idx="15">
                  <c:v>7.8E-2</c:v>
                </c:pt>
                <c:pt idx="16">
                  <c:v>2.5999999999999999E-2</c:v>
                </c:pt>
                <c:pt idx="17">
                  <c:v>2.5999999999999999E-2</c:v>
                </c:pt>
                <c:pt idx="18">
                  <c:v>2.5999999999999999E-2</c:v>
                </c:pt>
                <c:pt idx="19">
                  <c:v>5.1999999999999998E-2</c:v>
                </c:pt>
                <c:pt idx="20">
                  <c:v>5.1999999999999998E-2</c:v>
                </c:pt>
              </c:numCache>
            </c:numRef>
          </c:val>
        </c:ser>
        <c:ser>
          <c:idx val="2"/>
          <c:order val="2"/>
          <c:tx>
            <c:strRef>
              <c:f>Экспорт_нефть!$A$17</c:f>
              <c:strCache>
                <c:ptCount val="1"/>
                <c:pt idx="0">
                  <c:v>Литва</c:v>
                </c:pt>
              </c:strCache>
            </c:strRef>
          </c:tx>
          <c:spPr>
            <a:solidFill>
              <a:srgbClr val="8E9295"/>
            </a:solidFill>
            <a:ln w="3175">
              <a:solidFill>
                <a:schemeClr val="bg1"/>
              </a:solidFill>
            </a:ln>
          </c:spPr>
          <c:invertIfNegative val="0"/>
          <c:cat>
            <c:numRef>
              <c:f>Экспорт_нефть!$B$14:$V$14</c:f>
              <c:numCache>
                <c:formatCode>d\-mmm</c:formatCode>
                <c:ptCount val="21"/>
                <c:pt idx="0">
                  <c:v>44589</c:v>
                </c:pt>
                <c:pt idx="1">
                  <c:v>44596</c:v>
                </c:pt>
                <c:pt idx="2">
                  <c:v>44603</c:v>
                </c:pt>
                <c:pt idx="3">
                  <c:v>44610</c:v>
                </c:pt>
                <c:pt idx="4">
                  <c:v>44617</c:v>
                </c:pt>
                <c:pt idx="5">
                  <c:v>44624</c:v>
                </c:pt>
                <c:pt idx="6">
                  <c:v>44631</c:v>
                </c:pt>
                <c:pt idx="7">
                  <c:v>44638</c:v>
                </c:pt>
                <c:pt idx="8">
                  <c:v>44645</c:v>
                </c:pt>
                <c:pt idx="9">
                  <c:v>44652</c:v>
                </c:pt>
                <c:pt idx="10">
                  <c:v>44659</c:v>
                </c:pt>
                <c:pt idx="11">
                  <c:v>44666</c:v>
                </c:pt>
                <c:pt idx="12">
                  <c:v>44673</c:v>
                </c:pt>
                <c:pt idx="13">
                  <c:v>44680</c:v>
                </c:pt>
                <c:pt idx="14">
                  <c:v>44687</c:v>
                </c:pt>
                <c:pt idx="15">
                  <c:v>44694</c:v>
                </c:pt>
                <c:pt idx="16">
                  <c:v>44701</c:v>
                </c:pt>
                <c:pt idx="17">
                  <c:v>44708</c:v>
                </c:pt>
                <c:pt idx="18">
                  <c:v>44715</c:v>
                </c:pt>
                <c:pt idx="19">
                  <c:v>44722</c:v>
                </c:pt>
                <c:pt idx="20">
                  <c:v>44729</c:v>
                </c:pt>
              </c:numCache>
            </c:numRef>
          </c:cat>
          <c:val>
            <c:numRef>
              <c:f>Экспорт_нефть!$B$17:$V$17</c:f>
              <c:numCache>
                <c:formatCode>General</c:formatCode>
                <c:ptCount val="21"/>
                <c:pt idx="0">
                  <c:v>0.156</c:v>
                </c:pt>
                <c:pt idx="1">
                  <c:v>0.183</c:v>
                </c:pt>
                <c:pt idx="2">
                  <c:v>0.156</c:v>
                </c:pt>
                <c:pt idx="3">
                  <c:v>0.156</c:v>
                </c:pt>
                <c:pt idx="4">
                  <c:v>0.13</c:v>
                </c:pt>
                <c:pt idx="5">
                  <c:v>0.104</c:v>
                </c:pt>
                <c:pt idx="6">
                  <c:v>0.104</c:v>
                </c:pt>
                <c:pt idx="7">
                  <c:v>7.8E-2</c:v>
                </c:pt>
                <c:pt idx="8">
                  <c:v>5.1999999999999998E-2</c:v>
                </c:pt>
                <c:pt idx="9">
                  <c:v>2.5999999999999999E-2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ser>
          <c:idx val="3"/>
          <c:order val="3"/>
          <c:tx>
            <c:strRef>
              <c:f>Экспорт_нефть!$A$18</c:f>
              <c:strCache>
                <c:ptCount val="1"/>
                <c:pt idx="0">
                  <c:v>Франция</c:v>
                </c:pt>
              </c:strCache>
            </c:strRef>
          </c:tx>
          <c:spPr>
            <a:solidFill>
              <a:srgbClr val="C02800"/>
            </a:solidFill>
            <a:ln w="3175">
              <a:solidFill>
                <a:schemeClr val="bg1"/>
              </a:solidFill>
            </a:ln>
          </c:spPr>
          <c:invertIfNegative val="0"/>
          <c:cat>
            <c:numRef>
              <c:f>Экспорт_нефть!$B$14:$V$14</c:f>
              <c:numCache>
                <c:formatCode>d\-mmm</c:formatCode>
                <c:ptCount val="21"/>
                <c:pt idx="0">
                  <c:v>44589</c:v>
                </c:pt>
                <c:pt idx="1">
                  <c:v>44596</c:v>
                </c:pt>
                <c:pt idx="2">
                  <c:v>44603</c:v>
                </c:pt>
                <c:pt idx="3">
                  <c:v>44610</c:v>
                </c:pt>
                <c:pt idx="4">
                  <c:v>44617</c:v>
                </c:pt>
                <c:pt idx="5">
                  <c:v>44624</c:v>
                </c:pt>
                <c:pt idx="6">
                  <c:v>44631</c:v>
                </c:pt>
                <c:pt idx="7">
                  <c:v>44638</c:v>
                </c:pt>
                <c:pt idx="8">
                  <c:v>44645</c:v>
                </c:pt>
                <c:pt idx="9">
                  <c:v>44652</c:v>
                </c:pt>
                <c:pt idx="10">
                  <c:v>44659</c:v>
                </c:pt>
                <c:pt idx="11">
                  <c:v>44666</c:v>
                </c:pt>
                <c:pt idx="12">
                  <c:v>44673</c:v>
                </c:pt>
                <c:pt idx="13">
                  <c:v>44680</c:v>
                </c:pt>
                <c:pt idx="14">
                  <c:v>44687</c:v>
                </c:pt>
                <c:pt idx="15">
                  <c:v>44694</c:v>
                </c:pt>
                <c:pt idx="16">
                  <c:v>44701</c:v>
                </c:pt>
                <c:pt idx="17">
                  <c:v>44708</c:v>
                </c:pt>
                <c:pt idx="18">
                  <c:v>44715</c:v>
                </c:pt>
                <c:pt idx="19">
                  <c:v>44722</c:v>
                </c:pt>
                <c:pt idx="20">
                  <c:v>44729</c:v>
                </c:pt>
              </c:numCache>
            </c:numRef>
          </c:cat>
          <c:val>
            <c:numRef>
              <c:f>Экспорт_нефть!$B$18:$V$18</c:f>
              <c:numCache>
                <c:formatCode>General</c:formatCode>
                <c:ptCount val="21"/>
                <c:pt idx="0">
                  <c:v>0.14299999999999999</c:v>
                </c:pt>
                <c:pt idx="1">
                  <c:v>0.121</c:v>
                </c:pt>
                <c:pt idx="2">
                  <c:v>9.5000000000000001E-2</c:v>
                </c:pt>
                <c:pt idx="3">
                  <c:v>0.09</c:v>
                </c:pt>
                <c:pt idx="4">
                  <c:v>6.9000000000000006E-2</c:v>
                </c:pt>
                <c:pt idx="5">
                  <c:v>9.5000000000000001E-2</c:v>
                </c:pt>
                <c:pt idx="6">
                  <c:v>9.5000000000000001E-2</c:v>
                </c:pt>
                <c:pt idx="7">
                  <c:v>7.3999999999999996E-2</c:v>
                </c:pt>
                <c:pt idx="8">
                  <c:v>5.1999999999999998E-2</c:v>
                </c:pt>
                <c:pt idx="9">
                  <c:v>4.8000000000000001E-2</c:v>
                </c:pt>
                <c:pt idx="10">
                  <c:v>4.8000000000000001E-2</c:v>
                </c:pt>
                <c:pt idx="11">
                  <c:v>4.8000000000000001E-2</c:v>
                </c:pt>
                <c:pt idx="12">
                  <c:v>9.5000000000000001E-2</c:v>
                </c:pt>
                <c:pt idx="13">
                  <c:v>4.8000000000000001E-2</c:v>
                </c:pt>
                <c:pt idx="14">
                  <c:v>4.8000000000000001E-2</c:v>
                </c:pt>
                <c:pt idx="15">
                  <c:v>4.8000000000000001E-2</c:v>
                </c:pt>
                <c:pt idx="16">
                  <c:v>5.1999999999999998E-2</c:v>
                </c:pt>
                <c:pt idx="17">
                  <c:v>5.1999999999999998E-2</c:v>
                </c:pt>
                <c:pt idx="18">
                  <c:v>5.1999999999999998E-2</c:v>
                </c:pt>
                <c:pt idx="19">
                  <c:v>5.1999999999999998E-2</c:v>
                </c:pt>
                <c:pt idx="20">
                  <c:v>0</c:v>
                </c:pt>
              </c:numCache>
            </c:numRef>
          </c:val>
        </c:ser>
        <c:ser>
          <c:idx val="4"/>
          <c:order val="4"/>
          <c:tx>
            <c:strRef>
              <c:f>Экспорт_нефть!$A$19</c:f>
              <c:strCache>
                <c:ptCount val="1"/>
                <c:pt idx="0">
                  <c:v>Финляндия</c:v>
                </c:pt>
              </c:strCache>
            </c:strRef>
          </c:tx>
          <c:spPr>
            <a:solidFill>
              <a:srgbClr val="EFCF5A"/>
            </a:solidFill>
            <a:ln w="3175">
              <a:solidFill>
                <a:schemeClr val="bg1"/>
              </a:solidFill>
            </a:ln>
          </c:spPr>
          <c:invertIfNegative val="0"/>
          <c:cat>
            <c:numRef>
              <c:f>Экспорт_нефть!$B$14:$V$14</c:f>
              <c:numCache>
                <c:formatCode>d\-mmm</c:formatCode>
                <c:ptCount val="21"/>
                <c:pt idx="0">
                  <c:v>44589</c:v>
                </c:pt>
                <c:pt idx="1">
                  <c:v>44596</c:v>
                </c:pt>
                <c:pt idx="2">
                  <c:v>44603</c:v>
                </c:pt>
                <c:pt idx="3">
                  <c:v>44610</c:v>
                </c:pt>
                <c:pt idx="4">
                  <c:v>44617</c:v>
                </c:pt>
                <c:pt idx="5">
                  <c:v>44624</c:v>
                </c:pt>
                <c:pt idx="6">
                  <c:v>44631</c:v>
                </c:pt>
                <c:pt idx="7">
                  <c:v>44638</c:v>
                </c:pt>
                <c:pt idx="8">
                  <c:v>44645</c:v>
                </c:pt>
                <c:pt idx="9">
                  <c:v>44652</c:v>
                </c:pt>
                <c:pt idx="10">
                  <c:v>44659</c:v>
                </c:pt>
                <c:pt idx="11">
                  <c:v>44666</c:v>
                </c:pt>
                <c:pt idx="12">
                  <c:v>44673</c:v>
                </c:pt>
                <c:pt idx="13">
                  <c:v>44680</c:v>
                </c:pt>
                <c:pt idx="14">
                  <c:v>44687</c:v>
                </c:pt>
                <c:pt idx="15">
                  <c:v>44694</c:v>
                </c:pt>
                <c:pt idx="16">
                  <c:v>44701</c:v>
                </c:pt>
                <c:pt idx="17">
                  <c:v>44708</c:v>
                </c:pt>
                <c:pt idx="18">
                  <c:v>44715</c:v>
                </c:pt>
                <c:pt idx="19">
                  <c:v>44722</c:v>
                </c:pt>
                <c:pt idx="20">
                  <c:v>44729</c:v>
                </c:pt>
              </c:numCache>
            </c:numRef>
          </c:cat>
          <c:val>
            <c:numRef>
              <c:f>Экспорт_нефть!$B$19:$V$19</c:f>
              <c:numCache>
                <c:formatCode>General</c:formatCode>
                <c:ptCount val="21"/>
                <c:pt idx="0">
                  <c:v>0.104</c:v>
                </c:pt>
                <c:pt idx="1">
                  <c:v>0.13</c:v>
                </c:pt>
                <c:pt idx="2">
                  <c:v>0.13</c:v>
                </c:pt>
                <c:pt idx="3">
                  <c:v>0.13</c:v>
                </c:pt>
                <c:pt idx="4">
                  <c:v>0.13</c:v>
                </c:pt>
                <c:pt idx="5">
                  <c:v>0.13</c:v>
                </c:pt>
                <c:pt idx="6">
                  <c:v>0.104</c:v>
                </c:pt>
                <c:pt idx="7">
                  <c:v>7.8E-2</c:v>
                </c:pt>
                <c:pt idx="8">
                  <c:v>5.1999999999999998E-2</c:v>
                </c:pt>
                <c:pt idx="9">
                  <c:v>0</c:v>
                </c:pt>
                <c:pt idx="10">
                  <c:v>2.5999999999999999E-2</c:v>
                </c:pt>
                <c:pt idx="11">
                  <c:v>2.5999999999999999E-2</c:v>
                </c:pt>
                <c:pt idx="12">
                  <c:v>2.5999999999999999E-2</c:v>
                </c:pt>
                <c:pt idx="13">
                  <c:v>2.5999999999999999E-2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2.5999999999999999E-2</c:v>
                </c:pt>
                <c:pt idx="19">
                  <c:v>2.5999999999999999E-2</c:v>
                </c:pt>
                <c:pt idx="20">
                  <c:v>2.5999999999999999E-2</c:v>
                </c:pt>
              </c:numCache>
            </c:numRef>
          </c:val>
        </c:ser>
        <c:ser>
          <c:idx val="5"/>
          <c:order val="5"/>
          <c:tx>
            <c:strRef>
              <c:f>Экспорт_нефть!$A$20</c:f>
              <c:strCache>
                <c:ptCount val="1"/>
                <c:pt idx="0">
                  <c:v>Германия</c:v>
                </c:pt>
              </c:strCache>
            </c:strRef>
          </c:tx>
          <c:spPr>
            <a:solidFill>
              <a:srgbClr val="2C9855"/>
            </a:solidFill>
            <a:ln w="3175">
              <a:solidFill>
                <a:schemeClr val="bg1"/>
              </a:solidFill>
            </a:ln>
          </c:spPr>
          <c:invertIfNegative val="0"/>
          <c:cat>
            <c:numRef>
              <c:f>Экспорт_нефть!$B$14:$V$14</c:f>
              <c:numCache>
                <c:formatCode>d\-mmm</c:formatCode>
                <c:ptCount val="21"/>
                <c:pt idx="0">
                  <c:v>44589</c:v>
                </c:pt>
                <c:pt idx="1">
                  <c:v>44596</c:v>
                </c:pt>
                <c:pt idx="2">
                  <c:v>44603</c:v>
                </c:pt>
                <c:pt idx="3">
                  <c:v>44610</c:v>
                </c:pt>
                <c:pt idx="4">
                  <c:v>44617</c:v>
                </c:pt>
                <c:pt idx="5">
                  <c:v>44624</c:v>
                </c:pt>
                <c:pt idx="6">
                  <c:v>44631</c:v>
                </c:pt>
                <c:pt idx="7">
                  <c:v>44638</c:v>
                </c:pt>
                <c:pt idx="8">
                  <c:v>44645</c:v>
                </c:pt>
                <c:pt idx="9">
                  <c:v>44652</c:v>
                </c:pt>
                <c:pt idx="10">
                  <c:v>44659</c:v>
                </c:pt>
                <c:pt idx="11">
                  <c:v>44666</c:v>
                </c:pt>
                <c:pt idx="12">
                  <c:v>44673</c:v>
                </c:pt>
                <c:pt idx="13">
                  <c:v>44680</c:v>
                </c:pt>
                <c:pt idx="14">
                  <c:v>44687</c:v>
                </c:pt>
                <c:pt idx="15">
                  <c:v>44694</c:v>
                </c:pt>
                <c:pt idx="16">
                  <c:v>44701</c:v>
                </c:pt>
                <c:pt idx="17">
                  <c:v>44708</c:v>
                </c:pt>
                <c:pt idx="18">
                  <c:v>44715</c:v>
                </c:pt>
                <c:pt idx="19">
                  <c:v>44722</c:v>
                </c:pt>
                <c:pt idx="20">
                  <c:v>44729</c:v>
                </c:pt>
              </c:numCache>
            </c:numRef>
          </c:cat>
          <c:val>
            <c:numRef>
              <c:f>Экспорт_нефть!$B$20:$V$20</c:f>
              <c:numCache>
                <c:formatCode>General</c:formatCode>
                <c:ptCount val="21"/>
                <c:pt idx="0">
                  <c:v>0.104</c:v>
                </c:pt>
                <c:pt idx="1">
                  <c:v>6.5000000000000002E-2</c:v>
                </c:pt>
                <c:pt idx="2">
                  <c:v>9.0999999999999998E-2</c:v>
                </c:pt>
                <c:pt idx="3">
                  <c:v>9.0999999999999998E-2</c:v>
                </c:pt>
                <c:pt idx="4">
                  <c:v>9.0999999999999998E-2</c:v>
                </c:pt>
                <c:pt idx="5">
                  <c:v>7.8E-2</c:v>
                </c:pt>
                <c:pt idx="6">
                  <c:v>0.126</c:v>
                </c:pt>
                <c:pt idx="7">
                  <c:v>0.13500000000000001</c:v>
                </c:pt>
                <c:pt idx="8">
                  <c:v>0.14499999999999999</c:v>
                </c:pt>
                <c:pt idx="9">
                  <c:v>0.14499999999999999</c:v>
                </c:pt>
                <c:pt idx="10">
                  <c:v>8.8999999999999996E-2</c:v>
                </c:pt>
                <c:pt idx="11">
                  <c:v>5.3999999999999999E-2</c:v>
                </c:pt>
                <c:pt idx="12">
                  <c:v>1.7999999999999999E-2</c:v>
                </c:pt>
                <c:pt idx="13">
                  <c:v>1.7999999999999999E-2</c:v>
                </c:pt>
                <c:pt idx="14">
                  <c:v>2.5000000000000001E-2</c:v>
                </c:pt>
                <c:pt idx="15">
                  <c:v>2.5000000000000001E-2</c:v>
                </c:pt>
                <c:pt idx="16">
                  <c:v>2.5000000000000001E-2</c:v>
                </c:pt>
                <c:pt idx="17">
                  <c:v>2.5000000000000001E-2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ser>
          <c:idx val="6"/>
          <c:order val="6"/>
          <c:tx>
            <c:strRef>
              <c:f>Экспорт_нефть!$A$21</c:f>
              <c:strCache>
                <c:ptCount val="1"/>
                <c:pt idx="0">
                  <c:v>Швеция</c:v>
                </c:pt>
              </c:strCache>
            </c:strRef>
          </c:tx>
          <c:invertIfNegative val="0"/>
          <c:cat>
            <c:numRef>
              <c:f>Экспорт_нефть!$B$14:$V$14</c:f>
              <c:numCache>
                <c:formatCode>d\-mmm</c:formatCode>
                <c:ptCount val="21"/>
                <c:pt idx="0">
                  <c:v>44589</c:v>
                </c:pt>
                <c:pt idx="1">
                  <c:v>44596</c:v>
                </c:pt>
                <c:pt idx="2">
                  <c:v>44603</c:v>
                </c:pt>
                <c:pt idx="3">
                  <c:v>44610</c:v>
                </c:pt>
                <c:pt idx="4">
                  <c:v>44617</c:v>
                </c:pt>
                <c:pt idx="5">
                  <c:v>44624</c:v>
                </c:pt>
                <c:pt idx="6">
                  <c:v>44631</c:v>
                </c:pt>
                <c:pt idx="7">
                  <c:v>44638</c:v>
                </c:pt>
                <c:pt idx="8">
                  <c:v>44645</c:v>
                </c:pt>
                <c:pt idx="9">
                  <c:v>44652</c:v>
                </c:pt>
                <c:pt idx="10">
                  <c:v>44659</c:v>
                </c:pt>
                <c:pt idx="11">
                  <c:v>44666</c:v>
                </c:pt>
                <c:pt idx="12">
                  <c:v>44673</c:v>
                </c:pt>
                <c:pt idx="13">
                  <c:v>44680</c:v>
                </c:pt>
                <c:pt idx="14">
                  <c:v>44687</c:v>
                </c:pt>
                <c:pt idx="15">
                  <c:v>44694</c:v>
                </c:pt>
                <c:pt idx="16">
                  <c:v>44701</c:v>
                </c:pt>
                <c:pt idx="17">
                  <c:v>44708</c:v>
                </c:pt>
                <c:pt idx="18">
                  <c:v>44715</c:v>
                </c:pt>
                <c:pt idx="19">
                  <c:v>44722</c:v>
                </c:pt>
                <c:pt idx="20">
                  <c:v>44729</c:v>
                </c:pt>
              </c:numCache>
            </c:numRef>
          </c:cat>
          <c:val>
            <c:numRef>
              <c:f>Экспорт_нефть!$B$21:$V$21</c:f>
              <c:numCache>
                <c:formatCode>General</c:formatCode>
                <c:ptCount val="21"/>
                <c:pt idx="0">
                  <c:v>5.1999999999999998E-2</c:v>
                </c:pt>
                <c:pt idx="1">
                  <c:v>5.1999999999999998E-2</c:v>
                </c:pt>
                <c:pt idx="2">
                  <c:v>0</c:v>
                </c:pt>
                <c:pt idx="3">
                  <c:v>0</c:v>
                </c:pt>
                <c:pt idx="4">
                  <c:v>3.9E-2</c:v>
                </c:pt>
                <c:pt idx="5">
                  <c:v>3.9E-2</c:v>
                </c:pt>
                <c:pt idx="6">
                  <c:v>3.9E-2</c:v>
                </c:pt>
                <c:pt idx="7">
                  <c:v>3.9E-2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ser>
          <c:idx val="7"/>
          <c:order val="7"/>
          <c:tx>
            <c:strRef>
              <c:f>Экспорт_нефть!$A$22</c:f>
              <c:strCache>
                <c:ptCount val="1"/>
                <c:pt idx="0">
                  <c:v>Великобритания</c:v>
                </c:pt>
              </c:strCache>
            </c:strRef>
          </c:tx>
          <c:spPr>
            <a:ln>
              <a:solidFill>
                <a:sysClr val="window" lastClr="FFFFFF"/>
              </a:solidFill>
            </a:ln>
          </c:spPr>
          <c:invertIfNegative val="0"/>
          <c:cat>
            <c:numRef>
              <c:f>Экспорт_нефть!$B$14:$V$14</c:f>
              <c:numCache>
                <c:formatCode>d\-mmm</c:formatCode>
                <c:ptCount val="21"/>
                <c:pt idx="0">
                  <c:v>44589</c:v>
                </c:pt>
                <c:pt idx="1">
                  <c:v>44596</c:v>
                </c:pt>
                <c:pt idx="2">
                  <c:v>44603</c:v>
                </c:pt>
                <c:pt idx="3">
                  <c:v>44610</c:v>
                </c:pt>
                <c:pt idx="4">
                  <c:v>44617</c:v>
                </c:pt>
                <c:pt idx="5">
                  <c:v>44624</c:v>
                </c:pt>
                <c:pt idx="6">
                  <c:v>44631</c:v>
                </c:pt>
                <c:pt idx="7">
                  <c:v>44638</c:v>
                </c:pt>
                <c:pt idx="8">
                  <c:v>44645</c:v>
                </c:pt>
                <c:pt idx="9">
                  <c:v>44652</c:v>
                </c:pt>
                <c:pt idx="10">
                  <c:v>44659</c:v>
                </c:pt>
                <c:pt idx="11">
                  <c:v>44666</c:v>
                </c:pt>
                <c:pt idx="12">
                  <c:v>44673</c:v>
                </c:pt>
                <c:pt idx="13">
                  <c:v>44680</c:v>
                </c:pt>
                <c:pt idx="14">
                  <c:v>44687</c:v>
                </c:pt>
                <c:pt idx="15">
                  <c:v>44694</c:v>
                </c:pt>
                <c:pt idx="16">
                  <c:v>44701</c:v>
                </c:pt>
                <c:pt idx="17">
                  <c:v>44708</c:v>
                </c:pt>
                <c:pt idx="18">
                  <c:v>44715</c:v>
                </c:pt>
                <c:pt idx="19">
                  <c:v>44722</c:v>
                </c:pt>
                <c:pt idx="20">
                  <c:v>44729</c:v>
                </c:pt>
              </c:numCache>
            </c:numRef>
          </c:cat>
          <c:val>
            <c:numRef>
              <c:f>Экспорт_нефть!$B$22:$V$22</c:f>
              <c:numCache>
                <c:formatCode>General</c:formatCode>
                <c:ptCount val="21"/>
                <c:pt idx="0">
                  <c:v>4.2999999999999997E-2</c:v>
                </c:pt>
                <c:pt idx="1">
                  <c:v>5.7000000000000002E-2</c:v>
                </c:pt>
                <c:pt idx="2">
                  <c:v>5.7000000000000002E-2</c:v>
                </c:pt>
                <c:pt idx="3">
                  <c:v>3.5999999999999997E-2</c:v>
                </c:pt>
                <c:pt idx="4">
                  <c:v>3.5999999999999997E-2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2.1000000000000001E-2</c:v>
                </c:pt>
                <c:pt idx="12">
                  <c:v>2.1000000000000001E-2</c:v>
                </c:pt>
                <c:pt idx="13">
                  <c:v>2.1000000000000001E-2</c:v>
                </c:pt>
                <c:pt idx="14">
                  <c:v>2.1000000000000001E-2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95810560"/>
        <c:axId val="495812520"/>
      </c:barChart>
      <c:catAx>
        <c:axId val="495810560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495812520"/>
        <c:crosses val="autoZero"/>
        <c:auto val="0"/>
        <c:lblAlgn val="ctr"/>
        <c:lblOffset val="100"/>
        <c:noMultiLvlLbl val="0"/>
      </c:catAx>
      <c:valAx>
        <c:axId val="495812520"/>
        <c:scaling>
          <c:orientation val="minMax"/>
          <c:max val="1.5"/>
          <c:min val="0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</a:sys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dirty="0" err="1" smtClean="0"/>
                  <a:t>мбд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6.8437226596675421E-2"/>
              <c:y val="2.003135024788568E-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495810560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44579308836395448"/>
          <c:y val="3.535287255759714E-3"/>
          <c:w val="0.55142913385826775"/>
          <c:h val="0.23835702828813066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>
          <a:latin typeface="Bliss Pro Light (Основной текст)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9501089276021799E-2"/>
          <c:y val="4.0426710385749666E-2"/>
          <c:w val="0.95235365409352157"/>
          <c:h val="0.741842995169082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Экспорт_нефть!$A$9</c:f>
              <c:strCache>
                <c:ptCount val="1"/>
                <c:pt idx="0">
                  <c:v>Северная Европа</c:v>
                </c:pt>
              </c:strCache>
            </c:strRef>
          </c:tx>
          <c:spPr>
            <a:solidFill>
              <a:srgbClr val="00447C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Экспорт_нефть!$B$3:$V$3</c:f>
              <c:numCache>
                <c:formatCode>d\-mmm</c:formatCode>
                <c:ptCount val="21"/>
                <c:pt idx="0">
                  <c:v>44589</c:v>
                </c:pt>
                <c:pt idx="1">
                  <c:v>44596</c:v>
                </c:pt>
                <c:pt idx="2">
                  <c:v>44603</c:v>
                </c:pt>
                <c:pt idx="3">
                  <c:v>44610</c:v>
                </c:pt>
                <c:pt idx="4">
                  <c:v>44617</c:v>
                </c:pt>
                <c:pt idx="5">
                  <c:v>44624</c:v>
                </c:pt>
                <c:pt idx="6">
                  <c:v>44631</c:v>
                </c:pt>
                <c:pt idx="7">
                  <c:v>44638</c:v>
                </c:pt>
                <c:pt idx="8">
                  <c:v>44645</c:v>
                </c:pt>
                <c:pt idx="9">
                  <c:v>44652</c:v>
                </c:pt>
                <c:pt idx="10">
                  <c:v>44659</c:v>
                </c:pt>
                <c:pt idx="11">
                  <c:v>44666</c:v>
                </c:pt>
                <c:pt idx="12">
                  <c:v>44673</c:v>
                </c:pt>
                <c:pt idx="13">
                  <c:v>44680</c:v>
                </c:pt>
                <c:pt idx="14">
                  <c:v>44687</c:v>
                </c:pt>
                <c:pt idx="15">
                  <c:v>44694</c:v>
                </c:pt>
                <c:pt idx="16">
                  <c:v>44701</c:v>
                </c:pt>
                <c:pt idx="17">
                  <c:v>44708</c:v>
                </c:pt>
                <c:pt idx="18">
                  <c:v>44715</c:v>
                </c:pt>
                <c:pt idx="19">
                  <c:v>44722</c:v>
                </c:pt>
                <c:pt idx="20">
                  <c:v>44729</c:v>
                </c:pt>
              </c:numCache>
            </c:numRef>
          </c:cat>
          <c:val>
            <c:numRef>
              <c:f>Экспорт_нефть!$B$9:$V$9</c:f>
              <c:numCache>
                <c:formatCode>General</c:formatCode>
                <c:ptCount val="21"/>
                <c:pt idx="0">
                  <c:v>0.94</c:v>
                </c:pt>
                <c:pt idx="1">
                  <c:v>1.1499999999999999</c:v>
                </c:pt>
                <c:pt idx="2">
                  <c:v>1.04</c:v>
                </c:pt>
                <c:pt idx="3">
                  <c:v>0.73</c:v>
                </c:pt>
                <c:pt idx="4">
                  <c:v>0.89</c:v>
                </c:pt>
                <c:pt idx="5">
                  <c:v>1.25</c:v>
                </c:pt>
                <c:pt idx="6">
                  <c:v>1.04</c:v>
                </c:pt>
                <c:pt idx="7">
                  <c:v>0.73</c:v>
                </c:pt>
                <c:pt idx="8">
                  <c:v>0.1</c:v>
                </c:pt>
                <c:pt idx="9">
                  <c:v>0.52</c:v>
                </c:pt>
                <c:pt idx="10">
                  <c:v>0.42</c:v>
                </c:pt>
                <c:pt idx="11">
                  <c:v>0.63</c:v>
                </c:pt>
                <c:pt idx="12">
                  <c:v>0.52</c:v>
                </c:pt>
                <c:pt idx="13">
                  <c:v>0.31</c:v>
                </c:pt>
                <c:pt idx="14">
                  <c:v>0.52</c:v>
                </c:pt>
                <c:pt idx="15">
                  <c:v>0.31</c:v>
                </c:pt>
                <c:pt idx="16">
                  <c:v>0.31</c:v>
                </c:pt>
                <c:pt idx="17">
                  <c:v>0.21</c:v>
                </c:pt>
                <c:pt idx="18">
                  <c:v>0.52</c:v>
                </c:pt>
                <c:pt idx="19">
                  <c:v>0.42</c:v>
                </c:pt>
                <c:pt idx="20">
                  <c:v>0.21</c:v>
                </c:pt>
              </c:numCache>
            </c:numRef>
          </c:val>
        </c:ser>
        <c:ser>
          <c:idx val="1"/>
          <c:order val="1"/>
          <c:tx>
            <c:strRef>
              <c:f>Экспорт_нефть!$A$10</c:f>
              <c:strCache>
                <c:ptCount val="1"/>
                <c:pt idx="0">
                  <c:v>Северная Америка</c:v>
                </c:pt>
              </c:strCache>
            </c:strRef>
          </c:tx>
          <c:spPr>
            <a:solidFill>
              <a:srgbClr val="539FDE"/>
            </a:solidFill>
            <a:ln w="3175">
              <a:solidFill>
                <a:schemeClr val="bg1"/>
              </a:solidFill>
            </a:ln>
          </c:spPr>
          <c:invertIfNegative val="0"/>
          <c:cat>
            <c:numRef>
              <c:f>Экспорт_нефть!$B$3:$V$3</c:f>
              <c:numCache>
                <c:formatCode>d\-mmm</c:formatCode>
                <c:ptCount val="21"/>
                <c:pt idx="0">
                  <c:v>44589</c:v>
                </c:pt>
                <c:pt idx="1">
                  <c:v>44596</c:v>
                </c:pt>
                <c:pt idx="2">
                  <c:v>44603</c:v>
                </c:pt>
                <c:pt idx="3">
                  <c:v>44610</c:v>
                </c:pt>
                <c:pt idx="4">
                  <c:v>44617</c:v>
                </c:pt>
                <c:pt idx="5">
                  <c:v>44624</c:v>
                </c:pt>
                <c:pt idx="6">
                  <c:v>44631</c:v>
                </c:pt>
                <c:pt idx="7">
                  <c:v>44638</c:v>
                </c:pt>
                <c:pt idx="8">
                  <c:v>44645</c:v>
                </c:pt>
                <c:pt idx="9">
                  <c:v>44652</c:v>
                </c:pt>
                <c:pt idx="10">
                  <c:v>44659</c:v>
                </c:pt>
                <c:pt idx="11">
                  <c:v>44666</c:v>
                </c:pt>
                <c:pt idx="12">
                  <c:v>44673</c:v>
                </c:pt>
                <c:pt idx="13">
                  <c:v>44680</c:v>
                </c:pt>
                <c:pt idx="14">
                  <c:v>44687</c:v>
                </c:pt>
                <c:pt idx="15">
                  <c:v>44694</c:v>
                </c:pt>
                <c:pt idx="16">
                  <c:v>44701</c:v>
                </c:pt>
                <c:pt idx="17">
                  <c:v>44708</c:v>
                </c:pt>
                <c:pt idx="18">
                  <c:v>44715</c:v>
                </c:pt>
                <c:pt idx="19">
                  <c:v>44722</c:v>
                </c:pt>
                <c:pt idx="20">
                  <c:v>44729</c:v>
                </c:pt>
              </c:numCache>
            </c:numRef>
          </c:cat>
          <c:val>
            <c:numRef>
              <c:f>Экспорт_нефть!$B$10:$V$10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ser>
          <c:idx val="2"/>
          <c:order val="2"/>
          <c:tx>
            <c:strRef>
              <c:f>Экспорт_нефть!$A$11</c:f>
              <c:strCache>
                <c:ptCount val="1"/>
                <c:pt idx="0">
                  <c:v>Средиземноморье</c:v>
                </c:pt>
              </c:strCache>
            </c:strRef>
          </c:tx>
          <c:spPr>
            <a:solidFill>
              <a:srgbClr val="8E9295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Экспорт_нефть!$B$3:$V$3</c:f>
              <c:numCache>
                <c:formatCode>d\-mmm</c:formatCode>
                <c:ptCount val="21"/>
                <c:pt idx="0">
                  <c:v>44589</c:v>
                </c:pt>
                <c:pt idx="1">
                  <c:v>44596</c:v>
                </c:pt>
                <c:pt idx="2">
                  <c:v>44603</c:v>
                </c:pt>
                <c:pt idx="3">
                  <c:v>44610</c:v>
                </c:pt>
                <c:pt idx="4">
                  <c:v>44617</c:v>
                </c:pt>
                <c:pt idx="5">
                  <c:v>44624</c:v>
                </c:pt>
                <c:pt idx="6">
                  <c:v>44631</c:v>
                </c:pt>
                <c:pt idx="7">
                  <c:v>44638</c:v>
                </c:pt>
                <c:pt idx="8">
                  <c:v>44645</c:v>
                </c:pt>
                <c:pt idx="9">
                  <c:v>44652</c:v>
                </c:pt>
                <c:pt idx="10">
                  <c:v>44659</c:v>
                </c:pt>
                <c:pt idx="11">
                  <c:v>44666</c:v>
                </c:pt>
                <c:pt idx="12">
                  <c:v>44673</c:v>
                </c:pt>
                <c:pt idx="13">
                  <c:v>44680</c:v>
                </c:pt>
                <c:pt idx="14">
                  <c:v>44687</c:v>
                </c:pt>
                <c:pt idx="15">
                  <c:v>44694</c:v>
                </c:pt>
                <c:pt idx="16">
                  <c:v>44701</c:v>
                </c:pt>
                <c:pt idx="17">
                  <c:v>44708</c:v>
                </c:pt>
                <c:pt idx="18">
                  <c:v>44715</c:v>
                </c:pt>
                <c:pt idx="19">
                  <c:v>44722</c:v>
                </c:pt>
                <c:pt idx="20">
                  <c:v>44729</c:v>
                </c:pt>
              </c:numCache>
            </c:numRef>
          </c:cat>
          <c:val>
            <c:numRef>
              <c:f>Экспорт_нефть!$B$11:$V$11</c:f>
              <c:numCache>
                <c:formatCode>General</c:formatCode>
                <c:ptCount val="21"/>
                <c:pt idx="0">
                  <c:v>0.21</c:v>
                </c:pt>
                <c:pt idx="1">
                  <c:v>0.31</c:v>
                </c:pt>
                <c:pt idx="2">
                  <c:v>0</c:v>
                </c:pt>
                <c:pt idx="3">
                  <c:v>0.31</c:v>
                </c:pt>
                <c:pt idx="4">
                  <c:v>0.21</c:v>
                </c:pt>
                <c:pt idx="5">
                  <c:v>0.21</c:v>
                </c:pt>
                <c:pt idx="6">
                  <c:v>0.21</c:v>
                </c:pt>
                <c:pt idx="7">
                  <c:v>0.21</c:v>
                </c:pt>
                <c:pt idx="8">
                  <c:v>0.31</c:v>
                </c:pt>
                <c:pt idx="9">
                  <c:v>0.52</c:v>
                </c:pt>
                <c:pt idx="10">
                  <c:v>0.52</c:v>
                </c:pt>
                <c:pt idx="11">
                  <c:v>0.31</c:v>
                </c:pt>
                <c:pt idx="12">
                  <c:v>0.73</c:v>
                </c:pt>
                <c:pt idx="13">
                  <c:v>0.73</c:v>
                </c:pt>
                <c:pt idx="14">
                  <c:v>0.31</c:v>
                </c:pt>
                <c:pt idx="15">
                  <c:v>0.52</c:v>
                </c:pt>
                <c:pt idx="16">
                  <c:v>0.52</c:v>
                </c:pt>
                <c:pt idx="17">
                  <c:v>0.31</c:v>
                </c:pt>
                <c:pt idx="18">
                  <c:v>0.31</c:v>
                </c:pt>
                <c:pt idx="19">
                  <c:v>0.52</c:v>
                </c:pt>
                <c:pt idx="20">
                  <c:v>0.63</c:v>
                </c:pt>
              </c:numCache>
            </c:numRef>
          </c:val>
        </c:ser>
        <c:ser>
          <c:idx val="3"/>
          <c:order val="3"/>
          <c:tx>
            <c:strRef>
              <c:f>Экспорт_нефть!$A$12</c:f>
              <c:strCache>
                <c:ptCount val="1"/>
                <c:pt idx="0">
                  <c:v>Азия</c:v>
                </c:pt>
              </c:strCache>
            </c:strRef>
          </c:tx>
          <c:spPr>
            <a:solidFill>
              <a:srgbClr val="C028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Экспорт_нефть!$B$3:$V$3</c:f>
              <c:numCache>
                <c:formatCode>d\-mmm</c:formatCode>
                <c:ptCount val="21"/>
                <c:pt idx="0">
                  <c:v>44589</c:v>
                </c:pt>
                <c:pt idx="1">
                  <c:v>44596</c:v>
                </c:pt>
                <c:pt idx="2">
                  <c:v>44603</c:v>
                </c:pt>
                <c:pt idx="3">
                  <c:v>44610</c:v>
                </c:pt>
                <c:pt idx="4">
                  <c:v>44617</c:v>
                </c:pt>
                <c:pt idx="5">
                  <c:v>44624</c:v>
                </c:pt>
                <c:pt idx="6">
                  <c:v>44631</c:v>
                </c:pt>
                <c:pt idx="7">
                  <c:v>44638</c:v>
                </c:pt>
                <c:pt idx="8">
                  <c:v>44645</c:v>
                </c:pt>
                <c:pt idx="9">
                  <c:v>44652</c:v>
                </c:pt>
                <c:pt idx="10">
                  <c:v>44659</c:v>
                </c:pt>
                <c:pt idx="11">
                  <c:v>44666</c:v>
                </c:pt>
                <c:pt idx="12">
                  <c:v>44673</c:v>
                </c:pt>
                <c:pt idx="13">
                  <c:v>44680</c:v>
                </c:pt>
                <c:pt idx="14">
                  <c:v>44687</c:v>
                </c:pt>
                <c:pt idx="15">
                  <c:v>44694</c:v>
                </c:pt>
                <c:pt idx="16">
                  <c:v>44701</c:v>
                </c:pt>
                <c:pt idx="17">
                  <c:v>44708</c:v>
                </c:pt>
                <c:pt idx="18">
                  <c:v>44715</c:v>
                </c:pt>
                <c:pt idx="19">
                  <c:v>44722</c:v>
                </c:pt>
                <c:pt idx="20">
                  <c:v>44729</c:v>
                </c:pt>
              </c:numCache>
            </c:numRef>
          </c:cat>
          <c:val>
            <c:numRef>
              <c:f>Экспорт_нефть!$B$12:$V$12</c:f>
              <c:numCache>
                <c:formatCode>General</c:formatCode>
                <c:ptCount val="21"/>
                <c:pt idx="0">
                  <c:v>0.42</c:v>
                </c:pt>
                <c:pt idx="1">
                  <c:v>0</c:v>
                </c:pt>
                <c:pt idx="2">
                  <c:v>0</c:v>
                </c:pt>
                <c:pt idx="3">
                  <c:v>0.1</c:v>
                </c:pt>
                <c:pt idx="4">
                  <c:v>0.36</c:v>
                </c:pt>
                <c:pt idx="5">
                  <c:v>0.1</c:v>
                </c:pt>
                <c:pt idx="6">
                  <c:v>0.21</c:v>
                </c:pt>
                <c:pt idx="7">
                  <c:v>0.1</c:v>
                </c:pt>
                <c:pt idx="8">
                  <c:v>0.73</c:v>
                </c:pt>
                <c:pt idx="9">
                  <c:v>0.52</c:v>
                </c:pt>
                <c:pt idx="10">
                  <c:v>0.83</c:v>
                </c:pt>
                <c:pt idx="11">
                  <c:v>0.52</c:v>
                </c:pt>
                <c:pt idx="12">
                  <c:v>0.42</c:v>
                </c:pt>
                <c:pt idx="13">
                  <c:v>0.83</c:v>
                </c:pt>
                <c:pt idx="14">
                  <c:v>0.73</c:v>
                </c:pt>
                <c:pt idx="15">
                  <c:v>1.04</c:v>
                </c:pt>
                <c:pt idx="16">
                  <c:v>0.63</c:v>
                </c:pt>
                <c:pt idx="17">
                  <c:v>0.94</c:v>
                </c:pt>
                <c:pt idx="18">
                  <c:v>0.83</c:v>
                </c:pt>
                <c:pt idx="19">
                  <c:v>0.63</c:v>
                </c:pt>
                <c:pt idx="20">
                  <c:v>0.42</c:v>
                </c:pt>
              </c:numCache>
            </c:numRef>
          </c:val>
        </c:ser>
        <c:ser>
          <c:idx val="4"/>
          <c:order val="4"/>
          <c:tx>
            <c:strRef>
              <c:f>Экспорт_нефть!$A$13</c:f>
              <c:strCache>
                <c:ptCount val="1"/>
                <c:pt idx="0">
                  <c:v>Неизвестно</c:v>
                </c:pt>
              </c:strCache>
            </c:strRef>
          </c:tx>
          <c:spPr>
            <a:solidFill>
              <a:srgbClr val="EFCF5A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2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Экспорт_нефть!$B$3:$V$3</c:f>
              <c:numCache>
                <c:formatCode>d\-mmm</c:formatCode>
                <c:ptCount val="21"/>
                <c:pt idx="0">
                  <c:v>44589</c:v>
                </c:pt>
                <c:pt idx="1">
                  <c:v>44596</c:v>
                </c:pt>
                <c:pt idx="2">
                  <c:v>44603</c:v>
                </c:pt>
                <c:pt idx="3">
                  <c:v>44610</c:v>
                </c:pt>
                <c:pt idx="4">
                  <c:v>44617</c:v>
                </c:pt>
                <c:pt idx="5">
                  <c:v>44624</c:v>
                </c:pt>
                <c:pt idx="6">
                  <c:v>44631</c:v>
                </c:pt>
                <c:pt idx="7">
                  <c:v>44638</c:v>
                </c:pt>
                <c:pt idx="8">
                  <c:v>44645</c:v>
                </c:pt>
                <c:pt idx="9">
                  <c:v>44652</c:v>
                </c:pt>
                <c:pt idx="10">
                  <c:v>44659</c:v>
                </c:pt>
                <c:pt idx="11">
                  <c:v>44666</c:v>
                </c:pt>
                <c:pt idx="12">
                  <c:v>44673</c:v>
                </c:pt>
                <c:pt idx="13">
                  <c:v>44680</c:v>
                </c:pt>
                <c:pt idx="14">
                  <c:v>44687</c:v>
                </c:pt>
                <c:pt idx="15">
                  <c:v>44694</c:v>
                </c:pt>
                <c:pt idx="16">
                  <c:v>44701</c:v>
                </c:pt>
                <c:pt idx="17">
                  <c:v>44708</c:v>
                </c:pt>
                <c:pt idx="18">
                  <c:v>44715</c:v>
                </c:pt>
                <c:pt idx="19">
                  <c:v>44722</c:v>
                </c:pt>
                <c:pt idx="20">
                  <c:v>44729</c:v>
                </c:pt>
              </c:numCache>
            </c:numRef>
          </c:cat>
          <c:val>
            <c:numRef>
              <c:f>Экспорт_нефть!$B$13:$V$13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0.1</c:v>
                </c:pt>
                <c:pt idx="17">
                  <c:v>0</c:v>
                </c:pt>
                <c:pt idx="18">
                  <c:v>0.21</c:v>
                </c:pt>
                <c:pt idx="19">
                  <c:v>0.31</c:v>
                </c:pt>
                <c:pt idx="20">
                  <c:v>0.42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95803504"/>
        <c:axId val="495794488"/>
      </c:barChart>
      <c:catAx>
        <c:axId val="495803504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495794488"/>
        <c:crosses val="autoZero"/>
        <c:auto val="0"/>
        <c:lblAlgn val="ctr"/>
        <c:lblOffset val="100"/>
        <c:noMultiLvlLbl val="0"/>
      </c:catAx>
      <c:valAx>
        <c:axId val="495794488"/>
        <c:scaling>
          <c:orientation val="minMax"/>
          <c:max val="2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мбд</a:t>
                </a:r>
              </a:p>
            </c:rich>
          </c:tx>
          <c:layout>
            <c:manualLayout>
              <c:xMode val="edge"/>
              <c:yMode val="edge"/>
              <c:x val="6.0296153846153833E-2"/>
              <c:y val="2.0030193236714967E-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495803504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"/>
          <c:y val="0.9142596618357488"/>
          <c:w val="1"/>
          <c:h val="8.3501207729468604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>
          <a:latin typeface="Bliss Pro Light (Основной текст)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9501089276021799E-2"/>
          <c:y val="4.0426710385749666E-2"/>
          <c:w val="0.95235365409352157"/>
          <c:h val="0.778988043161271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Экспорт_нефть!$A$35</c:f>
              <c:strCache>
                <c:ptCount val="1"/>
                <c:pt idx="0">
                  <c:v>Китай</c:v>
                </c:pt>
              </c:strCache>
            </c:strRef>
          </c:tx>
          <c:spPr>
            <a:solidFill>
              <a:srgbClr val="00447C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Экспорт_нефть!$B$20:$V$20</c:f>
              <c:numCache>
                <c:formatCode>d\-mmm</c:formatCode>
                <c:ptCount val="21"/>
                <c:pt idx="0">
                  <c:v>44589</c:v>
                </c:pt>
                <c:pt idx="1">
                  <c:v>44596</c:v>
                </c:pt>
                <c:pt idx="2">
                  <c:v>44603</c:v>
                </c:pt>
                <c:pt idx="3">
                  <c:v>44610</c:v>
                </c:pt>
                <c:pt idx="4">
                  <c:v>44617</c:v>
                </c:pt>
                <c:pt idx="5">
                  <c:v>44624</c:v>
                </c:pt>
                <c:pt idx="6">
                  <c:v>44631</c:v>
                </c:pt>
                <c:pt idx="7">
                  <c:v>44638</c:v>
                </c:pt>
                <c:pt idx="8">
                  <c:v>44645</c:v>
                </c:pt>
                <c:pt idx="9">
                  <c:v>44652</c:v>
                </c:pt>
                <c:pt idx="10">
                  <c:v>44659</c:v>
                </c:pt>
                <c:pt idx="11">
                  <c:v>44666</c:v>
                </c:pt>
                <c:pt idx="12">
                  <c:v>44673</c:v>
                </c:pt>
                <c:pt idx="13">
                  <c:v>44680</c:v>
                </c:pt>
                <c:pt idx="14">
                  <c:v>44687</c:v>
                </c:pt>
                <c:pt idx="15">
                  <c:v>44694</c:v>
                </c:pt>
                <c:pt idx="16">
                  <c:v>44701</c:v>
                </c:pt>
                <c:pt idx="17">
                  <c:v>44708</c:v>
                </c:pt>
                <c:pt idx="18">
                  <c:v>44715</c:v>
                </c:pt>
                <c:pt idx="19">
                  <c:v>44722</c:v>
                </c:pt>
                <c:pt idx="20">
                  <c:v>44729</c:v>
                </c:pt>
              </c:numCache>
            </c:numRef>
          </c:cat>
          <c:val>
            <c:numRef>
              <c:f>Экспорт_нефть!$B$35:$V$35</c:f>
              <c:numCache>
                <c:formatCode>General</c:formatCode>
                <c:ptCount val="21"/>
                <c:pt idx="0">
                  <c:v>0.82</c:v>
                </c:pt>
                <c:pt idx="1">
                  <c:v>0.75600000000000001</c:v>
                </c:pt>
                <c:pt idx="2">
                  <c:v>0.627</c:v>
                </c:pt>
                <c:pt idx="3">
                  <c:v>0.59899999999999998</c:v>
                </c:pt>
                <c:pt idx="4">
                  <c:v>0.66500000000000004</c:v>
                </c:pt>
                <c:pt idx="5">
                  <c:v>0.77100000000000002</c:v>
                </c:pt>
                <c:pt idx="6">
                  <c:v>0.92600000000000005</c:v>
                </c:pt>
                <c:pt idx="7">
                  <c:v>0.97599999999999998</c:v>
                </c:pt>
                <c:pt idx="8">
                  <c:v>0.83199999999999996</c:v>
                </c:pt>
                <c:pt idx="9">
                  <c:v>0.90800000000000003</c:v>
                </c:pt>
                <c:pt idx="10">
                  <c:v>0.90900000000000003</c:v>
                </c:pt>
                <c:pt idx="11">
                  <c:v>0.80600000000000005</c:v>
                </c:pt>
                <c:pt idx="12">
                  <c:v>0.96099999999999997</c:v>
                </c:pt>
                <c:pt idx="13">
                  <c:v>0.91100000000000003</c:v>
                </c:pt>
                <c:pt idx="14">
                  <c:v>0.98799999999999999</c:v>
                </c:pt>
                <c:pt idx="15">
                  <c:v>1.155</c:v>
                </c:pt>
                <c:pt idx="16">
                  <c:v>1.079</c:v>
                </c:pt>
                <c:pt idx="17">
                  <c:v>1.1299999999999999</c:v>
                </c:pt>
                <c:pt idx="18">
                  <c:v>1.079</c:v>
                </c:pt>
                <c:pt idx="19">
                  <c:v>0.93899999999999995</c:v>
                </c:pt>
                <c:pt idx="20">
                  <c:v>0.99099999999999999</c:v>
                </c:pt>
              </c:numCache>
            </c:numRef>
          </c:val>
        </c:ser>
        <c:ser>
          <c:idx val="1"/>
          <c:order val="1"/>
          <c:tx>
            <c:strRef>
              <c:f>Экспорт_нефть!$A$36</c:f>
              <c:strCache>
                <c:ptCount val="1"/>
                <c:pt idx="0">
                  <c:v>Индия</c:v>
                </c:pt>
              </c:strCache>
            </c:strRef>
          </c:tx>
          <c:spPr>
            <a:solidFill>
              <a:srgbClr val="539FDE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Экспорт_нефть!$B$20:$V$20</c:f>
              <c:numCache>
                <c:formatCode>d\-mmm</c:formatCode>
                <c:ptCount val="21"/>
                <c:pt idx="0">
                  <c:v>44589</c:v>
                </c:pt>
                <c:pt idx="1">
                  <c:v>44596</c:v>
                </c:pt>
                <c:pt idx="2">
                  <c:v>44603</c:v>
                </c:pt>
                <c:pt idx="3">
                  <c:v>44610</c:v>
                </c:pt>
                <c:pt idx="4">
                  <c:v>44617</c:v>
                </c:pt>
                <c:pt idx="5">
                  <c:v>44624</c:v>
                </c:pt>
                <c:pt idx="6">
                  <c:v>44631</c:v>
                </c:pt>
                <c:pt idx="7">
                  <c:v>44638</c:v>
                </c:pt>
                <c:pt idx="8">
                  <c:v>44645</c:v>
                </c:pt>
                <c:pt idx="9">
                  <c:v>44652</c:v>
                </c:pt>
                <c:pt idx="10">
                  <c:v>44659</c:v>
                </c:pt>
                <c:pt idx="11">
                  <c:v>44666</c:v>
                </c:pt>
                <c:pt idx="12">
                  <c:v>44673</c:v>
                </c:pt>
                <c:pt idx="13">
                  <c:v>44680</c:v>
                </c:pt>
                <c:pt idx="14">
                  <c:v>44687</c:v>
                </c:pt>
                <c:pt idx="15">
                  <c:v>44694</c:v>
                </c:pt>
                <c:pt idx="16">
                  <c:v>44701</c:v>
                </c:pt>
                <c:pt idx="17">
                  <c:v>44708</c:v>
                </c:pt>
                <c:pt idx="18">
                  <c:v>44715</c:v>
                </c:pt>
                <c:pt idx="19">
                  <c:v>44722</c:v>
                </c:pt>
                <c:pt idx="20">
                  <c:v>44729</c:v>
                </c:pt>
              </c:numCache>
            </c:numRef>
          </c:cat>
          <c:val>
            <c:numRef>
              <c:f>Экспорт_нефть!$B$36:$V$36</c:f>
              <c:numCache>
                <c:formatCode>General</c:formatCode>
                <c:ptCount val="21"/>
                <c:pt idx="0">
                  <c:v>2.5999999999999999E-2</c:v>
                </c:pt>
                <c:pt idx="1">
                  <c:v>2.5999999999999999E-2</c:v>
                </c:pt>
                <c:pt idx="2">
                  <c:v>2.5999999999999999E-2</c:v>
                </c:pt>
                <c:pt idx="3">
                  <c:v>2.5999999999999999E-2</c:v>
                </c:pt>
                <c:pt idx="4">
                  <c:v>0</c:v>
                </c:pt>
                <c:pt idx="5">
                  <c:v>7.2999999999999995E-2</c:v>
                </c:pt>
                <c:pt idx="6">
                  <c:v>9.4E-2</c:v>
                </c:pt>
                <c:pt idx="7">
                  <c:v>0.16700000000000001</c:v>
                </c:pt>
                <c:pt idx="8">
                  <c:v>0.33400000000000002</c:v>
                </c:pt>
                <c:pt idx="9">
                  <c:v>0.38500000000000001</c:v>
                </c:pt>
                <c:pt idx="10">
                  <c:v>0.63</c:v>
                </c:pt>
                <c:pt idx="11">
                  <c:v>0.745</c:v>
                </c:pt>
                <c:pt idx="12">
                  <c:v>0.70299999999999996</c:v>
                </c:pt>
                <c:pt idx="13">
                  <c:v>0.74099999999999999</c:v>
                </c:pt>
                <c:pt idx="14">
                  <c:v>0.65200000000000002</c:v>
                </c:pt>
                <c:pt idx="15">
                  <c:v>0.63100000000000001</c:v>
                </c:pt>
                <c:pt idx="16">
                  <c:v>0.67200000000000004</c:v>
                </c:pt>
                <c:pt idx="17">
                  <c:v>0.74</c:v>
                </c:pt>
                <c:pt idx="18">
                  <c:v>0.68400000000000005</c:v>
                </c:pt>
                <c:pt idx="19">
                  <c:v>0.68</c:v>
                </c:pt>
                <c:pt idx="20">
                  <c:v>0.60099999999999998</c:v>
                </c:pt>
              </c:numCache>
            </c:numRef>
          </c:val>
        </c:ser>
        <c:ser>
          <c:idx val="2"/>
          <c:order val="2"/>
          <c:tx>
            <c:strRef>
              <c:f>Экспорт_нефть!$A$37</c:f>
              <c:strCache>
                <c:ptCount val="1"/>
                <c:pt idx="0">
                  <c:v>Прочие</c:v>
                </c:pt>
              </c:strCache>
            </c:strRef>
          </c:tx>
          <c:spPr>
            <a:solidFill>
              <a:srgbClr val="8E9295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Экспорт_нефть!$B$20:$V$20</c:f>
              <c:numCache>
                <c:formatCode>d\-mmm</c:formatCode>
                <c:ptCount val="21"/>
                <c:pt idx="0">
                  <c:v>44589</c:v>
                </c:pt>
                <c:pt idx="1">
                  <c:v>44596</c:v>
                </c:pt>
                <c:pt idx="2">
                  <c:v>44603</c:v>
                </c:pt>
                <c:pt idx="3">
                  <c:v>44610</c:v>
                </c:pt>
                <c:pt idx="4">
                  <c:v>44617</c:v>
                </c:pt>
                <c:pt idx="5">
                  <c:v>44624</c:v>
                </c:pt>
                <c:pt idx="6">
                  <c:v>44631</c:v>
                </c:pt>
                <c:pt idx="7">
                  <c:v>44638</c:v>
                </c:pt>
                <c:pt idx="8">
                  <c:v>44645</c:v>
                </c:pt>
                <c:pt idx="9">
                  <c:v>44652</c:v>
                </c:pt>
                <c:pt idx="10">
                  <c:v>44659</c:v>
                </c:pt>
                <c:pt idx="11">
                  <c:v>44666</c:v>
                </c:pt>
                <c:pt idx="12">
                  <c:v>44673</c:v>
                </c:pt>
                <c:pt idx="13">
                  <c:v>44680</c:v>
                </c:pt>
                <c:pt idx="14">
                  <c:v>44687</c:v>
                </c:pt>
                <c:pt idx="15">
                  <c:v>44694</c:v>
                </c:pt>
                <c:pt idx="16">
                  <c:v>44701</c:v>
                </c:pt>
                <c:pt idx="17">
                  <c:v>44708</c:v>
                </c:pt>
                <c:pt idx="18">
                  <c:v>44715</c:v>
                </c:pt>
                <c:pt idx="19">
                  <c:v>44722</c:v>
                </c:pt>
                <c:pt idx="20">
                  <c:v>44729</c:v>
                </c:pt>
              </c:numCache>
            </c:numRef>
          </c:cat>
          <c:val>
            <c:numRef>
              <c:f>Экспорт_нефть!$B$37:$V$37</c:f>
              <c:numCache>
                <c:formatCode>General</c:formatCode>
                <c:ptCount val="21"/>
                <c:pt idx="0">
                  <c:v>0.379</c:v>
                </c:pt>
                <c:pt idx="1">
                  <c:v>0.38</c:v>
                </c:pt>
                <c:pt idx="2">
                  <c:v>0.432</c:v>
                </c:pt>
                <c:pt idx="3">
                  <c:v>0.35699999999999998</c:v>
                </c:pt>
                <c:pt idx="4">
                  <c:v>0.33100000000000002</c:v>
                </c:pt>
                <c:pt idx="5">
                  <c:v>0.30399999999999999</c:v>
                </c:pt>
                <c:pt idx="6">
                  <c:v>0.27900000000000003</c:v>
                </c:pt>
                <c:pt idx="7">
                  <c:v>0.30599999999999999</c:v>
                </c:pt>
                <c:pt idx="8">
                  <c:v>0.30599999999999999</c:v>
                </c:pt>
                <c:pt idx="9">
                  <c:v>0.30299999999999999</c:v>
                </c:pt>
                <c:pt idx="10">
                  <c:v>0.32700000000000001</c:v>
                </c:pt>
                <c:pt idx="11">
                  <c:v>0.377</c:v>
                </c:pt>
                <c:pt idx="12">
                  <c:v>0.30099999999999999</c:v>
                </c:pt>
                <c:pt idx="13">
                  <c:v>0.28000000000000003</c:v>
                </c:pt>
                <c:pt idx="14">
                  <c:v>0.17899999999999999</c:v>
                </c:pt>
                <c:pt idx="15">
                  <c:v>7.5999999999999998E-2</c:v>
                </c:pt>
                <c:pt idx="16">
                  <c:v>7.5999999999999998E-2</c:v>
                </c:pt>
                <c:pt idx="17">
                  <c:v>2.5000000000000001E-2</c:v>
                </c:pt>
                <c:pt idx="18">
                  <c:v>2.5000000000000001E-2</c:v>
                </c:pt>
                <c:pt idx="19">
                  <c:v>2.5000000000000001E-2</c:v>
                </c:pt>
                <c:pt idx="20">
                  <c:v>0</c:v>
                </c:pt>
              </c:numCache>
            </c:numRef>
          </c:val>
        </c:ser>
        <c:ser>
          <c:idx val="3"/>
          <c:order val="3"/>
          <c:tx>
            <c:strRef>
              <c:f>Экспорт_нефть!$A$38</c:f>
              <c:strCache>
                <c:ptCount val="1"/>
                <c:pt idx="0">
                  <c:v>Неизвестно</c:v>
                </c:pt>
              </c:strCache>
            </c:strRef>
          </c:tx>
          <c:spPr>
            <a:solidFill>
              <a:srgbClr val="C028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2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Экспорт_нефть!$B$20:$V$20</c:f>
              <c:numCache>
                <c:formatCode>d\-mmm</c:formatCode>
                <c:ptCount val="21"/>
                <c:pt idx="0">
                  <c:v>44589</c:v>
                </c:pt>
                <c:pt idx="1">
                  <c:v>44596</c:v>
                </c:pt>
                <c:pt idx="2">
                  <c:v>44603</c:v>
                </c:pt>
                <c:pt idx="3">
                  <c:v>44610</c:v>
                </c:pt>
                <c:pt idx="4">
                  <c:v>44617</c:v>
                </c:pt>
                <c:pt idx="5">
                  <c:v>44624</c:v>
                </c:pt>
                <c:pt idx="6">
                  <c:v>44631</c:v>
                </c:pt>
                <c:pt idx="7">
                  <c:v>44638</c:v>
                </c:pt>
                <c:pt idx="8">
                  <c:v>44645</c:v>
                </c:pt>
                <c:pt idx="9">
                  <c:v>44652</c:v>
                </c:pt>
                <c:pt idx="10">
                  <c:v>44659</c:v>
                </c:pt>
                <c:pt idx="11">
                  <c:v>44666</c:v>
                </c:pt>
                <c:pt idx="12">
                  <c:v>44673</c:v>
                </c:pt>
                <c:pt idx="13">
                  <c:v>44680</c:v>
                </c:pt>
                <c:pt idx="14">
                  <c:v>44687</c:v>
                </c:pt>
                <c:pt idx="15">
                  <c:v>44694</c:v>
                </c:pt>
                <c:pt idx="16">
                  <c:v>44701</c:v>
                </c:pt>
                <c:pt idx="17">
                  <c:v>44708</c:v>
                </c:pt>
                <c:pt idx="18">
                  <c:v>44715</c:v>
                </c:pt>
                <c:pt idx="19">
                  <c:v>44722</c:v>
                </c:pt>
                <c:pt idx="20">
                  <c:v>44729</c:v>
                </c:pt>
              </c:numCache>
            </c:numRef>
          </c:cat>
          <c:val>
            <c:numRef>
              <c:f>Экспорт_нефть!$B$38:$V$38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2.5999999999999999E-2</c:v>
                </c:pt>
                <c:pt idx="15">
                  <c:v>7.8E-2</c:v>
                </c:pt>
                <c:pt idx="16">
                  <c:v>7.8E-2</c:v>
                </c:pt>
                <c:pt idx="17">
                  <c:v>0.104</c:v>
                </c:pt>
                <c:pt idx="18">
                  <c:v>0.26100000000000001</c:v>
                </c:pt>
                <c:pt idx="19">
                  <c:v>0.26100000000000001</c:v>
                </c:pt>
                <c:pt idx="20">
                  <c:v>0.26100000000000001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609562888"/>
        <c:axId val="609570728"/>
      </c:barChart>
      <c:catAx>
        <c:axId val="609562888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609570728"/>
        <c:crosses val="autoZero"/>
        <c:auto val="0"/>
        <c:lblAlgn val="ctr"/>
        <c:lblOffset val="100"/>
        <c:noMultiLvlLbl val="0"/>
      </c:catAx>
      <c:valAx>
        <c:axId val="609570728"/>
        <c:scaling>
          <c:orientation val="minMax"/>
          <c:max val="2.5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мбд</a:t>
                </a:r>
              </a:p>
            </c:rich>
          </c:tx>
          <c:layout>
            <c:manualLayout>
              <c:xMode val="edge"/>
              <c:yMode val="edge"/>
              <c:x val="5.4785412915535729E-2"/>
              <c:y val="2.0521653543307088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609562888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6018534188034188"/>
          <c:y val="2.284903381642512E-2"/>
          <c:w val="0.38694292906219485"/>
          <c:h val="0.11798665791776028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liss Pro Light (Основной текст)сновной текст)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4620766260872679E-2"/>
          <c:y val="3.5457915586638619E-2"/>
          <c:w val="0.95235365409352157"/>
          <c:h val="0.729298576808333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Экспорт_нефть!$A$43</c:f>
              <c:strCache>
                <c:ptCount val="1"/>
                <c:pt idx="0">
                  <c:v>Италия</c:v>
                </c:pt>
              </c:strCache>
            </c:strRef>
          </c:tx>
          <c:spPr>
            <a:solidFill>
              <a:srgbClr val="00447C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0,2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/>
                      <a:t>0,5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r>
                      <a:rPr lang="en-US"/>
                      <a:t>0,5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Экспорт_нефть!$B$42:$V$42</c:f>
              <c:numCache>
                <c:formatCode>d\-mmm</c:formatCode>
                <c:ptCount val="21"/>
                <c:pt idx="0">
                  <c:v>44589</c:v>
                </c:pt>
                <c:pt idx="1">
                  <c:v>44596</c:v>
                </c:pt>
                <c:pt idx="2">
                  <c:v>44603</c:v>
                </c:pt>
                <c:pt idx="3">
                  <c:v>44610</c:v>
                </c:pt>
                <c:pt idx="4">
                  <c:v>44617</c:v>
                </c:pt>
                <c:pt idx="5">
                  <c:v>44624</c:v>
                </c:pt>
                <c:pt idx="6">
                  <c:v>44631</c:v>
                </c:pt>
                <c:pt idx="7">
                  <c:v>44638</c:v>
                </c:pt>
                <c:pt idx="8">
                  <c:v>44645</c:v>
                </c:pt>
                <c:pt idx="9">
                  <c:v>44652</c:v>
                </c:pt>
                <c:pt idx="10">
                  <c:v>44659</c:v>
                </c:pt>
                <c:pt idx="11">
                  <c:v>44666</c:v>
                </c:pt>
                <c:pt idx="12">
                  <c:v>44673</c:v>
                </c:pt>
                <c:pt idx="13">
                  <c:v>44680</c:v>
                </c:pt>
                <c:pt idx="14">
                  <c:v>44687</c:v>
                </c:pt>
                <c:pt idx="15">
                  <c:v>44694</c:v>
                </c:pt>
                <c:pt idx="16">
                  <c:v>44701</c:v>
                </c:pt>
                <c:pt idx="17">
                  <c:v>44708</c:v>
                </c:pt>
                <c:pt idx="18">
                  <c:v>44715</c:v>
                </c:pt>
                <c:pt idx="19">
                  <c:v>44722</c:v>
                </c:pt>
                <c:pt idx="20">
                  <c:v>44729</c:v>
                </c:pt>
              </c:numCache>
            </c:numRef>
          </c:cat>
          <c:val>
            <c:numRef>
              <c:f>Экспорт_нефть!$B$43:$V$43</c:f>
              <c:numCache>
                <c:formatCode>General</c:formatCode>
                <c:ptCount val="21"/>
                <c:pt idx="0">
                  <c:v>0.121</c:v>
                </c:pt>
                <c:pt idx="1">
                  <c:v>0.183</c:v>
                </c:pt>
                <c:pt idx="2">
                  <c:v>0.13500000000000001</c:v>
                </c:pt>
                <c:pt idx="3">
                  <c:v>0.114</c:v>
                </c:pt>
                <c:pt idx="4">
                  <c:v>0.19700000000000001</c:v>
                </c:pt>
                <c:pt idx="5">
                  <c:v>0.156</c:v>
                </c:pt>
                <c:pt idx="6">
                  <c:v>0.24399999999999999</c:v>
                </c:pt>
                <c:pt idx="7">
                  <c:v>0.218</c:v>
                </c:pt>
                <c:pt idx="8">
                  <c:v>0.20799999999999999</c:v>
                </c:pt>
                <c:pt idx="9">
                  <c:v>0.21299999999999999</c:v>
                </c:pt>
                <c:pt idx="10">
                  <c:v>0.17699999999999999</c:v>
                </c:pt>
                <c:pt idx="11">
                  <c:v>0.23899999999999999</c:v>
                </c:pt>
                <c:pt idx="12">
                  <c:v>0.32600000000000001</c:v>
                </c:pt>
                <c:pt idx="13">
                  <c:v>0.38300000000000001</c:v>
                </c:pt>
                <c:pt idx="14">
                  <c:v>0.436</c:v>
                </c:pt>
                <c:pt idx="15">
                  <c:v>0.45700000000000002</c:v>
                </c:pt>
                <c:pt idx="16">
                  <c:v>0.44400000000000001</c:v>
                </c:pt>
                <c:pt idx="17">
                  <c:v>0.41799999999999998</c:v>
                </c:pt>
                <c:pt idx="18">
                  <c:v>0.42299999999999999</c:v>
                </c:pt>
                <c:pt idx="19">
                  <c:v>0.47499999999999998</c:v>
                </c:pt>
                <c:pt idx="20">
                  <c:v>0.49399999999999999</c:v>
                </c:pt>
              </c:numCache>
            </c:numRef>
          </c:val>
        </c:ser>
        <c:ser>
          <c:idx val="1"/>
          <c:order val="1"/>
          <c:tx>
            <c:strRef>
              <c:f>Экспорт_нефть!$A$44</c:f>
              <c:strCache>
                <c:ptCount val="1"/>
                <c:pt idx="0">
                  <c:v>Турция</c:v>
                </c:pt>
              </c:strCache>
            </c:strRef>
          </c:tx>
          <c:spPr>
            <a:solidFill>
              <a:srgbClr val="539FDE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0,2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/>
                      <a:t>0,3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r>
                      <a:rPr lang="en-US"/>
                      <a:t>0,3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Экспорт_нефть!$B$42:$V$42</c:f>
              <c:numCache>
                <c:formatCode>d\-mmm</c:formatCode>
                <c:ptCount val="21"/>
                <c:pt idx="0">
                  <c:v>44589</c:v>
                </c:pt>
                <c:pt idx="1">
                  <c:v>44596</c:v>
                </c:pt>
                <c:pt idx="2">
                  <c:v>44603</c:v>
                </c:pt>
                <c:pt idx="3">
                  <c:v>44610</c:v>
                </c:pt>
                <c:pt idx="4">
                  <c:v>44617</c:v>
                </c:pt>
                <c:pt idx="5">
                  <c:v>44624</c:v>
                </c:pt>
                <c:pt idx="6">
                  <c:v>44631</c:v>
                </c:pt>
                <c:pt idx="7">
                  <c:v>44638</c:v>
                </c:pt>
                <c:pt idx="8">
                  <c:v>44645</c:v>
                </c:pt>
                <c:pt idx="9">
                  <c:v>44652</c:v>
                </c:pt>
                <c:pt idx="10">
                  <c:v>44659</c:v>
                </c:pt>
                <c:pt idx="11">
                  <c:v>44666</c:v>
                </c:pt>
                <c:pt idx="12">
                  <c:v>44673</c:v>
                </c:pt>
                <c:pt idx="13">
                  <c:v>44680</c:v>
                </c:pt>
                <c:pt idx="14">
                  <c:v>44687</c:v>
                </c:pt>
                <c:pt idx="15">
                  <c:v>44694</c:v>
                </c:pt>
                <c:pt idx="16">
                  <c:v>44701</c:v>
                </c:pt>
                <c:pt idx="17">
                  <c:v>44708</c:v>
                </c:pt>
                <c:pt idx="18">
                  <c:v>44715</c:v>
                </c:pt>
                <c:pt idx="19">
                  <c:v>44722</c:v>
                </c:pt>
                <c:pt idx="20">
                  <c:v>44729</c:v>
                </c:pt>
              </c:numCache>
            </c:numRef>
          </c:cat>
          <c:val>
            <c:numRef>
              <c:f>Экспорт_нефть!$B$44:$V$44</c:f>
              <c:numCache>
                <c:formatCode>General</c:formatCode>
                <c:ptCount val="21"/>
                <c:pt idx="0">
                  <c:v>0.188</c:v>
                </c:pt>
                <c:pt idx="1">
                  <c:v>0.14099999999999999</c:v>
                </c:pt>
                <c:pt idx="2">
                  <c:v>0.12</c:v>
                </c:pt>
                <c:pt idx="3">
                  <c:v>6.3E-2</c:v>
                </c:pt>
                <c:pt idx="4">
                  <c:v>8.3000000000000004E-2</c:v>
                </c:pt>
                <c:pt idx="5">
                  <c:v>0.11</c:v>
                </c:pt>
                <c:pt idx="6">
                  <c:v>0.11</c:v>
                </c:pt>
                <c:pt idx="7">
                  <c:v>0.17199999999999999</c:v>
                </c:pt>
                <c:pt idx="8">
                  <c:v>0.115</c:v>
                </c:pt>
                <c:pt idx="9">
                  <c:v>0.14099999999999999</c:v>
                </c:pt>
                <c:pt idx="10">
                  <c:v>0.188</c:v>
                </c:pt>
                <c:pt idx="11">
                  <c:v>0.17699999999999999</c:v>
                </c:pt>
                <c:pt idx="12">
                  <c:v>0.22900000000000001</c:v>
                </c:pt>
                <c:pt idx="13">
                  <c:v>0.28199999999999997</c:v>
                </c:pt>
                <c:pt idx="14">
                  <c:v>0.26100000000000001</c:v>
                </c:pt>
                <c:pt idx="15">
                  <c:v>0.26100000000000001</c:v>
                </c:pt>
                <c:pt idx="16">
                  <c:v>0.25600000000000001</c:v>
                </c:pt>
                <c:pt idx="17">
                  <c:v>0.20300000000000001</c:v>
                </c:pt>
                <c:pt idx="18">
                  <c:v>0.20300000000000001</c:v>
                </c:pt>
                <c:pt idx="19">
                  <c:v>0.22600000000000001</c:v>
                </c:pt>
                <c:pt idx="20">
                  <c:v>0.26700000000000002</c:v>
                </c:pt>
              </c:numCache>
            </c:numRef>
          </c:val>
        </c:ser>
        <c:ser>
          <c:idx val="2"/>
          <c:order val="2"/>
          <c:tx>
            <c:strRef>
              <c:f>Экспорт_нефть!$A$45</c:f>
              <c:strCache>
                <c:ptCount val="1"/>
                <c:pt idx="0">
                  <c:v>Греция</c:v>
                </c:pt>
              </c:strCache>
            </c:strRef>
          </c:tx>
          <c:spPr>
            <a:solidFill>
              <a:srgbClr val="8E9295"/>
            </a:solidFill>
            <a:ln w="3175">
              <a:solidFill>
                <a:schemeClr val="bg1"/>
              </a:solidFill>
            </a:ln>
          </c:spPr>
          <c:invertIfNegative val="0"/>
          <c:cat>
            <c:numRef>
              <c:f>Экспорт_нефть!$B$42:$V$42</c:f>
              <c:numCache>
                <c:formatCode>d\-mmm</c:formatCode>
                <c:ptCount val="21"/>
                <c:pt idx="0">
                  <c:v>44589</c:v>
                </c:pt>
                <c:pt idx="1">
                  <c:v>44596</c:v>
                </c:pt>
                <c:pt idx="2">
                  <c:v>44603</c:v>
                </c:pt>
                <c:pt idx="3">
                  <c:v>44610</c:v>
                </c:pt>
                <c:pt idx="4">
                  <c:v>44617</c:v>
                </c:pt>
                <c:pt idx="5">
                  <c:v>44624</c:v>
                </c:pt>
                <c:pt idx="6">
                  <c:v>44631</c:v>
                </c:pt>
                <c:pt idx="7">
                  <c:v>44638</c:v>
                </c:pt>
                <c:pt idx="8">
                  <c:v>44645</c:v>
                </c:pt>
                <c:pt idx="9">
                  <c:v>44652</c:v>
                </c:pt>
                <c:pt idx="10">
                  <c:v>44659</c:v>
                </c:pt>
                <c:pt idx="11">
                  <c:v>44666</c:v>
                </c:pt>
                <c:pt idx="12">
                  <c:v>44673</c:v>
                </c:pt>
                <c:pt idx="13">
                  <c:v>44680</c:v>
                </c:pt>
                <c:pt idx="14">
                  <c:v>44687</c:v>
                </c:pt>
                <c:pt idx="15">
                  <c:v>44694</c:v>
                </c:pt>
                <c:pt idx="16">
                  <c:v>44701</c:v>
                </c:pt>
                <c:pt idx="17">
                  <c:v>44708</c:v>
                </c:pt>
                <c:pt idx="18">
                  <c:v>44715</c:v>
                </c:pt>
                <c:pt idx="19">
                  <c:v>44722</c:v>
                </c:pt>
                <c:pt idx="20">
                  <c:v>44729</c:v>
                </c:pt>
              </c:numCache>
            </c:numRef>
          </c:cat>
          <c:val>
            <c:numRef>
              <c:f>Экспорт_нефть!$B$45:$V$45</c:f>
              <c:numCache>
                <c:formatCode>General</c:formatCode>
                <c:ptCount val="21"/>
                <c:pt idx="0">
                  <c:v>5.1999999999999998E-2</c:v>
                </c:pt>
                <c:pt idx="1">
                  <c:v>2.5999999999999999E-2</c:v>
                </c:pt>
                <c:pt idx="2">
                  <c:v>6.3E-2</c:v>
                </c:pt>
                <c:pt idx="3">
                  <c:v>3.6999999999999998E-2</c:v>
                </c:pt>
                <c:pt idx="4">
                  <c:v>3.6999999999999998E-2</c:v>
                </c:pt>
                <c:pt idx="5">
                  <c:v>3.6999999999999998E-2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2.5999999999999999E-2</c:v>
                </c:pt>
                <c:pt idx="10">
                  <c:v>2.5999999999999999E-2</c:v>
                </c:pt>
                <c:pt idx="11">
                  <c:v>2.5999999999999999E-2</c:v>
                </c:pt>
                <c:pt idx="12">
                  <c:v>2.5999999999999999E-2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2.5999999999999999E-2</c:v>
                </c:pt>
                <c:pt idx="17">
                  <c:v>2.5999999999999999E-2</c:v>
                </c:pt>
                <c:pt idx="18">
                  <c:v>2.5999999999999999E-2</c:v>
                </c:pt>
                <c:pt idx="19">
                  <c:v>2.5999999999999999E-2</c:v>
                </c:pt>
                <c:pt idx="20">
                  <c:v>0</c:v>
                </c:pt>
              </c:numCache>
            </c:numRef>
          </c:val>
        </c:ser>
        <c:ser>
          <c:idx val="3"/>
          <c:order val="3"/>
          <c:tx>
            <c:strRef>
              <c:f>Экспорт_нефть!$A$46</c:f>
              <c:strCache>
                <c:ptCount val="1"/>
                <c:pt idx="0">
                  <c:v>Хорватия</c:v>
                </c:pt>
              </c:strCache>
            </c:strRef>
          </c:tx>
          <c:spPr>
            <a:solidFill>
              <a:srgbClr val="C02800"/>
            </a:solidFill>
            <a:ln w="3175">
              <a:solidFill>
                <a:schemeClr val="bg1"/>
              </a:solidFill>
            </a:ln>
          </c:spPr>
          <c:invertIfNegative val="0"/>
          <c:cat>
            <c:numRef>
              <c:f>Экспорт_нефть!$B$42:$V$42</c:f>
              <c:numCache>
                <c:formatCode>d\-mmm</c:formatCode>
                <c:ptCount val="21"/>
                <c:pt idx="0">
                  <c:v>44589</c:v>
                </c:pt>
                <c:pt idx="1">
                  <c:v>44596</c:v>
                </c:pt>
                <c:pt idx="2">
                  <c:v>44603</c:v>
                </c:pt>
                <c:pt idx="3">
                  <c:v>44610</c:v>
                </c:pt>
                <c:pt idx="4">
                  <c:v>44617</c:v>
                </c:pt>
                <c:pt idx="5">
                  <c:v>44624</c:v>
                </c:pt>
                <c:pt idx="6">
                  <c:v>44631</c:v>
                </c:pt>
                <c:pt idx="7">
                  <c:v>44638</c:v>
                </c:pt>
                <c:pt idx="8">
                  <c:v>44645</c:v>
                </c:pt>
                <c:pt idx="9">
                  <c:v>44652</c:v>
                </c:pt>
                <c:pt idx="10">
                  <c:v>44659</c:v>
                </c:pt>
                <c:pt idx="11">
                  <c:v>44666</c:v>
                </c:pt>
                <c:pt idx="12">
                  <c:v>44673</c:v>
                </c:pt>
                <c:pt idx="13">
                  <c:v>44680</c:v>
                </c:pt>
                <c:pt idx="14">
                  <c:v>44687</c:v>
                </c:pt>
                <c:pt idx="15">
                  <c:v>44694</c:v>
                </c:pt>
                <c:pt idx="16">
                  <c:v>44701</c:v>
                </c:pt>
                <c:pt idx="17">
                  <c:v>44708</c:v>
                </c:pt>
                <c:pt idx="18">
                  <c:v>44715</c:v>
                </c:pt>
                <c:pt idx="19">
                  <c:v>44722</c:v>
                </c:pt>
                <c:pt idx="20">
                  <c:v>44729</c:v>
                </c:pt>
              </c:numCache>
            </c:numRef>
          </c:cat>
          <c:val>
            <c:numRef>
              <c:f>Экспорт_нефть!$B$46:$V$46</c:f>
              <c:numCache>
                <c:formatCode>General</c:formatCode>
                <c:ptCount val="21"/>
                <c:pt idx="0">
                  <c:v>2.1000000000000001E-2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2.1000000000000001E-2</c:v>
                </c:pt>
                <c:pt idx="6">
                  <c:v>2.1000000000000001E-2</c:v>
                </c:pt>
                <c:pt idx="7">
                  <c:v>4.8000000000000001E-2</c:v>
                </c:pt>
                <c:pt idx="8">
                  <c:v>6.9000000000000006E-2</c:v>
                </c:pt>
                <c:pt idx="9">
                  <c:v>4.8000000000000001E-2</c:v>
                </c:pt>
                <c:pt idx="10">
                  <c:v>8.4000000000000005E-2</c:v>
                </c:pt>
                <c:pt idx="11">
                  <c:v>5.8000000000000003E-2</c:v>
                </c:pt>
                <c:pt idx="12">
                  <c:v>5.8000000000000003E-2</c:v>
                </c:pt>
                <c:pt idx="13">
                  <c:v>5.8000000000000003E-2</c:v>
                </c:pt>
                <c:pt idx="14">
                  <c:v>2.1000000000000001E-2</c:v>
                </c:pt>
                <c:pt idx="15">
                  <c:v>2.1000000000000001E-2</c:v>
                </c:pt>
                <c:pt idx="16">
                  <c:v>2.1000000000000001E-2</c:v>
                </c:pt>
                <c:pt idx="17">
                  <c:v>5.8999999999999997E-2</c:v>
                </c:pt>
                <c:pt idx="18">
                  <c:v>5.8999999999999997E-2</c:v>
                </c:pt>
                <c:pt idx="19">
                  <c:v>5.8999999999999997E-2</c:v>
                </c:pt>
                <c:pt idx="20">
                  <c:v>7.3999999999999996E-2</c:v>
                </c:pt>
              </c:numCache>
            </c:numRef>
          </c:val>
        </c:ser>
        <c:ser>
          <c:idx val="4"/>
          <c:order val="4"/>
          <c:tx>
            <c:strRef>
              <c:f>Экспорт_нефть!$A$47</c:f>
              <c:strCache>
                <c:ptCount val="1"/>
                <c:pt idx="0">
                  <c:v>Прочие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ysClr val="window" lastClr="FFFFFF"/>
              </a:solidFill>
            </a:ln>
          </c:spPr>
          <c:invertIfNegative val="0"/>
          <c:cat>
            <c:numRef>
              <c:f>Экспорт_нефть!$B$42:$V$42</c:f>
              <c:numCache>
                <c:formatCode>d\-mmm</c:formatCode>
                <c:ptCount val="21"/>
                <c:pt idx="0">
                  <c:v>44589</c:v>
                </c:pt>
                <c:pt idx="1">
                  <c:v>44596</c:v>
                </c:pt>
                <c:pt idx="2">
                  <c:v>44603</c:v>
                </c:pt>
                <c:pt idx="3">
                  <c:v>44610</c:v>
                </c:pt>
                <c:pt idx="4">
                  <c:v>44617</c:v>
                </c:pt>
                <c:pt idx="5">
                  <c:v>44624</c:v>
                </c:pt>
                <c:pt idx="6">
                  <c:v>44631</c:v>
                </c:pt>
                <c:pt idx="7">
                  <c:v>44638</c:v>
                </c:pt>
                <c:pt idx="8">
                  <c:v>44645</c:v>
                </c:pt>
                <c:pt idx="9">
                  <c:v>44652</c:v>
                </c:pt>
                <c:pt idx="10">
                  <c:v>44659</c:v>
                </c:pt>
                <c:pt idx="11">
                  <c:v>44666</c:v>
                </c:pt>
                <c:pt idx="12">
                  <c:v>44673</c:v>
                </c:pt>
                <c:pt idx="13">
                  <c:v>44680</c:v>
                </c:pt>
                <c:pt idx="14">
                  <c:v>44687</c:v>
                </c:pt>
                <c:pt idx="15">
                  <c:v>44694</c:v>
                </c:pt>
                <c:pt idx="16">
                  <c:v>44701</c:v>
                </c:pt>
                <c:pt idx="17">
                  <c:v>44708</c:v>
                </c:pt>
                <c:pt idx="18">
                  <c:v>44715</c:v>
                </c:pt>
                <c:pt idx="19">
                  <c:v>44722</c:v>
                </c:pt>
                <c:pt idx="20">
                  <c:v>44729</c:v>
                </c:pt>
              </c:numCache>
            </c:numRef>
          </c:cat>
          <c:val>
            <c:numRef>
              <c:f>Экспорт_нефть!$B$47:$V$47</c:f>
              <c:numCache>
                <c:formatCode>General</c:formatCode>
                <c:ptCount val="21"/>
                <c:pt idx="0">
                  <c:v>5.1999999999999998E-2</c:v>
                </c:pt>
                <c:pt idx="1">
                  <c:v>7.8E-2</c:v>
                </c:pt>
                <c:pt idx="2">
                  <c:v>5.1999999999999998E-2</c:v>
                </c:pt>
                <c:pt idx="3">
                  <c:v>0.104</c:v>
                </c:pt>
                <c:pt idx="4">
                  <c:v>7.8E-2</c:v>
                </c:pt>
                <c:pt idx="5">
                  <c:v>5.1999999999999998E-2</c:v>
                </c:pt>
                <c:pt idx="6">
                  <c:v>5.1999999999999998E-2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5.1999999999999998E-2</c:v>
                </c:pt>
                <c:pt idx="11">
                  <c:v>5.1999999999999998E-2</c:v>
                </c:pt>
                <c:pt idx="12">
                  <c:v>5.1999999999999998E-2</c:v>
                </c:pt>
                <c:pt idx="13">
                  <c:v>5.1999999999999998E-2</c:v>
                </c:pt>
                <c:pt idx="14">
                  <c:v>0</c:v>
                </c:pt>
                <c:pt idx="15">
                  <c:v>2.1999999999999999E-2</c:v>
                </c:pt>
                <c:pt idx="16">
                  <c:v>2.1999999999999999E-2</c:v>
                </c:pt>
                <c:pt idx="17">
                  <c:v>2.1999999999999999E-2</c:v>
                </c:pt>
                <c:pt idx="18">
                  <c:v>2.1999999999999999E-2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85938904"/>
        <c:axId val="485944000"/>
      </c:barChart>
      <c:catAx>
        <c:axId val="485938904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485944000"/>
        <c:crosses val="autoZero"/>
        <c:auto val="0"/>
        <c:lblAlgn val="ctr"/>
        <c:lblOffset val="100"/>
        <c:noMultiLvlLbl val="0"/>
      </c:catAx>
      <c:valAx>
        <c:axId val="485944000"/>
        <c:scaling>
          <c:orientation val="minMax"/>
          <c:max val="1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мбд</a:t>
                </a:r>
              </a:p>
            </c:rich>
          </c:tx>
          <c:layout>
            <c:manualLayout>
              <c:xMode val="edge"/>
              <c:yMode val="edge"/>
              <c:x val="5.4785412915535729E-2"/>
              <c:y val="2.0521653543307088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485938904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19165013929572797"/>
          <c:y val="2.171467696972661E-2"/>
          <c:w val="0.79022188779303615"/>
          <c:h val="0.10591871668215389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liss Pro Light (Основной текст)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0989416470712397E-2"/>
          <c:y val="5.1400554097404488E-2"/>
          <c:w val="0.89537701559324667"/>
          <c:h val="0.77638524351122773"/>
        </c:manualLayout>
      </c:layout>
      <c:lineChart>
        <c:grouping val="standard"/>
        <c:varyColors val="0"/>
        <c:ser>
          <c:idx val="0"/>
          <c:order val="0"/>
          <c:tx>
            <c:strRef>
              <c:f>EU_Margin!$A$3</c:f>
              <c:strCache>
                <c:ptCount val="1"/>
                <c:pt idx="0">
                  <c:v>WTI</c:v>
                </c:pt>
              </c:strCache>
            </c:strRef>
          </c:tx>
          <c:spPr>
            <a:ln w="19050">
              <a:solidFill>
                <a:srgbClr val="8E9295"/>
              </a:solidFill>
              <a:prstDash val="solid"/>
            </a:ln>
          </c:spPr>
          <c:marker>
            <c:symbol val="none"/>
          </c:marker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0-4279-48F0-9B7A-DBE20C33B94E}"/>
              </c:ext>
            </c:extLst>
          </c:dPt>
          <c:dPt>
            <c:idx val="2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71A-44BE-B38B-3B0DA4B27482}"/>
              </c:ext>
            </c:extLst>
          </c:dPt>
          <c:dPt>
            <c:idx val="2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671A-44BE-B38B-3B0DA4B27482}"/>
              </c:ext>
            </c:extLst>
          </c:dPt>
          <c:dPt>
            <c:idx val="2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71A-44BE-B38B-3B0DA4B27482}"/>
              </c:ext>
            </c:extLst>
          </c:dPt>
          <c:dPt>
            <c:idx val="2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671A-44BE-B38B-3B0DA4B27482}"/>
              </c:ext>
            </c:extLst>
          </c:dPt>
          <c:dLbls>
            <c:dLbl>
              <c:idx val="69"/>
              <c:layout>
                <c:manualLayout>
                  <c:x val="5.0790380301970811E-3"/>
                  <c:y val="4.6296296296296294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8E9295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71A-44BE-B38B-3B0DA4B274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EU_Margin!$BC$2:$DT$2</c:f>
              <c:numCache>
                <c:formatCode>m/d/yyyy</c:formatCode>
                <c:ptCount val="70"/>
                <c:pt idx="0">
                  <c:v>44197</c:v>
                </c:pt>
                <c:pt idx="1">
                  <c:v>44204</c:v>
                </c:pt>
                <c:pt idx="2">
                  <c:v>44211</c:v>
                </c:pt>
                <c:pt idx="3">
                  <c:v>44218</c:v>
                </c:pt>
                <c:pt idx="4">
                  <c:v>44225</c:v>
                </c:pt>
                <c:pt idx="5">
                  <c:v>44232</c:v>
                </c:pt>
                <c:pt idx="6">
                  <c:v>44239</c:v>
                </c:pt>
                <c:pt idx="7">
                  <c:v>44246</c:v>
                </c:pt>
                <c:pt idx="8">
                  <c:v>44253</c:v>
                </c:pt>
                <c:pt idx="9">
                  <c:v>44260</c:v>
                </c:pt>
                <c:pt idx="10">
                  <c:v>44267</c:v>
                </c:pt>
                <c:pt idx="11">
                  <c:v>44274</c:v>
                </c:pt>
                <c:pt idx="12">
                  <c:v>44281</c:v>
                </c:pt>
                <c:pt idx="13">
                  <c:v>44288</c:v>
                </c:pt>
                <c:pt idx="14">
                  <c:v>44295</c:v>
                </c:pt>
                <c:pt idx="15">
                  <c:v>44302</c:v>
                </c:pt>
                <c:pt idx="16">
                  <c:v>44309</c:v>
                </c:pt>
                <c:pt idx="17">
                  <c:v>44316</c:v>
                </c:pt>
                <c:pt idx="18">
                  <c:v>44323</c:v>
                </c:pt>
                <c:pt idx="19">
                  <c:v>44330</c:v>
                </c:pt>
                <c:pt idx="20">
                  <c:v>44337</c:v>
                </c:pt>
                <c:pt idx="21">
                  <c:v>44344</c:v>
                </c:pt>
                <c:pt idx="22">
                  <c:v>44351</c:v>
                </c:pt>
                <c:pt idx="23">
                  <c:v>44358</c:v>
                </c:pt>
                <c:pt idx="24">
                  <c:v>44365</c:v>
                </c:pt>
                <c:pt idx="25">
                  <c:v>44372</c:v>
                </c:pt>
                <c:pt idx="26">
                  <c:v>44379</c:v>
                </c:pt>
                <c:pt idx="27">
                  <c:v>44386</c:v>
                </c:pt>
                <c:pt idx="28">
                  <c:v>44393</c:v>
                </c:pt>
                <c:pt idx="29">
                  <c:v>44400</c:v>
                </c:pt>
                <c:pt idx="30">
                  <c:v>44407</c:v>
                </c:pt>
                <c:pt idx="31">
                  <c:v>44414</c:v>
                </c:pt>
                <c:pt idx="32">
                  <c:v>44421</c:v>
                </c:pt>
                <c:pt idx="33">
                  <c:v>44428</c:v>
                </c:pt>
                <c:pt idx="34">
                  <c:v>44435</c:v>
                </c:pt>
                <c:pt idx="35">
                  <c:v>44442</c:v>
                </c:pt>
                <c:pt idx="36">
                  <c:v>44449</c:v>
                </c:pt>
                <c:pt idx="37">
                  <c:v>44456</c:v>
                </c:pt>
                <c:pt idx="38">
                  <c:v>44463</c:v>
                </c:pt>
                <c:pt idx="39">
                  <c:v>44470</c:v>
                </c:pt>
                <c:pt idx="40">
                  <c:v>44477</c:v>
                </c:pt>
                <c:pt idx="41">
                  <c:v>44484</c:v>
                </c:pt>
                <c:pt idx="42">
                  <c:v>44491</c:v>
                </c:pt>
                <c:pt idx="43">
                  <c:v>44498</c:v>
                </c:pt>
                <c:pt idx="44">
                  <c:v>44505</c:v>
                </c:pt>
                <c:pt idx="45">
                  <c:v>44512</c:v>
                </c:pt>
                <c:pt idx="46">
                  <c:v>44519</c:v>
                </c:pt>
                <c:pt idx="47">
                  <c:v>44526</c:v>
                </c:pt>
                <c:pt idx="48">
                  <c:v>44533</c:v>
                </c:pt>
                <c:pt idx="49">
                  <c:v>44540</c:v>
                </c:pt>
                <c:pt idx="50">
                  <c:v>44547</c:v>
                </c:pt>
                <c:pt idx="51">
                  <c:v>44554</c:v>
                </c:pt>
                <c:pt idx="52">
                  <c:v>44561</c:v>
                </c:pt>
                <c:pt idx="53">
                  <c:v>44568</c:v>
                </c:pt>
                <c:pt idx="54">
                  <c:v>44575</c:v>
                </c:pt>
                <c:pt idx="55">
                  <c:v>44582</c:v>
                </c:pt>
                <c:pt idx="56">
                  <c:v>44589</c:v>
                </c:pt>
                <c:pt idx="57">
                  <c:v>44596</c:v>
                </c:pt>
                <c:pt idx="58">
                  <c:v>44603</c:v>
                </c:pt>
                <c:pt idx="59">
                  <c:v>44610</c:v>
                </c:pt>
                <c:pt idx="60">
                  <c:v>44617</c:v>
                </c:pt>
                <c:pt idx="61">
                  <c:v>44624</c:v>
                </c:pt>
                <c:pt idx="62">
                  <c:v>44631</c:v>
                </c:pt>
                <c:pt idx="63">
                  <c:v>44638</c:v>
                </c:pt>
                <c:pt idx="64">
                  <c:v>44645</c:v>
                </c:pt>
                <c:pt idx="65">
                  <c:v>44652</c:v>
                </c:pt>
                <c:pt idx="66">
                  <c:v>44659</c:v>
                </c:pt>
                <c:pt idx="67">
                  <c:v>44666</c:v>
                </c:pt>
                <c:pt idx="68">
                  <c:v>44673</c:v>
                </c:pt>
                <c:pt idx="69">
                  <c:v>44680</c:v>
                </c:pt>
              </c:numCache>
            </c:numRef>
          </c:cat>
          <c:val>
            <c:numRef>
              <c:f>EU_Margin!$BC$3:$DT$3</c:f>
              <c:numCache>
                <c:formatCode>#,##0</c:formatCode>
                <c:ptCount val="70"/>
                <c:pt idx="0">
                  <c:v>1.55</c:v>
                </c:pt>
                <c:pt idx="1">
                  <c:v>0.98</c:v>
                </c:pt>
                <c:pt idx="2">
                  <c:v>1.3049999999999999</c:v>
                </c:pt>
                <c:pt idx="3">
                  <c:v>1.63</c:v>
                </c:pt>
                <c:pt idx="4">
                  <c:v>1.37</c:v>
                </c:pt>
                <c:pt idx="5">
                  <c:v>1.2</c:v>
                </c:pt>
                <c:pt idx="6">
                  <c:v>1.24</c:v>
                </c:pt>
                <c:pt idx="7">
                  <c:v>1.1850000000000001</c:v>
                </c:pt>
                <c:pt idx="8">
                  <c:v>1.1299999999999999</c:v>
                </c:pt>
                <c:pt idx="9">
                  <c:v>1.1299999999999999</c:v>
                </c:pt>
                <c:pt idx="10">
                  <c:v>0.43</c:v>
                </c:pt>
                <c:pt idx="11">
                  <c:v>0.85</c:v>
                </c:pt>
                <c:pt idx="12">
                  <c:v>2.5099999999999998</c:v>
                </c:pt>
                <c:pt idx="13">
                  <c:v>3.58</c:v>
                </c:pt>
                <c:pt idx="14">
                  <c:v>3.6</c:v>
                </c:pt>
                <c:pt idx="15">
                  <c:v>3.62</c:v>
                </c:pt>
                <c:pt idx="16">
                  <c:v>3.24</c:v>
                </c:pt>
                <c:pt idx="17">
                  <c:v>3.55</c:v>
                </c:pt>
                <c:pt idx="18">
                  <c:v>4.09</c:v>
                </c:pt>
                <c:pt idx="19">
                  <c:v>4.49</c:v>
                </c:pt>
                <c:pt idx="20">
                  <c:v>4.33</c:v>
                </c:pt>
                <c:pt idx="21">
                  <c:v>3.89</c:v>
                </c:pt>
                <c:pt idx="22">
                  <c:v>3.84</c:v>
                </c:pt>
                <c:pt idx="23">
                  <c:v>3.01</c:v>
                </c:pt>
                <c:pt idx="24">
                  <c:v>2.02</c:v>
                </c:pt>
                <c:pt idx="25">
                  <c:v>2.61</c:v>
                </c:pt>
                <c:pt idx="26">
                  <c:v>2.4300000000000002</c:v>
                </c:pt>
                <c:pt idx="27">
                  <c:v>3.54</c:v>
                </c:pt>
                <c:pt idx="28">
                  <c:v>4.53</c:v>
                </c:pt>
                <c:pt idx="29">
                  <c:v>5.37</c:v>
                </c:pt>
                <c:pt idx="30">
                  <c:v>5.99</c:v>
                </c:pt>
                <c:pt idx="31">
                  <c:v>6.73</c:v>
                </c:pt>
                <c:pt idx="32">
                  <c:v>7.08</c:v>
                </c:pt>
                <c:pt idx="33">
                  <c:v>6.44</c:v>
                </c:pt>
                <c:pt idx="34">
                  <c:v>6.9749999999999996</c:v>
                </c:pt>
                <c:pt idx="35">
                  <c:v>7.51</c:v>
                </c:pt>
                <c:pt idx="36">
                  <c:v>7.21</c:v>
                </c:pt>
                <c:pt idx="37">
                  <c:v>6.8100000000000005</c:v>
                </c:pt>
                <c:pt idx="38">
                  <c:v>6.41</c:v>
                </c:pt>
                <c:pt idx="39">
                  <c:v>7.21</c:v>
                </c:pt>
                <c:pt idx="40">
                  <c:v>7.3049999999999997</c:v>
                </c:pt>
                <c:pt idx="41">
                  <c:v>7.4</c:v>
                </c:pt>
                <c:pt idx="42">
                  <c:v>7.4</c:v>
                </c:pt>
                <c:pt idx="43">
                  <c:v>7.16</c:v>
                </c:pt>
                <c:pt idx="44">
                  <c:v>7.74</c:v>
                </c:pt>
                <c:pt idx="45">
                  <c:v>7.12</c:v>
                </c:pt>
                <c:pt idx="46">
                  <c:v>6.5</c:v>
                </c:pt>
                <c:pt idx="47">
                  <c:v>4.95</c:v>
                </c:pt>
                <c:pt idx="48">
                  <c:v>5.38</c:v>
                </c:pt>
                <c:pt idx="49">
                  <c:v>6.01</c:v>
                </c:pt>
                <c:pt idx="50">
                  <c:v>6.17</c:v>
                </c:pt>
                <c:pt idx="51">
                  <c:v>6.33</c:v>
                </c:pt>
                <c:pt idx="52">
                  <c:v>6.25</c:v>
                </c:pt>
                <c:pt idx="53">
                  <c:v>6.81</c:v>
                </c:pt>
                <c:pt idx="54">
                  <c:v>7.72</c:v>
                </c:pt>
                <c:pt idx="55">
                  <c:v>6.73</c:v>
                </c:pt>
                <c:pt idx="56">
                  <c:v>6.12</c:v>
                </c:pt>
                <c:pt idx="57">
                  <c:v>7.81</c:v>
                </c:pt>
                <c:pt idx="58">
                  <c:v>8.5399999999999991</c:v>
                </c:pt>
                <c:pt idx="59">
                  <c:v>6.86</c:v>
                </c:pt>
                <c:pt idx="60">
                  <c:v>6.98</c:v>
                </c:pt>
                <c:pt idx="61">
                  <c:v>12.4</c:v>
                </c:pt>
                <c:pt idx="62">
                  <c:v>13.55</c:v>
                </c:pt>
                <c:pt idx="63">
                  <c:v>14.7</c:v>
                </c:pt>
                <c:pt idx="64">
                  <c:v>22.15</c:v>
                </c:pt>
                <c:pt idx="65">
                  <c:v>20.89</c:v>
                </c:pt>
                <c:pt idx="66">
                  <c:v>21.05</c:v>
                </c:pt>
                <c:pt idx="67">
                  <c:v>23.67</c:v>
                </c:pt>
                <c:pt idx="68">
                  <c:v>25.3</c:v>
                </c:pt>
                <c:pt idx="69">
                  <c:v>29.9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D-4279-48F0-9B7A-DBE20C33B94E}"/>
            </c:ext>
          </c:extLst>
        </c:ser>
        <c:ser>
          <c:idx val="2"/>
          <c:order val="1"/>
          <c:tx>
            <c:strRef>
              <c:f>EU_Margin!$A$4</c:f>
              <c:strCache>
                <c:ptCount val="1"/>
                <c:pt idx="0">
                  <c:v>Bonny Light</c:v>
                </c:pt>
              </c:strCache>
            </c:strRef>
          </c:tx>
          <c:spPr>
            <a:ln w="19050">
              <a:solidFill>
                <a:srgbClr val="539FDE"/>
              </a:solidFill>
              <a:prstDash val="solid"/>
            </a:ln>
          </c:spPr>
          <c:marker>
            <c:symbol val="none"/>
          </c:marker>
          <c:dLbls>
            <c:dLbl>
              <c:idx val="69"/>
              <c:layout>
                <c:manualLayout>
                  <c:x val="5.0790380301970811E-3"/>
                  <c:y val="-4.6296296296296294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539FDE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71A-44BE-B38B-3B0DA4B274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EU_Margin!$BC$2:$DT$2</c:f>
              <c:numCache>
                <c:formatCode>m/d/yyyy</c:formatCode>
                <c:ptCount val="70"/>
                <c:pt idx="0">
                  <c:v>44197</c:v>
                </c:pt>
                <c:pt idx="1">
                  <c:v>44204</c:v>
                </c:pt>
                <c:pt idx="2">
                  <c:v>44211</c:v>
                </c:pt>
                <c:pt idx="3">
                  <c:v>44218</c:v>
                </c:pt>
                <c:pt idx="4">
                  <c:v>44225</c:v>
                </c:pt>
                <c:pt idx="5">
                  <c:v>44232</c:v>
                </c:pt>
                <c:pt idx="6">
                  <c:v>44239</c:v>
                </c:pt>
                <c:pt idx="7">
                  <c:v>44246</c:v>
                </c:pt>
                <c:pt idx="8">
                  <c:v>44253</c:v>
                </c:pt>
                <c:pt idx="9">
                  <c:v>44260</c:v>
                </c:pt>
                <c:pt idx="10">
                  <c:v>44267</c:v>
                </c:pt>
                <c:pt idx="11">
                  <c:v>44274</c:v>
                </c:pt>
                <c:pt idx="12">
                  <c:v>44281</c:v>
                </c:pt>
                <c:pt idx="13">
                  <c:v>44288</c:v>
                </c:pt>
                <c:pt idx="14">
                  <c:v>44295</c:v>
                </c:pt>
                <c:pt idx="15">
                  <c:v>44302</c:v>
                </c:pt>
                <c:pt idx="16">
                  <c:v>44309</c:v>
                </c:pt>
                <c:pt idx="17">
                  <c:v>44316</c:v>
                </c:pt>
                <c:pt idx="18">
                  <c:v>44323</c:v>
                </c:pt>
                <c:pt idx="19">
                  <c:v>44330</c:v>
                </c:pt>
                <c:pt idx="20">
                  <c:v>44337</c:v>
                </c:pt>
                <c:pt idx="21">
                  <c:v>44344</c:v>
                </c:pt>
                <c:pt idx="22">
                  <c:v>44351</c:v>
                </c:pt>
                <c:pt idx="23">
                  <c:v>44358</c:v>
                </c:pt>
                <c:pt idx="24">
                  <c:v>44365</c:v>
                </c:pt>
                <c:pt idx="25">
                  <c:v>44372</c:v>
                </c:pt>
                <c:pt idx="26">
                  <c:v>44379</c:v>
                </c:pt>
                <c:pt idx="27">
                  <c:v>44386</c:v>
                </c:pt>
                <c:pt idx="28">
                  <c:v>44393</c:v>
                </c:pt>
                <c:pt idx="29">
                  <c:v>44400</c:v>
                </c:pt>
                <c:pt idx="30">
                  <c:v>44407</c:v>
                </c:pt>
                <c:pt idx="31">
                  <c:v>44414</c:v>
                </c:pt>
                <c:pt idx="32">
                  <c:v>44421</c:v>
                </c:pt>
                <c:pt idx="33">
                  <c:v>44428</c:v>
                </c:pt>
                <c:pt idx="34">
                  <c:v>44435</c:v>
                </c:pt>
                <c:pt idx="35">
                  <c:v>44442</c:v>
                </c:pt>
                <c:pt idx="36">
                  <c:v>44449</c:v>
                </c:pt>
                <c:pt idx="37">
                  <c:v>44456</c:v>
                </c:pt>
                <c:pt idx="38">
                  <c:v>44463</c:v>
                </c:pt>
                <c:pt idx="39">
                  <c:v>44470</c:v>
                </c:pt>
                <c:pt idx="40">
                  <c:v>44477</c:v>
                </c:pt>
                <c:pt idx="41">
                  <c:v>44484</c:v>
                </c:pt>
                <c:pt idx="42">
                  <c:v>44491</c:v>
                </c:pt>
                <c:pt idx="43">
                  <c:v>44498</c:v>
                </c:pt>
                <c:pt idx="44">
                  <c:v>44505</c:v>
                </c:pt>
                <c:pt idx="45">
                  <c:v>44512</c:v>
                </c:pt>
                <c:pt idx="46">
                  <c:v>44519</c:v>
                </c:pt>
                <c:pt idx="47">
                  <c:v>44526</c:v>
                </c:pt>
                <c:pt idx="48">
                  <c:v>44533</c:v>
                </c:pt>
                <c:pt idx="49">
                  <c:v>44540</c:v>
                </c:pt>
                <c:pt idx="50">
                  <c:v>44547</c:v>
                </c:pt>
                <c:pt idx="51">
                  <c:v>44554</c:v>
                </c:pt>
                <c:pt idx="52">
                  <c:v>44561</c:v>
                </c:pt>
                <c:pt idx="53">
                  <c:v>44568</c:v>
                </c:pt>
                <c:pt idx="54">
                  <c:v>44575</c:v>
                </c:pt>
                <c:pt idx="55">
                  <c:v>44582</c:v>
                </c:pt>
                <c:pt idx="56">
                  <c:v>44589</c:v>
                </c:pt>
                <c:pt idx="57">
                  <c:v>44596</c:v>
                </c:pt>
                <c:pt idx="58">
                  <c:v>44603</c:v>
                </c:pt>
                <c:pt idx="59">
                  <c:v>44610</c:v>
                </c:pt>
                <c:pt idx="60">
                  <c:v>44617</c:v>
                </c:pt>
                <c:pt idx="61">
                  <c:v>44624</c:v>
                </c:pt>
                <c:pt idx="62">
                  <c:v>44631</c:v>
                </c:pt>
                <c:pt idx="63">
                  <c:v>44638</c:v>
                </c:pt>
                <c:pt idx="64">
                  <c:v>44645</c:v>
                </c:pt>
                <c:pt idx="65">
                  <c:v>44652</c:v>
                </c:pt>
                <c:pt idx="66">
                  <c:v>44659</c:v>
                </c:pt>
                <c:pt idx="67">
                  <c:v>44666</c:v>
                </c:pt>
                <c:pt idx="68">
                  <c:v>44673</c:v>
                </c:pt>
                <c:pt idx="69">
                  <c:v>44680</c:v>
                </c:pt>
              </c:numCache>
            </c:numRef>
          </c:cat>
          <c:val>
            <c:numRef>
              <c:f>EU_Margin!$BC$4:$DT$4</c:f>
              <c:numCache>
                <c:formatCode>#,##0</c:formatCode>
                <c:ptCount val="70"/>
                <c:pt idx="0">
                  <c:v>3.04</c:v>
                </c:pt>
                <c:pt idx="1">
                  <c:v>2.4500000000000002</c:v>
                </c:pt>
                <c:pt idx="2">
                  <c:v>2.5750000000000002</c:v>
                </c:pt>
                <c:pt idx="3">
                  <c:v>2.7</c:v>
                </c:pt>
                <c:pt idx="4">
                  <c:v>2.48</c:v>
                </c:pt>
                <c:pt idx="5">
                  <c:v>3.22</c:v>
                </c:pt>
                <c:pt idx="6">
                  <c:v>3.42</c:v>
                </c:pt>
                <c:pt idx="7">
                  <c:v>3.6850000000000001</c:v>
                </c:pt>
                <c:pt idx="8">
                  <c:v>3.95</c:v>
                </c:pt>
                <c:pt idx="9">
                  <c:v>3.95</c:v>
                </c:pt>
                <c:pt idx="10">
                  <c:v>3.21</c:v>
                </c:pt>
                <c:pt idx="11">
                  <c:v>2.83</c:v>
                </c:pt>
                <c:pt idx="12">
                  <c:v>3.26</c:v>
                </c:pt>
                <c:pt idx="13">
                  <c:v>3.96</c:v>
                </c:pt>
                <c:pt idx="14">
                  <c:v>4.3149999999999995</c:v>
                </c:pt>
                <c:pt idx="15">
                  <c:v>4.67</c:v>
                </c:pt>
                <c:pt idx="16">
                  <c:v>4.42</c:v>
                </c:pt>
                <c:pt idx="17">
                  <c:v>5.0599999999999996</c:v>
                </c:pt>
                <c:pt idx="18">
                  <c:v>5.53</c:v>
                </c:pt>
                <c:pt idx="19">
                  <c:v>5.69</c:v>
                </c:pt>
                <c:pt idx="20">
                  <c:v>5.73</c:v>
                </c:pt>
                <c:pt idx="21">
                  <c:v>5.74</c:v>
                </c:pt>
                <c:pt idx="22">
                  <c:v>5.41</c:v>
                </c:pt>
                <c:pt idx="23">
                  <c:v>4.7</c:v>
                </c:pt>
                <c:pt idx="24">
                  <c:v>3.7</c:v>
                </c:pt>
                <c:pt idx="25">
                  <c:v>4.16</c:v>
                </c:pt>
                <c:pt idx="26">
                  <c:v>4.38</c:v>
                </c:pt>
                <c:pt idx="27">
                  <c:v>5.42</c:v>
                </c:pt>
                <c:pt idx="28">
                  <c:v>6.17</c:v>
                </c:pt>
                <c:pt idx="29">
                  <c:v>6.68</c:v>
                </c:pt>
                <c:pt idx="30">
                  <c:v>7.25</c:v>
                </c:pt>
                <c:pt idx="31">
                  <c:v>8.0399999999999991</c:v>
                </c:pt>
                <c:pt idx="32">
                  <c:v>8.64</c:v>
                </c:pt>
                <c:pt idx="33">
                  <c:v>7.9</c:v>
                </c:pt>
                <c:pt idx="34">
                  <c:v>8.5850000000000009</c:v>
                </c:pt>
                <c:pt idx="35">
                  <c:v>9.27</c:v>
                </c:pt>
                <c:pt idx="36">
                  <c:v>9.1</c:v>
                </c:pt>
                <c:pt idx="37">
                  <c:v>8.4949999999999992</c:v>
                </c:pt>
                <c:pt idx="38">
                  <c:v>7.89</c:v>
                </c:pt>
                <c:pt idx="39">
                  <c:v>8.58</c:v>
                </c:pt>
                <c:pt idx="40">
                  <c:v>9.49</c:v>
                </c:pt>
                <c:pt idx="41">
                  <c:v>10.4</c:v>
                </c:pt>
                <c:pt idx="42">
                  <c:v>10.4</c:v>
                </c:pt>
                <c:pt idx="43">
                  <c:v>10.02</c:v>
                </c:pt>
                <c:pt idx="44">
                  <c:v>10.44</c:v>
                </c:pt>
                <c:pt idx="45">
                  <c:v>9.8249999999999993</c:v>
                </c:pt>
                <c:pt idx="46">
                  <c:v>9.2100000000000009</c:v>
                </c:pt>
                <c:pt idx="47">
                  <c:v>7.15</c:v>
                </c:pt>
                <c:pt idx="48">
                  <c:v>7.19</c:v>
                </c:pt>
                <c:pt idx="49">
                  <c:v>7.83</c:v>
                </c:pt>
                <c:pt idx="50">
                  <c:v>7.9850000000000003</c:v>
                </c:pt>
                <c:pt idx="51">
                  <c:v>8.14</c:v>
                </c:pt>
                <c:pt idx="52">
                  <c:v>7.96</c:v>
                </c:pt>
                <c:pt idx="53">
                  <c:v>8.57</c:v>
                </c:pt>
                <c:pt idx="54">
                  <c:v>9</c:v>
                </c:pt>
                <c:pt idx="55">
                  <c:v>8.64</c:v>
                </c:pt>
                <c:pt idx="56">
                  <c:v>8.51</c:v>
                </c:pt>
                <c:pt idx="57">
                  <c:v>10.37</c:v>
                </c:pt>
                <c:pt idx="58">
                  <c:v>11.29</c:v>
                </c:pt>
                <c:pt idx="59">
                  <c:v>10.51</c:v>
                </c:pt>
                <c:pt idx="60">
                  <c:v>9.5500000000000007</c:v>
                </c:pt>
                <c:pt idx="61">
                  <c:v>15.98</c:v>
                </c:pt>
                <c:pt idx="62">
                  <c:v>16.28</c:v>
                </c:pt>
                <c:pt idx="63">
                  <c:v>16.579999999999998</c:v>
                </c:pt>
                <c:pt idx="64">
                  <c:v>25.95</c:v>
                </c:pt>
                <c:pt idx="65">
                  <c:v>22.27</c:v>
                </c:pt>
                <c:pt idx="66">
                  <c:v>21.51</c:v>
                </c:pt>
                <c:pt idx="67">
                  <c:v>25.4</c:v>
                </c:pt>
                <c:pt idx="68">
                  <c:v>27.75</c:v>
                </c:pt>
                <c:pt idx="69">
                  <c:v>32.32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671A-44BE-B38B-3B0DA4B27482}"/>
            </c:ext>
          </c:extLst>
        </c:ser>
        <c:ser>
          <c:idx val="3"/>
          <c:order val="2"/>
          <c:tx>
            <c:strRef>
              <c:f>EU_Margin!$A$5</c:f>
              <c:strCache>
                <c:ptCount val="1"/>
                <c:pt idx="0">
                  <c:v>Arab Light</c:v>
                </c:pt>
              </c:strCache>
            </c:strRef>
          </c:tx>
          <c:spPr>
            <a:ln w="19050" cmpd="sng">
              <a:solidFill>
                <a:srgbClr val="2C9855"/>
              </a:solidFill>
              <a:prstDash val="solid"/>
            </a:ln>
          </c:spPr>
          <c:marker>
            <c:symbol val="none"/>
          </c:marker>
          <c:dLbls>
            <c:dLbl>
              <c:idx val="69"/>
              <c:layout>
                <c:manualLayout>
                  <c:x val="5.079038030197081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671A-44BE-B38B-3B0DA4B274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2C9855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EU_Margin!$BC$2:$DT$2</c:f>
              <c:numCache>
                <c:formatCode>m/d/yyyy</c:formatCode>
                <c:ptCount val="70"/>
                <c:pt idx="0">
                  <c:v>44197</c:v>
                </c:pt>
                <c:pt idx="1">
                  <c:v>44204</c:v>
                </c:pt>
                <c:pt idx="2">
                  <c:v>44211</c:v>
                </c:pt>
                <c:pt idx="3">
                  <c:v>44218</c:v>
                </c:pt>
                <c:pt idx="4">
                  <c:v>44225</c:v>
                </c:pt>
                <c:pt idx="5">
                  <c:v>44232</c:v>
                </c:pt>
                <c:pt idx="6">
                  <c:v>44239</c:v>
                </c:pt>
                <c:pt idx="7">
                  <c:v>44246</c:v>
                </c:pt>
                <c:pt idx="8">
                  <c:v>44253</c:v>
                </c:pt>
                <c:pt idx="9">
                  <c:v>44260</c:v>
                </c:pt>
                <c:pt idx="10">
                  <c:v>44267</c:v>
                </c:pt>
                <c:pt idx="11">
                  <c:v>44274</c:v>
                </c:pt>
                <c:pt idx="12">
                  <c:v>44281</c:v>
                </c:pt>
                <c:pt idx="13">
                  <c:v>44288</c:v>
                </c:pt>
                <c:pt idx="14">
                  <c:v>44295</c:v>
                </c:pt>
                <c:pt idx="15">
                  <c:v>44302</c:v>
                </c:pt>
                <c:pt idx="16">
                  <c:v>44309</c:v>
                </c:pt>
                <c:pt idx="17">
                  <c:v>44316</c:v>
                </c:pt>
                <c:pt idx="18">
                  <c:v>44323</c:v>
                </c:pt>
                <c:pt idx="19">
                  <c:v>44330</c:v>
                </c:pt>
                <c:pt idx="20">
                  <c:v>44337</c:v>
                </c:pt>
                <c:pt idx="21">
                  <c:v>44344</c:v>
                </c:pt>
                <c:pt idx="22">
                  <c:v>44351</c:v>
                </c:pt>
                <c:pt idx="23">
                  <c:v>44358</c:v>
                </c:pt>
                <c:pt idx="24">
                  <c:v>44365</c:v>
                </c:pt>
                <c:pt idx="25">
                  <c:v>44372</c:v>
                </c:pt>
                <c:pt idx="26">
                  <c:v>44379</c:v>
                </c:pt>
                <c:pt idx="27">
                  <c:v>44386</c:v>
                </c:pt>
                <c:pt idx="28">
                  <c:v>44393</c:v>
                </c:pt>
                <c:pt idx="29">
                  <c:v>44400</c:v>
                </c:pt>
                <c:pt idx="30">
                  <c:v>44407</c:v>
                </c:pt>
                <c:pt idx="31">
                  <c:v>44414</c:v>
                </c:pt>
                <c:pt idx="32">
                  <c:v>44421</c:v>
                </c:pt>
                <c:pt idx="33">
                  <c:v>44428</c:v>
                </c:pt>
                <c:pt idx="34">
                  <c:v>44435</c:v>
                </c:pt>
                <c:pt idx="35">
                  <c:v>44442</c:v>
                </c:pt>
                <c:pt idx="36">
                  <c:v>44449</c:v>
                </c:pt>
                <c:pt idx="37">
                  <c:v>44456</c:v>
                </c:pt>
                <c:pt idx="38">
                  <c:v>44463</c:v>
                </c:pt>
                <c:pt idx="39">
                  <c:v>44470</c:v>
                </c:pt>
                <c:pt idx="40">
                  <c:v>44477</c:v>
                </c:pt>
                <c:pt idx="41">
                  <c:v>44484</c:v>
                </c:pt>
                <c:pt idx="42">
                  <c:v>44491</c:v>
                </c:pt>
                <c:pt idx="43">
                  <c:v>44498</c:v>
                </c:pt>
                <c:pt idx="44">
                  <c:v>44505</c:v>
                </c:pt>
                <c:pt idx="45">
                  <c:v>44512</c:v>
                </c:pt>
                <c:pt idx="46">
                  <c:v>44519</c:v>
                </c:pt>
                <c:pt idx="47">
                  <c:v>44526</c:v>
                </c:pt>
                <c:pt idx="48">
                  <c:v>44533</c:v>
                </c:pt>
                <c:pt idx="49">
                  <c:v>44540</c:v>
                </c:pt>
                <c:pt idx="50">
                  <c:v>44547</c:v>
                </c:pt>
                <c:pt idx="51">
                  <c:v>44554</c:v>
                </c:pt>
                <c:pt idx="52">
                  <c:v>44561</c:v>
                </c:pt>
                <c:pt idx="53">
                  <c:v>44568</c:v>
                </c:pt>
                <c:pt idx="54">
                  <c:v>44575</c:v>
                </c:pt>
                <c:pt idx="55">
                  <c:v>44582</c:v>
                </c:pt>
                <c:pt idx="56">
                  <c:v>44589</c:v>
                </c:pt>
                <c:pt idx="57">
                  <c:v>44596</c:v>
                </c:pt>
                <c:pt idx="58">
                  <c:v>44603</c:v>
                </c:pt>
                <c:pt idx="59">
                  <c:v>44610</c:v>
                </c:pt>
                <c:pt idx="60">
                  <c:v>44617</c:v>
                </c:pt>
                <c:pt idx="61">
                  <c:v>44624</c:v>
                </c:pt>
                <c:pt idx="62">
                  <c:v>44631</c:v>
                </c:pt>
                <c:pt idx="63">
                  <c:v>44638</c:v>
                </c:pt>
                <c:pt idx="64">
                  <c:v>44645</c:v>
                </c:pt>
                <c:pt idx="65">
                  <c:v>44652</c:v>
                </c:pt>
                <c:pt idx="66">
                  <c:v>44659</c:v>
                </c:pt>
                <c:pt idx="67">
                  <c:v>44666</c:v>
                </c:pt>
                <c:pt idx="68">
                  <c:v>44673</c:v>
                </c:pt>
                <c:pt idx="69">
                  <c:v>44680</c:v>
                </c:pt>
              </c:numCache>
            </c:numRef>
          </c:cat>
          <c:val>
            <c:numRef>
              <c:f>EU_Margin!$BC$5:$DT$5</c:f>
              <c:numCache>
                <c:formatCode>#,##0</c:formatCode>
                <c:ptCount val="70"/>
                <c:pt idx="0">
                  <c:v>0.56999999999999995</c:v>
                </c:pt>
                <c:pt idx="1">
                  <c:v>0.31</c:v>
                </c:pt>
                <c:pt idx="2">
                  <c:v>0.57999999999999996</c:v>
                </c:pt>
                <c:pt idx="3">
                  <c:v>0.85</c:v>
                </c:pt>
                <c:pt idx="4">
                  <c:v>0.59</c:v>
                </c:pt>
                <c:pt idx="5">
                  <c:v>1.37</c:v>
                </c:pt>
                <c:pt idx="6">
                  <c:v>0.93</c:v>
                </c:pt>
                <c:pt idx="7">
                  <c:v>0.91500000000000004</c:v>
                </c:pt>
                <c:pt idx="8">
                  <c:v>0.9</c:v>
                </c:pt>
                <c:pt idx="9">
                  <c:v>0.9</c:v>
                </c:pt>
                <c:pt idx="10">
                  <c:v>-0.13</c:v>
                </c:pt>
                <c:pt idx="11">
                  <c:v>-0.52</c:v>
                </c:pt>
                <c:pt idx="12">
                  <c:v>0.04</c:v>
                </c:pt>
                <c:pt idx="13">
                  <c:v>0.37</c:v>
                </c:pt>
                <c:pt idx="14">
                  <c:v>1.28</c:v>
                </c:pt>
                <c:pt idx="15">
                  <c:v>2.19</c:v>
                </c:pt>
                <c:pt idx="16">
                  <c:v>1.81</c:v>
                </c:pt>
                <c:pt idx="17">
                  <c:v>2.15</c:v>
                </c:pt>
                <c:pt idx="18">
                  <c:v>3.2</c:v>
                </c:pt>
                <c:pt idx="19">
                  <c:v>3.27</c:v>
                </c:pt>
                <c:pt idx="20">
                  <c:v>3.41</c:v>
                </c:pt>
                <c:pt idx="21">
                  <c:v>2.99</c:v>
                </c:pt>
                <c:pt idx="22">
                  <c:v>3.26</c:v>
                </c:pt>
                <c:pt idx="23">
                  <c:v>3.01</c:v>
                </c:pt>
                <c:pt idx="24">
                  <c:v>2.5499999999999998</c:v>
                </c:pt>
                <c:pt idx="25">
                  <c:v>2.57</c:v>
                </c:pt>
                <c:pt idx="26">
                  <c:v>2.7</c:v>
                </c:pt>
                <c:pt idx="27">
                  <c:v>2.73</c:v>
                </c:pt>
                <c:pt idx="28">
                  <c:v>3.7</c:v>
                </c:pt>
                <c:pt idx="29">
                  <c:v>3.57</c:v>
                </c:pt>
                <c:pt idx="30">
                  <c:v>3.51</c:v>
                </c:pt>
                <c:pt idx="31">
                  <c:v>4.32</c:v>
                </c:pt>
                <c:pt idx="32">
                  <c:v>4.4400000000000004</c:v>
                </c:pt>
                <c:pt idx="33">
                  <c:v>4.3600000000000003</c:v>
                </c:pt>
                <c:pt idx="34">
                  <c:v>4.66</c:v>
                </c:pt>
                <c:pt idx="35">
                  <c:v>4.96</c:v>
                </c:pt>
                <c:pt idx="36">
                  <c:v>5.78</c:v>
                </c:pt>
                <c:pt idx="37">
                  <c:v>4.9350000000000005</c:v>
                </c:pt>
                <c:pt idx="38">
                  <c:v>4.09</c:v>
                </c:pt>
                <c:pt idx="39">
                  <c:v>5.0199999999999996</c:v>
                </c:pt>
                <c:pt idx="40">
                  <c:v>6</c:v>
                </c:pt>
                <c:pt idx="41">
                  <c:v>6.98</c:v>
                </c:pt>
                <c:pt idx="42">
                  <c:v>6.98</c:v>
                </c:pt>
                <c:pt idx="43">
                  <c:v>6.64</c:v>
                </c:pt>
                <c:pt idx="44">
                  <c:v>8.25</c:v>
                </c:pt>
                <c:pt idx="45">
                  <c:v>7.2650000000000006</c:v>
                </c:pt>
                <c:pt idx="46">
                  <c:v>6.28</c:v>
                </c:pt>
                <c:pt idx="47">
                  <c:v>4.16</c:v>
                </c:pt>
                <c:pt idx="48">
                  <c:v>4.33</c:v>
                </c:pt>
                <c:pt idx="49">
                  <c:v>3.32</c:v>
                </c:pt>
                <c:pt idx="50">
                  <c:v>3.21</c:v>
                </c:pt>
                <c:pt idx="51">
                  <c:v>3.1</c:v>
                </c:pt>
                <c:pt idx="52">
                  <c:v>3.21</c:v>
                </c:pt>
                <c:pt idx="53">
                  <c:v>4.99</c:v>
                </c:pt>
                <c:pt idx="54">
                  <c:v>5.69</c:v>
                </c:pt>
                <c:pt idx="55">
                  <c:v>5.92</c:v>
                </c:pt>
                <c:pt idx="56">
                  <c:v>5.98</c:v>
                </c:pt>
                <c:pt idx="57">
                  <c:v>7.8</c:v>
                </c:pt>
                <c:pt idx="58">
                  <c:v>9.31</c:v>
                </c:pt>
                <c:pt idx="59">
                  <c:v>7.71</c:v>
                </c:pt>
                <c:pt idx="60">
                  <c:v>6.49</c:v>
                </c:pt>
                <c:pt idx="61">
                  <c:v>10.53</c:v>
                </c:pt>
                <c:pt idx="62">
                  <c:v>11.535</c:v>
                </c:pt>
                <c:pt idx="63">
                  <c:v>12.54</c:v>
                </c:pt>
                <c:pt idx="64">
                  <c:v>18.38</c:v>
                </c:pt>
                <c:pt idx="65">
                  <c:v>16.89</c:v>
                </c:pt>
                <c:pt idx="66">
                  <c:v>15.87</c:v>
                </c:pt>
                <c:pt idx="67">
                  <c:v>16.09</c:v>
                </c:pt>
                <c:pt idx="68">
                  <c:v>18.37</c:v>
                </c:pt>
                <c:pt idx="69">
                  <c:v>21.92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671A-44BE-B38B-3B0DA4B27482}"/>
            </c:ext>
          </c:extLst>
        </c:ser>
        <c:ser>
          <c:idx val="1"/>
          <c:order val="3"/>
          <c:tx>
            <c:strRef>
              <c:f>EU_Margin!$A$6</c:f>
              <c:strCache>
                <c:ptCount val="1"/>
                <c:pt idx="0">
                  <c:v>Urals</c:v>
                </c:pt>
              </c:strCache>
            </c:strRef>
          </c:tx>
          <c:spPr>
            <a:ln w="19050">
              <a:solidFill>
                <a:srgbClr val="C02800"/>
              </a:solidFill>
            </a:ln>
          </c:spPr>
          <c:marker>
            <c:symbol val="none"/>
          </c:marker>
          <c:dLbls>
            <c:dLbl>
              <c:idx val="69"/>
              <c:layout>
                <c:manualLayout>
                  <c:x val="5.0790380301970811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b="1" i="0">
                        <a:solidFill>
                          <a:srgbClr val="C02800"/>
                        </a:solidFill>
                      </a:defRPr>
                    </a:pPr>
                    <a:r>
                      <a:rPr lang="en-US" b="1" i="0">
                        <a:solidFill>
                          <a:srgbClr val="C02800"/>
                        </a:solidFill>
                      </a:rPr>
                      <a:t>62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671A-44BE-B38B-3B0DA4B274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EU_Margin!$BC$2:$DT$2</c:f>
              <c:numCache>
                <c:formatCode>m/d/yyyy</c:formatCode>
                <c:ptCount val="70"/>
                <c:pt idx="0">
                  <c:v>44197</c:v>
                </c:pt>
                <c:pt idx="1">
                  <c:v>44204</c:v>
                </c:pt>
                <c:pt idx="2">
                  <c:v>44211</c:v>
                </c:pt>
                <c:pt idx="3">
                  <c:v>44218</c:v>
                </c:pt>
                <c:pt idx="4">
                  <c:v>44225</c:v>
                </c:pt>
                <c:pt idx="5">
                  <c:v>44232</c:v>
                </c:pt>
                <c:pt idx="6">
                  <c:v>44239</c:v>
                </c:pt>
                <c:pt idx="7">
                  <c:v>44246</c:v>
                </c:pt>
                <c:pt idx="8">
                  <c:v>44253</c:v>
                </c:pt>
                <c:pt idx="9">
                  <c:v>44260</c:v>
                </c:pt>
                <c:pt idx="10">
                  <c:v>44267</c:v>
                </c:pt>
                <c:pt idx="11">
                  <c:v>44274</c:v>
                </c:pt>
                <c:pt idx="12">
                  <c:v>44281</c:v>
                </c:pt>
                <c:pt idx="13">
                  <c:v>44288</c:v>
                </c:pt>
                <c:pt idx="14">
                  <c:v>44295</c:v>
                </c:pt>
                <c:pt idx="15">
                  <c:v>44302</c:v>
                </c:pt>
                <c:pt idx="16">
                  <c:v>44309</c:v>
                </c:pt>
                <c:pt idx="17">
                  <c:v>44316</c:v>
                </c:pt>
                <c:pt idx="18">
                  <c:v>44323</c:v>
                </c:pt>
                <c:pt idx="19">
                  <c:v>44330</c:v>
                </c:pt>
                <c:pt idx="20">
                  <c:v>44337</c:v>
                </c:pt>
                <c:pt idx="21">
                  <c:v>44344</c:v>
                </c:pt>
                <c:pt idx="22">
                  <c:v>44351</c:v>
                </c:pt>
                <c:pt idx="23">
                  <c:v>44358</c:v>
                </c:pt>
                <c:pt idx="24">
                  <c:v>44365</c:v>
                </c:pt>
                <c:pt idx="25">
                  <c:v>44372</c:v>
                </c:pt>
                <c:pt idx="26">
                  <c:v>44379</c:v>
                </c:pt>
                <c:pt idx="27">
                  <c:v>44386</c:v>
                </c:pt>
                <c:pt idx="28">
                  <c:v>44393</c:v>
                </c:pt>
                <c:pt idx="29">
                  <c:v>44400</c:v>
                </c:pt>
                <c:pt idx="30">
                  <c:v>44407</c:v>
                </c:pt>
                <c:pt idx="31">
                  <c:v>44414</c:v>
                </c:pt>
                <c:pt idx="32">
                  <c:v>44421</c:v>
                </c:pt>
                <c:pt idx="33">
                  <c:v>44428</c:v>
                </c:pt>
                <c:pt idx="34">
                  <c:v>44435</c:v>
                </c:pt>
                <c:pt idx="35">
                  <c:v>44442</c:v>
                </c:pt>
                <c:pt idx="36">
                  <c:v>44449</c:v>
                </c:pt>
                <c:pt idx="37">
                  <c:v>44456</c:v>
                </c:pt>
                <c:pt idx="38">
                  <c:v>44463</c:v>
                </c:pt>
                <c:pt idx="39">
                  <c:v>44470</c:v>
                </c:pt>
                <c:pt idx="40">
                  <c:v>44477</c:v>
                </c:pt>
                <c:pt idx="41">
                  <c:v>44484</c:v>
                </c:pt>
                <c:pt idx="42">
                  <c:v>44491</c:v>
                </c:pt>
                <c:pt idx="43">
                  <c:v>44498</c:v>
                </c:pt>
                <c:pt idx="44">
                  <c:v>44505</c:v>
                </c:pt>
                <c:pt idx="45">
                  <c:v>44512</c:v>
                </c:pt>
                <c:pt idx="46">
                  <c:v>44519</c:v>
                </c:pt>
                <c:pt idx="47">
                  <c:v>44526</c:v>
                </c:pt>
                <c:pt idx="48">
                  <c:v>44533</c:v>
                </c:pt>
                <c:pt idx="49">
                  <c:v>44540</c:v>
                </c:pt>
                <c:pt idx="50">
                  <c:v>44547</c:v>
                </c:pt>
                <c:pt idx="51">
                  <c:v>44554</c:v>
                </c:pt>
                <c:pt idx="52">
                  <c:v>44561</c:v>
                </c:pt>
                <c:pt idx="53">
                  <c:v>44568</c:v>
                </c:pt>
                <c:pt idx="54">
                  <c:v>44575</c:v>
                </c:pt>
                <c:pt idx="55">
                  <c:v>44582</c:v>
                </c:pt>
                <c:pt idx="56">
                  <c:v>44589</c:v>
                </c:pt>
                <c:pt idx="57">
                  <c:v>44596</c:v>
                </c:pt>
                <c:pt idx="58">
                  <c:v>44603</c:v>
                </c:pt>
                <c:pt idx="59">
                  <c:v>44610</c:v>
                </c:pt>
                <c:pt idx="60">
                  <c:v>44617</c:v>
                </c:pt>
                <c:pt idx="61">
                  <c:v>44624</c:v>
                </c:pt>
                <c:pt idx="62">
                  <c:v>44631</c:v>
                </c:pt>
                <c:pt idx="63">
                  <c:v>44638</c:v>
                </c:pt>
                <c:pt idx="64">
                  <c:v>44645</c:v>
                </c:pt>
                <c:pt idx="65">
                  <c:v>44652</c:v>
                </c:pt>
                <c:pt idx="66">
                  <c:v>44659</c:v>
                </c:pt>
                <c:pt idx="67">
                  <c:v>44666</c:v>
                </c:pt>
                <c:pt idx="68">
                  <c:v>44673</c:v>
                </c:pt>
                <c:pt idx="69">
                  <c:v>44680</c:v>
                </c:pt>
              </c:numCache>
            </c:numRef>
          </c:cat>
          <c:val>
            <c:numRef>
              <c:f>EU_Margin!$BC$6:$DT$6</c:f>
              <c:numCache>
                <c:formatCode>#,##0</c:formatCode>
                <c:ptCount val="70"/>
                <c:pt idx="0">
                  <c:v>1.67</c:v>
                </c:pt>
                <c:pt idx="1">
                  <c:v>0.94</c:v>
                </c:pt>
                <c:pt idx="2">
                  <c:v>1.08</c:v>
                </c:pt>
                <c:pt idx="3">
                  <c:v>1.22</c:v>
                </c:pt>
                <c:pt idx="4">
                  <c:v>1.31</c:v>
                </c:pt>
                <c:pt idx="5">
                  <c:v>2.2999999999999998</c:v>
                </c:pt>
                <c:pt idx="6">
                  <c:v>2.86</c:v>
                </c:pt>
                <c:pt idx="7">
                  <c:v>3.5250000000000004</c:v>
                </c:pt>
                <c:pt idx="8">
                  <c:v>4.1900000000000004</c:v>
                </c:pt>
                <c:pt idx="9">
                  <c:v>4.1900000000000004</c:v>
                </c:pt>
                <c:pt idx="10">
                  <c:v>3.3</c:v>
                </c:pt>
                <c:pt idx="11">
                  <c:v>3.05</c:v>
                </c:pt>
                <c:pt idx="12">
                  <c:v>3.86</c:v>
                </c:pt>
                <c:pt idx="13">
                  <c:v>4.38</c:v>
                </c:pt>
                <c:pt idx="14">
                  <c:v>4.5449999999999999</c:v>
                </c:pt>
                <c:pt idx="15">
                  <c:v>4.71</c:v>
                </c:pt>
                <c:pt idx="16">
                  <c:v>4.25</c:v>
                </c:pt>
                <c:pt idx="17">
                  <c:v>4.91</c:v>
                </c:pt>
                <c:pt idx="18">
                  <c:v>4.79</c:v>
                </c:pt>
                <c:pt idx="19">
                  <c:v>4.25</c:v>
                </c:pt>
                <c:pt idx="20">
                  <c:v>4.5</c:v>
                </c:pt>
                <c:pt idx="21">
                  <c:v>4.6100000000000003</c:v>
                </c:pt>
                <c:pt idx="22">
                  <c:v>4.21</c:v>
                </c:pt>
                <c:pt idx="23">
                  <c:v>3.66</c:v>
                </c:pt>
                <c:pt idx="24">
                  <c:v>2.95</c:v>
                </c:pt>
                <c:pt idx="25">
                  <c:v>3.06</c:v>
                </c:pt>
                <c:pt idx="26">
                  <c:v>3.38</c:v>
                </c:pt>
                <c:pt idx="27">
                  <c:v>4.8600000000000003</c:v>
                </c:pt>
                <c:pt idx="28">
                  <c:v>5.45</c:v>
                </c:pt>
                <c:pt idx="29">
                  <c:v>6.01</c:v>
                </c:pt>
                <c:pt idx="30">
                  <c:v>6.34</c:v>
                </c:pt>
                <c:pt idx="31">
                  <c:v>6.46</c:v>
                </c:pt>
                <c:pt idx="32">
                  <c:v>7.35</c:v>
                </c:pt>
                <c:pt idx="33">
                  <c:v>7.02</c:v>
                </c:pt>
                <c:pt idx="34">
                  <c:v>7.2799999999999994</c:v>
                </c:pt>
                <c:pt idx="35">
                  <c:v>7.54</c:v>
                </c:pt>
                <c:pt idx="36">
                  <c:v>6.63</c:v>
                </c:pt>
                <c:pt idx="37">
                  <c:v>6.8650000000000002</c:v>
                </c:pt>
                <c:pt idx="38">
                  <c:v>7.1</c:v>
                </c:pt>
                <c:pt idx="39">
                  <c:v>7.84</c:v>
                </c:pt>
                <c:pt idx="40">
                  <c:v>8.8350000000000009</c:v>
                </c:pt>
                <c:pt idx="41">
                  <c:v>9.8300000000000018</c:v>
                </c:pt>
                <c:pt idx="42">
                  <c:v>9.83</c:v>
                </c:pt>
                <c:pt idx="43">
                  <c:v>8.3699999999999992</c:v>
                </c:pt>
                <c:pt idx="44">
                  <c:v>8.4499999999999993</c:v>
                </c:pt>
                <c:pt idx="45">
                  <c:v>7.8349999999999991</c:v>
                </c:pt>
                <c:pt idx="46">
                  <c:v>7.22</c:v>
                </c:pt>
                <c:pt idx="47">
                  <c:v>5.3</c:v>
                </c:pt>
                <c:pt idx="48">
                  <c:v>5.5</c:v>
                </c:pt>
                <c:pt idx="49">
                  <c:v>6.41</c:v>
                </c:pt>
                <c:pt idx="50">
                  <c:v>6.6899999999999995</c:v>
                </c:pt>
                <c:pt idx="51">
                  <c:v>6.97</c:v>
                </c:pt>
                <c:pt idx="52">
                  <c:v>6.87</c:v>
                </c:pt>
                <c:pt idx="53">
                  <c:v>6.84</c:v>
                </c:pt>
                <c:pt idx="54">
                  <c:v>7.1</c:v>
                </c:pt>
                <c:pt idx="55">
                  <c:v>6.9</c:v>
                </c:pt>
                <c:pt idx="56">
                  <c:v>6.73</c:v>
                </c:pt>
                <c:pt idx="57">
                  <c:v>8.91</c:v>
                </c:pt>
                <c:pt idx="58">
                  <c:v>10.29</c:v>
                </c:pt>
                <c:pt idx="59">
                  <c:v>10.38</c:v>
                </c:pt>
                <c:pt idx="60">
                  <c:v>13.07</c:v>
                </c:pt>
                <c:pt idx="61">
                  <c:v>28.98</c:v>
                </c:pt>
                <c:pt idx="62">
                  <c:v>35.445</c:v>
                </c:pt>
                <c:pt idx="63">
                  <c:v>41.91</c:v>
                </c:pt>
                <c:pt idx="64">
                  <c:v>51.07</c:v>
                </c:pt>
                <c:pt idx="65">
                  <c:v>49.68</c:v>
                </c:pt>
                <c:pt idx="66">
                  <c:v>54.22</c:v>
                </c:pt>
                <c:pt idx="67">
                  <c:v>57.03</c:v>
                </c:pt>
                <c:pt idx="68">
                  <c:v>58.82</c:v>
                </c:pt>
                <c:pt idx="69">
                  <c:v>62.23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671A-44BE-B38B-3B0DA4B274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6608872"/>
        <c:axId val="496609264"/>
      </c:lineChart>
      <c:dateAx>
        <c:axId val="496608872"/>
        <c:scaling>
          <c:orientation val="minMax"/>
          <c:max val="44681"/>
          <c:min val="44197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$/</a:t>
                </a:r>
                <a:r>
                  <a:rPr lang="ru-RU"/>
                  <a:t>барр.</a:t>
                </a:r>
              </a:p>
            </c:rich>
          </c:tx>
          <c:layout>
            <c:manualLayout>
              <c:xMode val="edge"/>
              <c:yMode val="edge"/>
              <c:x val="6.5728259860081448E-2"/>
              <c:y val="3.1458151064450275E-2"/>
            </c:manualLayout>
          </c:layout>
          <c:overlay val="0"/>
        </c:title>
        <c:numFmt formatCode="mmm\-yy" sourceLinked="0"/>
        <c:majorTickMark val="out"/>
        <c:minorTickMark val="none"/>
        <c:tickLblPos val="low"/>
        <c:txPr>
          <a:bodyPr rot="0" vert="horz"/>
          <a:lstStyle/>
          <a:p>
            <a:pPr>
              <a:defRPr sz="900">
                <a:latin typeface="Bliss Pro Light (Основной текст)"/>
              </a:defRPr>
            </a:pPr>
            <a:endParaRPr lang="ru-RU"/>
          </a:p>
        </c:txPr>
        <c:crossAx val="496609264"/>
        <c:crosses val="autoZero"/>
        <c:auto val="1"/>
        <c:lblOffset val="0"/>
        <c:baseTimeUnit val="days"/>
        <c:majorUnit val="3"/>
        <c:majorTimeUnit val="months"/>
      </c:dateAx>
      <c:valAx>
        <c:axId val="496609264"/>
        <c:scaling>
          <c:orientation val="minMax"/>
          <c:max val="65"/>
          <c:min val="0"/>
        </c:scaling>
        <c:delete val="0"/>
        <c:axPos val="l"/>
        <c:majorGridlines>
          <c:spPr>
            <a:ln w="9525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Bliss Pro Light (Основной текст)"/>
              </a:defRPr>
            </a:pPr>
            <a:endParaRPr lang="ru-RU"/>
          </a:p>
        </c:txPr>
        <c:crossAx val="496608872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"/>
          <c:y val="0.92515820939049287"/>
          <c:w val="0.98703743532709642"/>
          <c:h val="7.4841790609507144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2489539969294982"/>
          <c:y val="5.1400554097404488E-2"/>
          <c:w val="0.54378490084959807"/>
          <c:h val="0.77629886927123415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World_Margin!$H$2</c:f>
              <c:strCache>
                <c:ptCount val="1"/>
                <c:pt idx="0">
                  <c:v>Маржа</c:v>
                </c:pt>
              </c:strCache>
            </c:strRef>
          </c:tx>
          <c:spPr>
            <a:solidFill>
              <a:srgbClr val="539FDE"/>
            </a:solidFill>
            <a:ln>
              <a:solidFill>
                <a:sysClr val="window" lastClr="FFFFFF"/>
              </a:solidFill>
              <a:prstDash val="solid"/>
            </a:ln>
          </c:spPr>
          <c:invertIfNegative val="0"/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279-48F0-9B7A-DBE20C33B94E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279-48F0-9B7A-DBE20C33B94E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12D-4CA8-B11D-FBC37A33ED57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D12D-4CA8-B11D-FBC37A33ED57}"/>
              </c:ext>
            </c:extLst>
          </c:dPt>
          <c:dPt>
            <c:idx val="2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D12D-4CA8-B11D-FBC37A33ED57}"/>
              </c:ext>
            </c:extLst>
          </c:dPt>
          <c:dPt>
            <c:idx val="2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D12D-4CA8-B11D-FBC37A33ED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World_Margin!$A$4:$A$53</c:f>
              <c:strCache>
                <c:ptCount val="15"/>
                <c:pt idx="0">
                  <c:v>CPC Blend (Казахстан)</c:v>
                </c:pt>
                <c:pt idx="1">
                  <c:v>Forties (Норвегия)</c:v>
                </c:pt>
                <c:pt idx="2">
                  <c:v>Bonny Light (Нигерия)</c:v>
                </c:pt>
                <c:pt idx="3">
                  <c:v>Bakken Crude (США)</c:v>
                </c:pt>
                <c:pt idx="4">
                  <c:v>WTI (США)</c:v>
                </c:pt>
                <c:pt idx="6">
                  <c:v>ESPO (Россия)</c:v>
                </c:pt>
                <c:pt idx="7">
                  <c:v>Dubai (ОАЭ)</c:v>
                </c:pt>
                <c:pt idx="8">
                  <c:v>Arab Light (Саудовская Аравия)</c:v>
                </c:pt>
                <c:pt idx="10">
                  <c:v>Urals (Россия)</c:v>
                </c:pt>
                <c:pt idx="11">
                  <c:v>CPC Blend (Казахстан)</c:v>
                </c:pt>
                <c:pt idx="12">
                  <c:v>Bonny Light (Нигерия)</c:v>
                </c:pt>
                <c:pt idx="13">
                  <c:v>WTI (США)</c:v>
                </c:pt>
                <c:pt idx="14">
                  <c:v>Arab Light (Саудовская Аравия)</c:v>
                </c:pt>
              </c:strCache>
            </c:strRef>
          </c:cat>
          <c:val>
            <c:numRef>
              <c:f>World_Margin!$H$4:$H$53</c:f>
              <c:numCache>
                <c:formatCode>#,##0</c:formatCode>
                <c:ptCount val="15"/>
                <c:pt idx="0">
                  <c:v>46.027500000000003</c:v>
                </c:pt>
                <c:pt idx="1">
                  <c:v>42.459999999999994</c:v>
                </c:pt>
                <c:pt idx="2">
                  <c:v>39.075000000000003</c:v>
                </c:pt>
                <c:pt idx="3">
                  <c:v>37.026250000000005</c:v>
                </c:pt>
                <c:pt idx="4">
                  <c:v>35.248750000000001</c:v>
                </c:pt>
                <c:pt idx="6">
                  <c:v>26.992500000000003</c:v>
                </c:pt>
                <c:pt idx="7">
                  <c:v>15.987500000000001</c:v>
                </c:pt>
                <c:pt idx="8">
                  <c:v>11.797499999999999</c:v>
                </c:pt>
                <c:pt idx="10">
                  <c:v>28.880000000000003</c:v>
                </c:pt>
                <c:pt idx="11">
                  <c:v>23.657499999999999</c:v>
                </c:pt>
                <c:pt idx="12">
                  <c:v>26.744999999999997</c:v>
                </c:pt>
                <c:pt idx="13">
                  <c:v>23.128749999999997</c:v>
                </c:pt>
                <c:pt idx="14">
                  <c:v>16.45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4279-48F0-9B7A-DBE20C33B94E}"/>
            </c:ext>
          </c:extLst>
        </c:ser>
        <c:ser>
          <c:idx val="0"/>
          <c:order val="1"/>
          <c:tx>
            <c:strRef>
              <c:f>World_Margin!$I$2</c:f>
              <c:strCache>
                <c:ptCount val="1"/>
                <c:pt idx="0">
                  <c:v>Санкционная "премия"</c:v>
                </c:pt>
              </c:strCache>
            </c:strRef>
          </c:tx>
          <c:spPr>
            <a:solidFill>
              <a:srgbClr val="C02800"/>
            </a:solidFill>
            <a:ln>
              <a:solidFill>
                <a:sysClr val="window" lastClr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World_Margin!$A$4:$A$53</c:f>
              <c:strCache>
                <c:ptCount val="15"/>
                <c:pt idx="0">
                  <c:v>CPC Blend (Казахстан)</c:v>
                </c:pt>
                <c:pt idx="1">
                  <c:v>Forties (Норвегия)</c:v>
                </c:pt>
                <c:pt idx="2">
                  <c:v>Bonny Light (Нигерия)</c:v>
                </c:pt>
                <c:pt idx="3">
                  <c:v>Bakken Crude (США)</c:v>
                </c:pt>
                <c:pt idx="4">
                  <c:v>WTI (США)</c:v>
                </c:pt>
                <c:pt idx="6">
                  <c:v>ESPO (Россия)</c:v>
                </c:pt>
                <c:pt idx="7">
                  <c:v>Dubai (ОАЭ)</c:v>
                </c:pt>
                <c:pt idx="8">
                  <c:v>Arab Light (Саудовская Аравия)</c:v>
                </c:pt>
                <c:pt idx="10">
                  <c:v>Urals (Россия)</c:v>
                </c:pt>
                <c:pt idx="11">
                  <c:v>CPC Blend (Казахстан)</c:v>
                </c:pt>
                <c:pt idx="12">
                  <c:v>Bonny Light (Нигерия)</c:v>
                </c:pt>
                <c:pt idx="13">
                  <c:v>WTI (США)</c:v>
                </c:pt>
                <c:pt idx="14">
                  <c:v>Arab Light (Саудовская Аравия)</c:v>
                </c:pt>
              </c:strCache>
            </c:strRef>
          </c:cat>
          <c:val>
            <c:numRef>
              <c:f>World_Margin!$I$4:$I$53</c:f>
              <c:numCache>
                <c:formatCode>General</c:formatCode>
                <c:ptCount val="15"/>
                <c:pt idx="0" formatCode="#,##0">
                  <c:v>9.5</c:v>
                </c:pt>
                <c:pt idx="6" formatCode="#,##0">
                  <c:v>19.179999999999996</c:v>
                </c:pt>
                <c:pt idx="10" formatCode="#,##0">
                  <c:v>27.4</c:v>
                </c:pt>
                <c:pt idx="11" formatCode="#,##0">
                  <c:v>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12D-4CA8-B11D-FBC37A33ED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694826296"/>
        <c:axId val="694823944"/>
      </c:barChart>
      <c:catAx>
        <c:axId val="69482629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$/</a:t>
                </a:r>
                <a:r>
                  <a:rPr lang="ru-RU"/>
                  <a:t>барр.</a:t>
                </a:r>
              </a:p>
            </c:rich>
          </c:tx>
          <c:layout>
            <c:manualLayout>
              <c:xMode val="edge"/>
              <c:yMode val="edge"/>
              <c:x val="0.87789971554323143"/>
              <c:y val="3.1458151064450275E-2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900">
                <a:latin typeface="Bliss Pro Light (Основной текст)"/>
              </a:defRPr>
            </a:pPr>
            <a:endParaRPr lang="ru-RU"/>
          </a:p>
        </c:txPr>
        <c:crossAx val="694823944"/>
        <c:crosses val="autoZero"/>
        <c:auto val="1"/>
        <c:lblAlgn val="ctr"/>
        <c:lblOffset val="0"/>
        <c:noMultiLvlLbl val="0"/>
      </c:catAx>
      <c:valAx>
        <c:axId val="694823944"/>
        <c:scaling>
          <c:orientation val="minMax"/>
          <c:max val="60"/>
          <c:min val="0"/>
        </c:scaling>
        <c:delete val="0"/>
        <c:axPos val="b"/>
        <c:majorGridlines>
          <c:spPr>
            <a:ln w="9525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Bliss Pro Light (Основной текст)"/>
              </a:defRPr>
            </a:pPr>
            <a:endParaRPr lang="ru-RU"/>
          </a:p>
        </c:txPr>
        <c:crossAx val="694826296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5.7357741350147059E-3"/>
          <c:y val="0.92515820939049287"/>
          <c:w val="0.99062223454455856"/>
          <c:h val="7.4841657616885784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1541739873829359E-2"/>
          <c:y val="5.1400554097404488E-2"/>
          <c:w val="0.91072379077885024"/>
          <c:h val="0.781014873140857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Druzhba_2!$A$5</c:f>
              <c:strCache>
                <c:ptCount val="1"/>
                <c:pt idx="0">
                  <c:v>     Германия</c:v>
                </c:pt>
              </c:strCache>
            </c:strRef>
          </c:tx>
          <c:spPr>
            <a:solidFill>
              <a:srgbClr val="8E9295"/>
            </a:solidFill>
            <a:ln w="3175">
              <a:solidFill>
                <a:sysClr val="window" lastClr="FFFFFF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F04-4DB6-9E67-9706AF66ED15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F04-4DB6-9E67-9706AF66ED15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0-4279-48F0-9B7A-DBE20C33B94E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1CB-43EE-953E-5914DE06A3BC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B1CB-43EE-953E-5914DE06A3BC}"/>
              </c:ext>
            </c:extLst>
          </c:dPt>
          <c:dPt>
            <c:idx val="2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B1CB-43EE-953E-5914DE06A3BC}"/>
              </c:ext>
            </c:extLst>
          </c:dPt>
          <c:dPt>
            <c:idx val="2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B1CB-43EE-953E-5914DE06A3BC}"/>
              </c:ext>
            </c:extLst>
          </c:dPt>
          <c:dPt>
            <c:idx val="52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8E9295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6F04-4DB6-9E67-9706AF66ED15}"/>
              </c:ext>
            </c:extLst>
          </c:dPt>
          <c:dPt>
            <c:idx val="53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8E9295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6F04-4DB6-9E67-9706AF66ED15}"/>
              </c:ext>
            </c:extLst>
          </c:dPt>
          <c:dPt>
            <c:idx val="54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8E9295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6F04-4DB6-9E67-9706AF66ED15}"/>
              </c:ext>
            </c:extLst>
          </c:dPt>
          <c:dPt>
            <c:idx val="55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8E9295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6F04-4DB6-9E67-9706AF66ED15}"/>
              </c:ext>
            </c:extLst>
          </c:dPt>
          <c:dPt>
            <c:idx val="56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8E9295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6F04-4DB6-9E67-9706AF66ED15}"/>
              </c:ext>
            </c:extLst>
          </c:dPt>
          <c:dPt>
            <c:idx val="57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8E9295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6F04-4DB6-9E67-9706AF66ED15}"/>
              </c:ext>
            </c:extLst>
          </c:dPt>
          <c:dPt>
            <c:idx val="58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8E9295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6F04-4DB6-9E67-9706AF66ED15}"/>
              </c:ext>
            </c:extLst>
          </c:dPt>
          <c:cat>
            <c:multiLvlStrRef>
              <c:f>Druzhba_2!$C$2:$BV$3</c:f>
              <c:multiLvlStrCache>
                <c:ptCount val="72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  <c:pt idx="65">
                    <c:v> </c:v>
                  </c:pt>
                  <c:pt idx="66">
                    <c:v> </c:v>
                  </c:pt>
                  <c:pt idx="67">
                    <c:v> </c:v>
                  </c:pt>
                  <c:pt idx="68">
                    <c:v> </c:v>
                  </c:pt>
                  <c:pt idx="69">
                    <c:v> </c:v>
                  </c:pt>
                  <c:pt idx="70">
                    <c:v> </c:v>
                  </c:pt>
                  <c:pt idx="71">
                    <c:v> 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  <c:pt idx="36">
                    <c:v>2021</c:v>
                  </c:pt>
                  <c:pt idx="48">
                    <c:v>2022</c:v>
                  </c:pt>
                  <c:pt idx="60">
                    <c:v>2023</c:v>
                  </c:pt>
                </c:lvl>
              </c:multiLvlStrCache>
            </c:multiLvlStrRef>
          </c:cat>
          <c:val>
            <c:numRef>
              <c:f>Druzhba_2!$C$5:$BV$5</c:f>
              <c:numCache>
                <c:formatCode>General</c:formatCode>
                <c:ptCount val="72"/>
                <c:pt idx="0">
                  <c:v>1.9107000000000001</c:v>
                </c:pt>
                <c:pt idx="1">
                  <c:v>1.8058000000000001</c:v>
                </c:pt>
                <c:pt idx="2">
                  <c:v>1.9726999999999999</c:v>
                </c:pt>
                <c:pt idx="3">
                  <c:v>1.9804999999999999</c:v>
                </c:pt>
                <c:pt idx="4">
                  <c:v>1.8289</c:v>
                </c:pt>
                <c:pt idx="5">
                  <c:v>1.8057000000000001</c:v>
                </c:pt>
                <c:pt idx="6">
                  <c:v>1.7728999999999999</c:v>
                </c:pt>
                <c:pt idx="7">
                  <c:v>1.9055</c:v>
                </c:pt>
                <c:pt idx="8">
                  <c:v>1.8828</c:v>
                </c:pt>
                <c:pt idx="9">
                  <c:v>1.7535000000000001</c:v>
                </c:pt>
                <c:pt idx="10">
                  <c:v>1.7729999999999999</c:v>
                </c:pt>
                <c:pt idx="11">
                  <c:v>1.8816999999999999</c:v>
                </c:pt>
                <c:pt idx="12">
                  <c:v>2.0659000000000001</c:v>
                </c:pt>
                <c:pt idx="13">
                  <c:v>1.7062999999999999</c:v>
                </c:pt>
                <c:pt idx="14">
                  <c:v>1.64</c:v>
                </c:pt>
                <c:pt idx="15">
                  <c:v>1.0947</c:v>
                </c:pt>
                <c:pt idx="16">
                  <c:v>0</c:v>
                </c:pt>
                <c:pt idx="17">
                  <c:v>0.84799999999999998</c:v>
                </c:pt>
                <c:pt idx="18">
                  <c:v>1.7358</c:v>
                </c:pt>
                <c:pt idx="19">
                  <c:v>1.7259</c:v>
                </c:pt>
                <c:pt idx="20">
                  <c:v>1.6924999999999999</c:v>
                </c:pt>
                <c:pt idx="21">
                  <c:v>1.8219000000000001</c:v>
                </c:pt>
                <c:pt idx="22">
                  <c:v>1.7621</c:v>
                </c:pt>
                <c:pt idx="23">
                  <c:v>1.6191</c:v>
                </c:pt>
                <c:pt idx="24">
                  <c:v>1.8124</c:v>
                </c:pt>
                <c:pt idx="25">
                  <c:v>1.7005999999999999</c:v>
                </c:pt>
                <c:pt idx="26">
                  <c:v>1.8421000000000001</c:v>
                </c:pt>
                <c:pt idx="27">
                  <c:v>1.5984</c:v>
                </c:pt>
                <c:pt idx="28">
                  <c:v>1.5790999999999999</c:v>
                </c:pt>
                <c:pt idx="29">
                  <c:v>1.6601999999999999</c:v>
                </c:pt>
                <c:pt idx="30">
                  <c:v>1.5888</c:v>
                </c:pt>
                <c:pt idx="31">
                  <c:v>1.7471000000000001</c:v>
                </c:pt>
                <c:pt idx="32">
                  <c:v>1.5287999999999999</c:v>
                </c:pt>
                <c:pt idx="33">
                  <c:v>1.5932200000000003</c:v>
                </c:pt>
                <c:pt idx="34">
                  <c:v>1.7129000000000001</c:v>
                </c:pt>
                <c:pt idx="35">
                  <c:v>1.6333</c:v>
                </c:pt>
                <c:pt idx="36">
                  <c:v>1.3605</c:v>
                </c:pt>
                <c:pt idx="37">
                  <c:v>1.2941</c:v>
                </c:pt>
                <c:pt idx="38">
                  <c:v>1.351</c:v>
                </c:pt>
                <c:pt idx="39">
                  <c:v>1.4668000000000001</c:v>
                </c:pt>
                <c:pt idx="40">
                  <c:v>1.3343</c:v>
                </c:pt>
                <c:pt idx="41">
                  <c:v>1.1167</c:v>
                </c:pt>
                <c:pt idx="42">
                  <c:v>1.5859000000000001</c:v>
                </c:pt>
                <c:pt idx="43">
                  <c:v>1.5401</c:v>
                </c:pt>
                <c:pt idx="44">
                  <c:v>1.3768</c:v>
                </c:pt>
                <c:pt idx="45">
                  <c:v>1.5875999999999999</c:v>
                </c:pt>
                <c:pt idx="46">
                  <c:v>1.5570999999999999</c:v>
                </c:pt>
                <c:pt idx="47">
                  <c:v>1.4614</c:v>
                </c:pt>
                <c:pt idx="48">
                  <c:v>1.6258999999999999</c:v>
                </c:pt>
                <c:pt idx="49">
                  <c:v>1.5162</c:v>
                </c:pt>
                <c:pt idx="50">
                  <c:v>1.6644241200000001</c:v>
                </c:pt>
                <c:pt idx="51">
                  <c:v>1.5616438356164384</c:v>
                </c:pt>
                <c:pt idx="52">
                  <c:v>1.4863013698630139</c:v>
                </c:pt>
                <c:pt idx="53">
                  <c:v>1.3150684931506849</c:v>
                </c:pt>
                <c:pt idx="54">
                  <c:v>1.2739726027397262</c:v>
                </c:pt>
                <c:pt idx="55">
                  <c:v>1.0616438356164384</c:v>
                </c:pt>
                <c:pt idx="56">
                  <c:v>0.82191780821917804</c:v>
                </c:pt>
                <c:pt idx="57">
                  <c:v>0.63698630136986312</c:v>
                </c:pt>
                <c:pt idx="58">
                  <c:v>0.41095890410958902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4279-48F0-9B7A-DBE20C33B94E}"/>
            </c:ext>
          </c:extLst>
        </c:ser>
        <c:ser>
          <c:idx val="1"/>
          <c:order val="1"/>
          <c:tx>
            <c:strRef>
              <c:f>Druzhba_2!$A$6</c:f>
              <c:strCache>
                <c:ptCount val="1"/>
                <c:pt idx="0">
                  <c:v>     Польша</c:v>
                </c:pt>
              </c:strCache>
            </c:strRef>
          </c:tx>
          <c:spPr>
            <a:solidFill>
              <a:srgbClr val="C02800"/>
            </a:solidFill>
            <a:ln w="3175">
              <a:solidFill>
                <a:sysClr val="window" lastClr="FFFFFF"/>
              </a:solidFill>
            </a:ln>
          </c:spPr>
          <c:invertIfNegative val="0"/>
          <c:dPt>
            <c:idx val="52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C028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6F04-4DB6-9E67-9706AF66ED15}"/>
              </c:ext>
            </c:extLst>
          </c:dPt>
          <c:dPt>
            <c:idx val="53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C028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6F04-4DB6-9E67-9706AF66ED15}"/>
              </c:ext>
            </c:extLst>
          </c:dPt>
          <c:dPt>
            <c:idx val="54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C028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6F04-4DB6-9E67-9706AF66ED15}"/>
              </c:ext>
            </c:extLst>
          </c:dPt>
          <c:dPt>
            <c:idx val="55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C028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6F04-4DB6-9E67-9706AF66ED15}"/>
              </c:ext>
            </c:extLst>
          </c:dPt>
          <c:dPt>
            <c:idx val="56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C028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6F04-4DB6-9E67-9706AF66ED15}"/>
              </c:ext>
            </c:extLst>
          </c:dPt>
          <c:dPt>
            <c:idx val="57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C028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0-6F04-4DB6-9E67-9706AF66ED15}"/>
              </c:ext>
            </c:extLst>
          </c:dPt>
          <c:dPt>
            <c:idx val="58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C028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2-95A9-40E2-A2FA-44D5D9A87A3D}"/>
              </c:ext>
            </c:extLst>
          </c:dPt>
          <c:cat>
            <c:multiLvlStrRef>
              <c:f>Druzhba_2!$C$2:$BV$3</c:f>
              <c:multiLvlStrCache>
                <c:ptCount val="72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  <c:pt idx="65">
                    <c:v> </c:v>
                  </c:pt>
                  <c:pt idx="66">
                    <c:v> </c:v>
                  </c:pt>
                  <c:pt idx="67">
                    <c:v> </c:v>
                  </c:pt>
                  <c:pt idx="68">
                    <c:v> </c:v>
                  </c:pt>
                  <c:pt idx="69">
                    <c:v> </c:v>
                  </c:pt>
                  <c:pt idx="70">
                    <c:v> </c:v>
                  </c:pt>
                  <c:pt idx="71">
                    <c:v> 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  <c:pt idx="36">
                    <c:v>2021</c:v>
                  </c:pt>
                  <c:pt idx="48">
                    <c:v>2022</c:v>
                  </c:pt>
                  <c:pt idx="60">
                    <c:v>2023</c:v>
                  </c:pt>
                </c:lvl>
              </c:multiLvlStrCache>
            </c:multiLvlStrRef>
          </c:cat>
          <c:val>
            <c:numRef>
              <c:f>Druzhba_2!$C$6:$BV$6</c:f>
              <c:numCache>
                <c:formatCode>General</c:formatCode>
                <c:ptCount val="72"/>
                <c:pt idx="0">
                  <c:v>1.0998000000000001</c:v>
                </c:pt>
                <c:pt idx="1">
                  <c:v>1.0255000000000001</c:v>
                </c:pt>
                <c:pt idx="2">
                  <c:v>1.2573000000000001</c:v>
                </c:pt>
                <c:pt idx="3">
                  <c:v>1.2098</c:v>
                </c:pt>
                <c:pt idx="4">
                  <c:v>1.2998000000000001</c:v>
                </c:pt>
                <c:pt idx="5">
                  <c:v>1.2231000000000001</c:v>
                </c:pt>
                <c:pt idx="6">
                  <c:v>1.0996999999999999</c:v>
                </c:pt>
                <c:pt idx="7">
                  <c:v>1.3696999999999999</c:v>
                </c:pt>
                <c:pt idx="8">
                  <c:v>1.2997000000000001</c:v>
                </c:pt>
                <c:pt idx="9">
                  <c:v>1.2997000000000001</c:v>
                </c:pt>
                <c:pt idx="10">
                  <c:v>1.3696999999999999</c:v>
                </c:pt>
                <c:pt idx="11">
                  <c:v>1.3696999999999999</c:v>
                </c:pt>
                <c:pt idx="12">
                  <c:v>1.1167</c:v>
                </c:pt>
                <c:pt idx="13">
                  <c:v>1.2027000000000001</c:v>
                </c:pt>
                <c:pt idx="14">
                  <c:v>1.2497</c:v>
                </c:pt>
                <c:pt idx="15">
                  <c:v>1.1140000000000001</c:v>
                </c:pt>
                <c:pt idx="16">
                  <c:v>0</c:v>
                </c:pt>
                <c:pt idx="17">
                  <c:v>0.54969999999999997</c:v>
                </c:pt>
                <c:pt idx="18">
                  <c:v>1.2997000000000001</c:v>
                </c:pt>
                <c:pt idx="19">
                  <c:v>1.2997000000000001</c:v>
                </c:pt>
                <c:pt idx="20">
                  <c:v>1.3996999999999999</c:v>
                </c:pt>
                <c:pt idx="21">
                  <c:v>1.2797000000000001</c:v>
                </c:pt>
                <c:pt idx="22">
                  <c:v>1.2996000000000001</c:v>
                </c:pt>
                <c:pt idx="23">
                  <c:v>1.2496</c:v>
                </c:pt>
                <c:pt idx="24">
                  <c:v>1.2505999999999999</c:v>
                </c:pt>
                <c:pt idx="25">
                  <c:v>1.3493999999999999</c:v>
                </c:pt>
                <c:pt idx="26">
                  <c:v>1.4249000000000001</c:v>
                </c:pt>
                <c:pt idx="27">
                  <c:v>1.2494000000000001</c:v>
                </c:pt>
                <c:pt idx="28">
                  <c:v>0.94359999999999999</c:v>
                </c:pt>
                <c:pt idx="29">
                  <c:v>1.3343</c:v>
                </c:pt>
                <c:pt idx="30">
                  <c:v>1.0628</c:v>
                </c:pt>
                <c:pt idx="31">
                  <c:v>1.0728</c:v>
                </c:pt>
                <c:pt idx="32">
                  <c:v>1.0727</c:v>
                </c:pt>
                <c:pt idx="33">
                  <c:v>1.2653399999999999</c:v>
                </c:pt>
                <c:pt idx="34">
                  <c:v>1.0404</c:v>
                </c:pt>
                <c:pt idx="35">
                  <c:v>1.1822999999999999</c:v>
                </c:pt>
                <c:pt idx="36">
                  <c:v>0.89900000000000002</c:v>
                </c:pt>
                <c:pt idx="37">
                  <c:v>0.42199999999999999</c:v>
                </c:pt>
                <c:pt idx="38">
                  <c:v>0.75800000000000001</c:v>
                </c:pt>
                <c:pt idx="39">
                  <c:v>0.70599999999999996</c:v>
                </c:pt>
                <c:pt idx="40">
                  <c:v>0.82799999999999996</c:v>
                </c:pt>
                <c:pt idx="41">
                  <c:v>0.83</c:v>
                </c:pt>
                <c:pt idx="42">
                  <c:v>1.03</c:v>
                </c:pt>
                <c:pt idx="43">
                  <c:v>0.52900000000000003</c:v>
                </c:pt>
                <c:pt idx="44">
                  <c:v>0.73199999999999998</c:v>
                </c:pt>
                <c:pt idx="45">
                  <c:v>0.61019999999999996</c:v>
                </c:pt>
                <c:pt idx="46">
                  <c:v>0.53459999999999996</c:v>
                </c:pt>
                <c:pt idx="47">
                  <c:v>0.54</c:v>
                </c:pt>
                <c:pt idx="48">
                  <c:v>0.51</c:v>
                </c:pt>
                <c:pt idx="49">
                  <c:v>0.61499999999999999</c:v>
                </c:pt>
                <c:pt idx="50">
                  <c:v>0.59894405299999998</c:v>
                </c:pt>
                <c:pt idx="51">
                  <c:v>0.65753424657534243</c:v>
                </c:pt>
                <c:pt idx="52">
                  <c:v>0.67945205479452053</c:v>
                </c:pt>
                <c:pt idx="53">
                  <c:v>0.57534246575342463</c:v>
                </c:pt>
                <c:pt idx="54">
                  <c:v>0.50958904109589043</c:v>
                </c:pt>
                <c:pt idx="55">
                  <c:v>0.42465753424657532</c:v>
                </c:pt>
                <c:pt idx="56">
                  <c:v>0.36986301369863012</c:v>
                </c:pt>
                <c:pt idx="57">
                  <c:v>0.31849315068493156</c:v>
                </c:pt>
                <c:pt idx="58">
                  <c:v>0.20547945205479451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1-6F04-4DB6-9E67-9706AF66ED15}"/>
            </c:ext>
          </c:extLst>
        </c:ser>
        <c:ser>
          <c:idx val="2"/>
          <c:order val="2"/>
          <c:tx>
            <c:strRef>
              <c:f>Druzhba_2!$A$7</c:f>
              <c:strCache>
                <c:ptCount val="1"/>
                <c:pt idx="0">
                  <c:v>     Словакия</c:v>
                </c:pt>
              </c:strCache>
            </c:strRef>
          </c:tx>
          <c:spPr>
            <a:solidFill>
              <a:srgbClr val="00447C"/>
            </a:solidFill>
            <a:ln w="3175">
              <a:solidFill>
                <a:sysClr val="window" lastClr="FFFFFF"/>
              </a:solidFill>
            </a:ln>
          </c:spPr>
          <c:invertIfNegative val="0"/>
          <c:dPt>
            <c:idx val="52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00447C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6F04-4DB6-9E67-9706AF66ED15}"/>
              </c:ext>
            </c:extLst>
          </c:dPt>
          <c:dPt>
            <c:idx val="53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00447C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6F04-4DB6-9E67-9706AF66ED15}"/>
              </c:ext>
            </c:extLst>
          </c:dPt>
          <c:dPt>
            <c:idx val="54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00447C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6F04-4DB6-9E67-9706AF66ED15}"/>
              </c:ext>
            </c:extLst>
          </c:dPt>
          <c:dPt>
            <c:idx val="55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00447C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6F04-4DB6-9E67-9706AF66ED15}"/>
              </c:ext>
            </c:extLst>
          </c:dPt>
          <c:dPt>
            <c:idx val="56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00447C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6F04-4DB6-9E67-9706AF66ED15}"/>
              </c:ext>
            </c:extLst>
          </c:dPt>
          <c:dPt>
            <c:idx val="57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00447C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6F04-4DB6-9E67-9706AF66ED15}"/>
              </c:ext>
            </c:extLst>
          </c:dPt>
          <c:dPt>
            <c:idx val="58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00447C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6F04-4DB6-9E67-9706AF66ED15}"/>
              </c:ext>
            </c:extLst>
          </c:dPt>
          <c:dPt>
            <c:idx val="59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00447C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6F04-4DB6-9E67-9706AF66ED15}"/>
              </c:ext>
            </c:extLst>
          </c:dPt>
          <c:dPt>
            <c:idx val="60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00447C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6F04-4DB6-9E67-9706AF66ED15}"/>
              </c:ext>
            </c:extLst>
          </c:dPt>
          <c:dPt>
            <c:idx val="61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00447C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6F04-4DB6-9E67-9706AF66ED15}"/>
              </c:ext>
            </c:extLst>
          </c:dPt>
          <c:dPt>
            <c:idx val="62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00447C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6F04-4DB6-9E67-9706AF66ED15}"/>
              </c:ext>
            </c:extLst>
          </c:dPt>
          <c:dPt>
            <c:idx val="63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00447C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6F04-4DB6-9E67-9706AF66ED15}"/>
              </c:ext>
            </c:extLst>
          </c:dPt>
          <c:dPt>
            <c:idx val="64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ysClr val="window" lastClr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6F04-4DB6-9E67-9706AF66ED15}"/>
              </c:ext>
            </c:extLst>
          </c:dPt>
          <c:dPt>
            <c:idx val="65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00447C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D-6F04-4DB6-9E67-9706AF66ED15}"/>
              </c:ext>
            </c:extLst>
          </c:dPt>
          <c:dPt>
            <c:idx val="66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00447C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F-6F04-4DB6-9E67-9706AF66ED15}"/>
              </c:ext>
            </c:extLst>
          </c:dPt>
          <c:dPt>
            <c:idx val="67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00447C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1-6F04-4DB6-9E67-9706AF66ED15}"/>
              </c:ext>
            </c:extLst>
          </c:dPt>
          <c:dPt>
            <c:idx val="68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00447C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3-6F04-4DB6-9E67-9706AF66ED15}"/>
              </c:ext>
            </c:extLst>
          </c:dPt>
          <c:dPt>
            <c:idx val="69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00447C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5-6F04-4DB6-9E67-9706AF66ED15}"/>
              </c:ext>
            </c:extLst>
          </c:dPt>
          <c:dPt>
            <c:idx val="70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00447C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8-95A9-40E2-A2FA-44D5D9A87A3D}"/>
              </c:ext>
            </c:extLst>
          </c:dPt>
          <c:cat>
            <c:multiLvlStrRef>
              <c:f>Druzhba_2!$C$2:$BV$3</c:f>
              <c:multiLvlStrCache>
                <c:ptCount val="72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  <c:pt idx="65">
                    <c:v> </c:v>
                  </c:pt>
                  <c:pt idx="66">
                    <c:v> </c:v>
                  </c:pt>
                  <c:pt idx="67">
                    <c:v> </c:v>
                  </c:pt>
                  <c:pt idx="68">
                    <c:v> </c:v>
                  </c:pt>
                  <c:pt idx="69">
                    <c:v> </c:v>
                  </c:pt>
                  <c:pt idx="70">
                    <c:v> </c:v>
                  </c:pt>
                  <c:pt idx="71">
                    <c:v> 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  <c:pt idx="36">
                    <c:v>2021</c:v>
                  </c:pt>
                  <c:pt idx="48">
                    <c:v>2022</c:v>
                  </c:pt>
                  <c:pt idx="60">
                    <c:v>2023</c:v>
                  </c:pt>
                </c:lvl>
              </c:multiLvlStrCache>
            </c:multiLvlStrRef>
          </c:cat>
          <c:val>
            <c:numRef>
              <c:f>Druzhba_2!$C$7:$BV$7</c:f>
              <c:numCache>
                <c:formatCode>General</c:formatCode>
                <c:ptCount val="72"/>
                <c:pt idx="0">
                  <c:v>0.47499999999999998</c:v>
                </c:pt>
                <c:pt idx="1">
                  <c:v>0.435</c:v>
                </c:pt>
                <c:pt idx="2">
                  <c:v>0.34989999999999999</c:v>
                </c:pt>
                <c:pt idx="3">
                  <c:v>0.3669</c:v>
                </c:pt>
                <c:pt idx="4">
                  <c:v>0.42299999999999999</c:v>
                </c:pt>
                <c:pt idx="5">
                  <c:v>0.51019999999999999</c:v>
                </c:pt>
                <c:pt idx="6">
                  <c:v>0.495</c:v>
                </c:pt>
                <c:pt idx="7">
                  <c:v>0.34</c:v>
                </c:pt>
                <c:pt idx="8">
                  <c:v>0.44</c:v>
                </c:pt>
                <c:pt idx="9">
                  <c:v>0.505</c:v>
                </c:pt>
                <c:pt idx="10">
                  <c:v>0.34499999999999997</c:v>
                </c:pt>
                <c:pt idx="11">
                  <c:v>0.53510000000000002</c:v>
                </c:pt>
                <c:pt idx="12">
                  <c:v>0.48</c:v>
                </c:pt>
                <c:pt idx="13">
                  <c:v>0.4597</c:v>
                </c:pt>
                <c:pt idx="14">
                  <c:v>0.49459999999999998</c:v>
                </c:pt>
                <c:pt idx="15">
                  <c:v>0.39989999999999998</c:v>
                </c:pt>
                <c:pt idx="16">
                  <c:v>0.21809999999999999</c:v>
                </c:pt>
                <c:pt idx="17">
                  <c:v>0.214</c:v>
                </c:pt>
                <c:pt idx="18">
                  <c:v>0.37290000000000001</c:v>
                </c:pt>
                <c:pt idx="19">
                  <c:v>0.43980000000000002</c:v>
                </c:pt>
                <c:pt idx="20">
                  <c:v>0.48</c:v>
                </c:pt>
                <c:pt idx="21">
                  <c:v>0.48</c:v>
                </c:pt>
                <c:pt idx="22">
                  <c:v>0.48</c:v>
                </c:pt>
                <c:pt idx="23">
                  <c:v>0.49</c:v>
                </c:pt>
                <c:pt idx="24">
                  <c:v>0.47</c:v>
                </c:pt>
                <c:pt idx="25">
                  <c:v>0.50470000000000004</c:v>
                </c:pt>
                <c:pt idx="26">
                  <c:v>0.50439999999999996</c:v>
                </c:pt>
                <c:pt idx="27">
                  <c:v>0.36270000000000002</c:v>
                </c:pt>
                <c:pt idx="28">
                  <c:v>0.55489999999999995</c:v>
                </c:pt>
                <c:pt idx="29">
                  <c:v>0.42499999999999999</c:v>
                </c:pt>
                <c:pt idx="30">
                  <c:v>0.47499999999999998</c:v>
                </c:pt>
                <c:pt idx="31">
                  <c:v>0.46400000000000002</c:v>
                </c:pt>
                <c:pt idx="32">
                  <c:v>0.435</c:v>
                </c:pt>
                <c:pt idx="33">
                  <c:v>0.42</c:v>
                </c:pt>
                <c:pt idx="34">
                  <c:v>0.4249</c:v>
                </c:pt>
                <c:pt idx="35">
                  <c:v>0.4</c:v>
                </c:pt>
                <c:pt idx="36">
                  <c:v>0.42499999999999999</c:v>
                </c:pt>
                <c:pt idx="37">
                  <c:v>0.41499999999999998</c:v>
                </c:pt>
                <c:pt idx="38">
                  <c:v>0.37690000000000001</c:v>
                </c:pt>
                <c:pt idx="39">
                  <c:v>0.41</c:v>
                </c:pt>
                <c:pt idx="40">
                  <c:v>0.54500000000000004</c:v>
                </c:pt>
                <c:pt idx="41">
                  <c:v>0.40960000000000002</c:v>
                </c:pt>
                <c:pt idx="42">
                  <c:v>0.39989999999999998</c:v>
                </c:pt>
                <c:pt idx="43">
                  <c:v>0.44500000000000001</c:v>
                </c:pt>
                <c:pt idx="44">
                  <c:v>0.45429999999999998</c:v>
                </c:pt>
                <c:pt idx="45">
                  <c:v>0.44429999999999997</c:v>
                </c:pt>
                <c:pt idx="46">
                  <c:v>0.44500000000000001</c:v>
                </c:pt>
                <c:pt idx="47">
                  <c:v>0.46479999999999999</c:v>
                </c:pt>
                <c:pt idx="48">
                  <c:v>0.435</c:v>
                </c:pt>
                <c:pt idx="49">
                  <c:v>0.44500000000000001</c:v>
                </c:pt>
                <c:pt idx="50">
                  <c:v>0.44645499999999999</c:v>
                </c:pt>
                <c:pt idx="51">
                  <c:v>0.51369863013698625</c:v>
                </c:pt>
                <c:pt idx="52">
                  <c:v>0.50958904109589043</c:v>
                </c:pt>
                <c:pt idx="53">
                  <c:v>0.4726027397260274</c:v>
                </c:pt>
                <c:pt idx="54">
                  <c:v>0.46712328767123285</c:v>
                </c:pt>
                <c:pt idx="55">
                  <c:v>0.42465753424657532</c:v>
                </c:pt>
                <c:pt idx="56">
                  <c:v>0.36986301369863012</c:v>
                </c:pt>
                <c:pt idx="57">
                  <c:v>0.33972602739726027</c:v>
                </c:pt>
                <c:pt idx="58">
                  <c:v>0.32876712328767121</c:v>
                </c:pt>
                <c:pt idx="59">
                  <c:v>0.33972602739726027</c:v>
                </c:pt>
                <c:pt idx="60">
                  <c:v>0.29726027397260274</c:v>
                </c:pt>
                <c:pt idx="61">
                  <c:v>0.23013698630136989</c:v>
                </c:pt>
                <c:pt idx="62">
                  <c:v>0.21232876712328766</c:v>
                </c:pt>
                <c:pt idx="63">
                  <c:v>0.20547945205479451</c:v>
                </c:pt>
                <c:pt idx="64">
                  <c:v>0.16986301369863013</c:v>
                </c:pt>
                <c:pt idx="65">
                  <c:v>0.16438356164383561</c:v>
                </c:pt>
                <c:pt idx="66">
                  <c:v>0.16986301369863013</c:v>
                </c:pt>
                <c:pt idx="67">
                  <c:v>0.12739726027397261</c:v>
                </c:pt>
                <c:pt idx="68">
                  <c:v>0.12328767123287673</c:v>
                </c:pt>
                <c:pt idx="69">
                  <c:v>0.12739726027397261</c:v>
                </c:pt>
                <c:pt idx="70">
                  <c:v>6.1643835616438367E-2</c:v>
                </c:pt>
                <c:pt idx="7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6-6F04-4DB6-9E67-9706AF66ED15}"/>
            </c:ext>
          </c:extLst>
        </c:ser>
        <c:ser>
          <c:idx val="3"/>
          <c:order val="3"/>
          <c:tx>
            <c:strRef>
              <c:f>Druzhba_2!$A$8</c:f>
              <c:strCache>
                <c:ptCount val="1"/>
                <c:pt idx="0">
                  <c:v>     Венгрия</c:v>
                </c:pt>
              </c:strCache>
            </c:strRef>
          </c:tx>
          <c:spPr>
            <a:solidFill>
              <a:srgbClr val="2C9855"/>
            </a:solidFill>
            <a:ln w="3175">
              <a:solidFill>
                <a:sysClr val="window" lastClr="FFFFFF"/>
              </a:solidFill>
            </a:ln>
          </c:spPr>
          <c:invertIfNegative val="0"/>
          <c:dPt>
            <c:idx val="52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2C985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8-6F04-4DB6-9E67-9706AF66ED15}"/>
              </c:ext>
            </c:extLst>
          </c:dPt>
          <c:dPt>
            <c:idx val="53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2C985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A-6F04-4DB6-9E67-9706AF66ED15}"/>
              </c:ext>
            </c:extLst>
          </c:dPt>
          <c:dPt>
            <c:idx val="54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2C985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C-6F04-4DB6-9E67-9706AF66ED15}"/>
              </c:ext>
            </c:extLst>
          </c:dPt>
          <c:dPt>
            <c:idx val="55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2C985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E-6F04-4DB6-9E67-9706AF66ED15}"/>
              </c:ext>
            </c:extLst>
          </c:dPt>
          <c:dPt>
            <c:idx val="56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2C985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0-6F04-4DB6-9E67-9706AF66ED15}"/>
              </c:ext>
            </c:extLst>
          </c:dPt>
          <c:dPt>
            <c:idx val="57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2C985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2-6F04-4DB6-9E67-9706AF66ED15}"/>
              </c:ext>
            </c:extLst>
          </c:dPt>
          <c:dPt>
            <c:idx val="58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2C985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4-6F04-4DB6-9E67-9706AF66ED15}"/>
              </c:ext>
            </c:extLst>
          </c:dPt>
          <c:dPt>
            <c:idx val="59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2C985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6-6F04-4DB6-9E67-9706AF66ED15}"/>
              </c:ext>
            </c:extLst>
          </c:dPt>
          <c:dPt>
            <c:idx val="60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2C985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8-6F04-4DB6-9E67-9706AF66ED15}"/>
              </c:ext>
            </c:extLst>
          </c:dPt>
          <c:dPt>
            <c:idx val="61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2C985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A-6F04-4DB6-9E67-9706AF66ED15}"/>
              </c:ext>
            </c:extLst>
          </c:dPt>
          <c:dPt>
            <c:idx val="62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2C985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C-6F04-4DB6-9E67-9706AF66ED15}"/>
              </c:ext>
            </c:extLst>
          </c:dPt>
          <c:dPt>
            <c:idx val="63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2C985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E-6F04-4DB6-9E67-9706AF66ED15}"/>
              </c:ext>
            </c:extLst>
          </c:dPt>
          <c:dPt>
            <c:idx val="64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2C985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0-6F04-4DB6-9E67-9706AF66ED15}"/>
              </c:ext>
            </c:extLst>
          </c:dPt>
          <c:dPt>
            <c:idx val="65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2C985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2-6F04-4DB6-9E67-9706AF66ED15}"/>
              </c:ext>
            </c:extLst>
          </c:dPt>
          <c:dPt>
            <c:idx val="66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ysClr val="window" lastClr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6-95A9-40E2-A2FA-44D5D9A87A3D}"/>
              </c:ext>
            </c:extLst>
          </c:dPt>
          <c:cat>
            <c:multiLvlStrRef>
              <c:f>Druzhba_2!$C$2:$BV$3</c:f>
              <c:multiLvlStrCache>
                <c:ptCount val="72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  <c:pt idx="65">
                    <c:v> </c:v>
                  </c:pt>
                  <c:pt idx="66">
                    <c:v> </c:v>
                  </c:pt>
                  <c:pt idx="67">
                    <c:v> </c:v>
                  </c:pt>
                  <c:pt idx="68">
                    <c:v> </c:v>
                  </c:pt>
                  <c:pt idx="69">
                    <c:v> </c:v>
                  </c:pt>
                  <c:pt idx="70">
                    <c:v> </c:v>
                  </c:pt>
                  <c:pt idx="71">
                    <c:v> 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  <c:pt idx="36">
                    <c:v>2021</c:v>
                  </c:pt>
                  <c:pt idx="48">
                    <c:v>2022</c:v>
                  </c:pt>
                  <c:pt idx="60">
                    <c:v>2023</c:v>
                  </c:pt>
                </c:lvl>
              </c:multiLvlStrCache>
            </c:multiLvlStrRef>
          </c:cat>
          <c:val>
            <c:numRef>
              <c:f>Druzhba_2!$C$8:$BV$8</c:f>
              <c:numCache>
                <c:formatCode>General</c:formatCode>
                <c:ptCount val="72"/>
                <c:pt idx="0">
                  <c:v>0.31</c:v>
                </c:pt>
                <c:pt idx="1">
                  <c:v>0.31</c:v>
                </c:pt>
                <c:pt idx="2">
                  <c:v>0.38</c:v>
                </c:pt>
                <c:pt idx="3">
                  <c:v>0.20619999999999999</c:v>
                </c:pt>
                <c:pt idx="4">
                  <c:v>0.313</c:v>
                </c:pt>
                <c:pt idx="5">
                  <c:v>0.40939999999999999</c:v>
                </c:pt>
                <c:pt idx="6">
                  <c:v>0.39300000000000002</c:v>
                </c:pt>
                <c:pt idx="7">
                  <c:v>0.38</c:v>
                </c:pt>
                <c:pt idx="8">
                  <c:v>0.35449999999999998</c:v>
                </c:pt>
                <c:pt idx="9">
                  <c:v>0.38450000000000001</c:v>
                </c:pt>
                <c:pt idx="10">
                  <c:v>0.32</c:v>
                </c:pt>
                <c:pt idx="11">
                  <c:v>0.35920000000000002</c:v>
                </c:pt>
                <c:pt idx="12">
                  <c:v>0.33</c:v>
                </c:pt>
                <c:pt idx="13">
                  <c:v>0.36</c:v>
                </c:pt>
                <c:pt idx="14">
                  <c:v>0.42</c:v>
                </c:pt>
                <c:pt idx="15">
                  <c:v>0.31619999999999998</c:v>
                </c:pt>
                <c:pt idx="16">
                  <c:v>0.13200000000000001</c:v>
                </c:pt>
                <c:pt idx="17">
                  <c:v>0.33300000000000002</c:v>
                </c:pt>
                <c:pt idx="18">
                  <c:v>0.33700000000000002</c:v>
                </c:pt>
                <c:pt idx="19">
                  <c:v>0.5</c:v>
                </c:pt>
                <c:pt idx="20">
                  <c:v>0.39</c:v>
                </c:pt>
                <c:pt idx="21">
                  <c:v>0.34</c:v>
                </c:pt>
                <c:pt idx="22">
                  <c:v>0.48970000000000002</c:v>
                </c:pt>
                <c:pt idx="23">
                  <c:v>0.35949999999999999</c:v>
                </c:pt>
                <c:pt idx="24">
                  <c:v>0.30199999999999999</c:v>
                </c:pt>
                <c:pt idx="25">
                  <c:v>0.25</c:v>
                </c:pt>
                <c:pt idx="26">
                  <c:v>0.34</c:v>
                </c:pt>
                <c:pt idx="27">
                  <c:v>0.20780000000000001</c:v>
                </c:pt>
                <c:pt idx="28">
                  <c:v>0.3049</c:v>
                </c:pt>
                <c:pt idx="29">
                  <c:v>0.4199</c:v>
                </c:pt>
                <c:pt idx="30">
                  <c:v>0.41389999999999999</c:v>
                </c:pt>
                <c:pt idx="31">
                  <c:v>0.37059999999999998</c:v>
                </c:pt>
                <c:pt idx="32">
                  <c:v>0.315</c:v>
                </c:pt>
                <c:pt idx="33">
                  <c:v>0.34288999999999997</c:v>
                </c:pt>
                <c:pt idx="34">
                  <c:v>0.30049999999999999</c:v>
                </c:pt>
                <c:pt idx="35">
                  <c:v>0.25</c:v>
                </c:pt>
                <c:pt idx="36">
                  <c:v>0.22</c:v>
                </c:pt>
                <c:pt idx="37">
                  <c:v>0.30499999999999999</c:v>
                </c:pt>
                <c:pt idx="38">
                  <c:v>0.17730000000000001</c:v>
                </c:pt>
                <c:pt idx="39">
                  <c:v>0.12970000000000001</c:v>
                </c:pt>
                <c:pt idx="40">
                  <c:v>0.26989999999999997</c:v>
                </c:pt>
                <c:pt idx="41">
                  <c:v>0.27989999999999998</c:v>
                </c:pt>
                <c:pt idx="42">
                  <c:v>0.3599</c:v>
                </c:pt>
                <c:pt idx="43">
                  <c:v>0.28999999999999998</c:v>
                </c:pt>
                <c:pt idx="44">
                  <c:v>0.3498</c:v>
                </c:pt>
                <c:pt idx="45">
                  <c:v>0.33</c:v>
                </c:pt>
                <c:pt idx="46">
                  <c:v>0.32</c:v>
                </c:pt>
                <c:pt idx="47">
                  <c:v>0.38</c:v>
                </c:pt>
                <c:pt idx="48">
                  <c:v>0.35</c:v>
                </c:pt>
                <c:pt idx="49">
                  <c:v>0.38</c:v>
                </c:pt>
                <c:pt idx="50">
                  <c:v>0.238845</c:v>
                </c:pt>
                <c:pt idx="51">
                  <c:v>0.41095890410958902</c:v>
                </c:pt>
                <c:pt idx="52">
                  <c:v>0.50958904109589043</c:v>
                </c:pt>
                <c:pt idx="53">
                  <c:v>0.51369863013698625</c:v>
                </c:pt>
                <c:pt idx="54">
                  <c:v>0.53082191780821919</c:v>
                </c:pt>
                <c:pt idx="55">
                  <c:v>0.50958904109589043</c:v>
                </c:pt>
                <c:pt idx="56">
                  <c:v>0.45205479452054792</c:v>
                </c:pt>
                <c:pt idx="57">
                  <c:v>0.42465753424657532</c:v>
                </c:pt>
                <c:pt idx="58">
                  <c:v>0.36986301369863012</c:v>
                </c:pt>
                <c:pt idx="59">
                  <c:v>0.38219178082191779</c:v>
                </c:pt>
                <c:pt idx="60">
                  <c:v>0.31849315068493156</c:v>
                </c:pt>
                <c:pt idx="61">
                  <c:v>0.28767123287671231</c:v>
                </c:pt>
                <c:pt idx="62">
                  <c:v>0.25479452054794521</c:v>
                </c:pt>
                <c:pt idx="63">
                  <c:v>0.24657534246575347</c:v>
                </c:pt>
                <c:pt idx="64">
                  <c:v>0.21232876712328766</c:v>
                </c:pt>
                <c:pt idx="65">
                  <c:v>8.2191780821917804E-2</c:v>
                </c:pt>
                <c:pt idx="66">
                  <c:v>8.4931506849315067E-2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63-6F04-4DB6-9E67-9706AF66ED15}"/>
            </c:ext>
          </c:extLst>
        </c:ser>
        <c:ser>
          <c:idx val="4"/>
          <c:order val="4"/>
          <c:tx>
            <c:strRef>
              <c:f>Druzhba_2!$A$9</c:f>
              <c:strCache>
                <c:ptCount val="1"/>
                <c:pt idx="0">
                  <c:v>     Чехия</c:v>
                </c:pt>
              </c:strCache>
            </c:strRef>
          </c:tx>
          <c:spPr>
            <a:solidFill>
              <a:srgbClr val="539FDE"/>
            </a:solidFill>
            <a:ln w="3175">
              <a:solidFill>
                <a:sysClr val="window" lastClr="FFFFFF"/>
              </a:solidFill>
            </a:ln>
          </c:spPr>
          <c:invertIfNegative val="0"/>
          <c:dPt>
            <c:idx val="52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539FDE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5-6F04-4DB6-9E67-9706AF66ED15}"/>
              </c:ext>
            </c:extLst>
          </c:dPt>
          <c:dPt>
            <c:idx val="53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539FDE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7-6F04-4DB6-9E67-9706AF66ED15}"/>
              </c:ext>
            </c:extLst>
          </c:dPt>
          <c:dPt>
            <c:idx val="54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539FDE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9-6F04-4DB6-9E67-9706AF66ED15}"/>
              </c:ext>
            </c:extLst>
          </c:dPt>
          <c:dPt>
            <c:idx val="55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539FDE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B-6F04-4DB6-9E67-9706AF66ED15}"/>
              </c:ext>
            </c:extLst>
          </c:dPt>
          <c:dPt>
            <c:idx val="56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539FDE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D-6F04-4DB6-9E67-9706AF66ED15}"/>
              </c:ext>
            </c:extLst>
          </c:dPt>
          <c:dPt>
            <c:idx val="57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539FDE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F-6F04-4DB6-9E67-9706AF66ED15}"/>
              </c:ext>
            </c:extLst>
          </c:dPt>
          <c:dPt>
            <c:idx val="58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539FDE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1-6F04-4DB6-9E67-9706AF66ED15}"/>
              </c:ext>
            </c:extLst>
          </c:dPt>
          <c:dPt>
            <c:idx val="59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539FDE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3-6F04-4DB6-9E67-9706AF66ED15}"/>
              </c:ext>
            </c:extLst>
          </c:dPt>
          <c:dPt>
            <c:idx val="60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539FDE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5-6F04-4DB6-9E67-9706AF66ED15}"/>
              </c:ext>
            </c:extLst>
          </c:dPt>
          <c:dPt>
            <c:idx val="61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539FDE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A-95A9-40E2-A2FA-44D5D9A87A3D}"/>
              </c:ext>
            </c:extLst>
          </c:dPt>
          <c:dPt>
            <c:idx val="62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539FDE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C-95A9-40E2-A2FA-44D5D9A87A3D}"/>
              </c:ext>
            </c:extLst>
          </c:dPt>
          <c:cat>
            <c:multiLvlStrRef>
              <c:f>Druzhba_2!$C$2:$BV$3</c:f>
              <c:multiLvlStrCache>
                <c:ptCount val="72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  <c:pt idx="65">
                    <c:v> </c:v>
                  </c:pt>
                  <c:pt idx="66">
                    <c:v> </c:v>
                  </c:pt>
                  <c:pt idx="67">
                    <c:v> </c:v>
                  </c:pt>
                  <c:pt idx="68">
                    <c:v> </c:v>
                  </c:pt>
                  <c:pt idx="69">
                    <c:v> </c:v>
                  </c:pt>
                  <c:pt idx="70">
                    <c:v> </c:v>
                  </c:pt>
                  <c:pt idx="71">
                    <c:v> 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  <c:pt idx="36">
                    <c:v>2021</c:v>
                  </c:pt>
                  <c:pt idx="48">
                    <c:v>2022</c:v>
                  </c:pt>
                  <c:pt idx="60">
                    <c:v>2023</c:v>
                  </c:pt>
                </c:lvl>
              </c:multiLvlStrCache>
            </c:multiLvlStrRef>
          </c:cat>
          <c:val>
            <c:numRef>
              <c:f>Druzhba_2!$C$9:$BV$9</c:f>
              <c:numCache>
                <c:formatCode>General</c:formatCode>
                <c:ptCount val="72"/>
                <c:pt idx="0">
                  <c:v>0.26</c:v>
                </c:pt>
                <c:pt idx="1">
                  <c:v>0.34499999999999997</c:v>
                </c:pt>
                <c:pt idx="2">
                  <c:v>0.36</c:v>
                </c:pt>
                <c:pt idx="3">
                  <c:v>0.22500000000000001</c:v>
                </c:pt>
                <c:pt idx="4">
                  <c:v>0.32500000000000001</c:v>
                </c:pt>
                <c:pt idx="5">
                  <c:v>0.35499999999999998</c:v>
                </c:pt>
                <c:pt idx="6">
                  <c:v>0.36499999999999999</c:v>
                </c:pt>
                <c:pt idx="7">
                  <c:v>0.36</c:v>
                </c:pt>
                <c:pt idx="8">
                  <c:v>0.39</c:v>
                </c:pt>
                <c:pt idx="9">
                  <c:v>0.34499999999999997</c:v>
                </c:pt>
                <c:pt idx="10">
                  <c:v>0.33</c:v>
                </c:pt>
                <c:pt idx="11">
                  <c:v>0.33500000000000002</c:v>
                </c:pt>
                <c:pt idx="12">
                  <c:v>0.28699999999999998</c:v>
                </c:pt>
                <c:pt idx="13">
                  <c:v>0.28499999999999998</c:v>
                </c:pt>
                <c:pt idx="14">
                  <c:v>0.28670000000000001</c:v>
                </c:pt>
                <c:pt idx="15">
                  <c:v>0.13250000000000001</c:v>
                </c:pt>
                <c:pt idx="16">
                  <c:v>9.2899999999999996E-2</c:v>
                </c:pt>
                <c:pt idx="17">
                  <c:v>0.35</c:v>
                </c:pt>
                <c:pt idx="18">
                  <c:v>0.33100000000000002</c:v>
                </c:pt>
                <c:pt idx="19">
                  <c:v>0.45</c:v>
                </c:pt>
                <c:pt idx="20">
                  <c:v>0.47499999999999998</c:v>
                </c:pt>
                <c:pt idx="21">
                  <c:v>0.45</c:v>
                </c:pt>
                <c:pt idx="22">
                  <c:v>0.36</c:v>
                </c:pt>
                <c:pt idx="23">
                  <c:v>0.31</c:v>
                </c:pt>
                <c:pt idx="24">
                  <c:v>0.28499999999999998</c:v>
                </c:pt>
                <c:pt idx="25">
                  <c:v>0.24</c:v>
                </c:pt>
                <c:pt idx="26">
                  <c:v>0.28999999999999998</c:v>
                </c:pt>
                <c:pt idx="27">
                  <c:v>0.18</c:v>
                </c:pt>
                <c:pt idx="28">
                  <c:v>0</c:v>
                </c:pt>
                <c:pt idx="29">
                  <c:v>0.05</c:v>
                </c:pt>
                <c:pt idx="30">
                  <c:v>0.35</c:v>
                </c:pt>
                <c:pt idx="31">
                  <c:v>0.34</c:v>
                </c:pt>
                <c:pt idx="32">
                  <c:v>0.41</c:v>
                </c:pt>
                <c:pt idx="33">
                  <c:v>0.32</c:v>
                </c:pt>
                <c:pt idx="34">
                  <c:v>0.31</c:v>
                </c:pt>
                <c:pt idx="35">
                  <c:v>0.24</c:v>
                </c:pt>
                <c:pt idx="36">
                  <c:v>0.26</c:v>
                </c:pt>
                <c:pt idx="37">
                  <c:v>0.25</c:v>
                </c:pt>
                <c:pt idx="38">
                  <c:v>0.25950000000000001</c:v>
                </c:pt>
                <c:pt idx="39">
                  <c:v>0.26</c:v>
                </c:pt>
                <c:pt idx="40">
                  <c:v>0.27500000000000002</c:v>
                </c:pt>
                <c:pt idx="41">
                  <c:v>0.28499999999999998</c:v>
                </c:pt>
                <c:pt idx="42">
                  <c:v>0.28999999999999998</c:v>
                </c:pt>
                <c:pt idx="43">
                  <c:v>0.24</c:v>
                </c:pt>
                <c:pt idx="44">
                  <c:v>0.32</c:v>
                </c:pt>
                <c:pt idx="45">
                  <c:v>0.41499999999999998</c:v>
                </c:pt>
                <c:pt idx="46">
                  <c:v>0.19</c:v>
                </c:pt>
                <c:pt idx="47">
                  <c:v>0.315</c:v>
                </c:pt>
                <c:pt idx="48">
                  <c:v>0.30499999999999999</c:v>
                </c:pt>
                <c:pt idx="49">
                  <c:v>0.26</c:v>
                </c:pt>
                <c:pt idx="50">
                  <c:v>0.26085399999999997</c:v>
                </c:pt>
                <c:pt idx="51">
                  <c:v>0.28767123287671231</c:v>
                </c:pt>
                <c:pt idx="52">
                  <c:v>0.29726027397260274</c:v>
                </c:pt>
                <c:pt idx="53">
                  <c:v>0.30821917808219185</c:v>
                </c:pt>
                <c:pt idx="54">
                  <c:v>0.31849315068493156</c:v>
                </c:pt>
                <c:pt idx="55">
                  <c:v>0.25479452054794521</c:v>
                </c:pt>
                <c:pt idx="56">
                  <c:v>0.24657534246575347</c:v>
                </c:pt>
                <c:pt idx="57">
                  <c:v>0.21232876712328766</c:v>
                </c:pt>
                <c:pt idx="58">
                  <c:v>0.20547945205479451</c:v>
                </c:pt>
                <c:pt idx="59">
                  <c:v>0.16986301369863013</c:v>
                </c:pt>
                <c:pt idx="60">
                  <c:v>0.16986301369863013</c:v>
                </c:pt>
                <c:pt idx="61">
                  <c:v>7.6712328767123278E-2</c:v>
                </c:pt>
                <c:pt idx="62">
                  <c:v>8.4931506849315067E-2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76-6F04-4DB6-9E67-9706AF66ED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611201608"/>
        <c:axId val="611190632"/>
      </c:barChart>
      <c:catAx>
        <c:axId val="611201608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 algn="r">
                  <a:defRPr>
                    <a:latin typeface="Bliss Pro Light (Основной текст)"/>
                  </a:defRPr>
                </a:pPr>
                <a:r>
                  <a:rPr lang="ru-RU">
                    <a:latin typeface="Bliss Pro Light (Основной текст)"/>
                  </a:rPr>
                  <a:t>млн</a:t>
                </a:r>
                <a:r>
                  <a:rPr lang="ru-RU" baseline="0">
                    <a:latin typeface="Bliss Pro Light (Основной текст)"/>
                  </a:rPr>
                  <a:t> т</a:t>
                </a:r>
                <a:endParaRPr lang="ru-RU">
                  <a:latin typeface="Bliss Pro Light (Основной текст)"/>
                </a:endParaRPr>
              </a:p>
            </c:rich>
          </c:tx>
          <c:layout>
            <c:manualLayout>
              <c:xMode val="edge"/>
              <c:yMode val="edge"/>
              <c:x val="5.4154606393507082E-2"/>
              <c:y val="4.0717410323709534E-2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000">
                <a:latin typeface="Bliss Pro Light (Основной текст)"/>
              </a:defRPr>
            </a:pPr>
            <a:endParaRPr lang="ru-RU"/>
          </a:p>
        </c:txPr>
        <c:crossAx val="611190632"/>
        <c:crosses val="autoZero"/>
        <c:auto val="1"/>
        <c:lblAlgn val="ctr"/>
        <c:lblOffset val="0"/>
        <c:noMultiLvlLbl val="0"/>
      </c:catAx>
      <c:valAx>
        <c:axId val="611190632"/>
        <c:scaling>
          <c:orientation val="minMax"/>
          <c:max val="5"/>
          <c:min val="0"/>
        </c:scaling>
        <c:delete val="0"/>
        <c:axPos val="l"/>
        <c:majorGridlines>
          <c:spPr>
            <a:ln w="9525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Bliss Pro Light (Основной текст)"/>
              </a:defRPr>
            </a:pPr>
            <a:endParaRPr lang="ru-RU"/>
          </a:p>
        </c:txPr>
        <c:crossAx val="611201608"/>
        <c:crosses val="autoZero"/>
        <c:crossBetween val="between"/>
        <c:majorUnit val="2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4227831811633588E-2"/>
          <c:y val="5.1400554097404488E-2"/>
          <c:w val="0.88803779182640419"/>
          <c:h val="0.75786672499270924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'31.2'!$A$4</c:f>
              <c:strCache>
                <c:ptCount val="1"/>
                <c:pt idx="0">
                  <c:v>Порты Юга</c:v>
                </c:pt>
              </c:strCache>
            </c:strRef>
          </c:tx>
          <c:spPr>
            <a:solidFill>
              <a:srgbClr val="2C9855"/>
            </a:solidFill>
            <a:ln>
              <a:solidFill>
                <a:sysClr val="window" lastClr="FFFFFF"/>
              </a:solidFill>
              <a:prstDash val="solid"/>
            </a:ln>
          </c:spPr>
          <c:invertIfNegative val="0"/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279-48F0-9B7A-DBE20C33B94E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279-48F0-9B7A-DBE20C33B94E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B1CB-43EE-953E-5914DE06A3BC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B1CB-43EE-953E-5914DE06A3BC}"/>
              </c:ext>
            </c:extLst>
          </c:dPt>
          <c:dPt>
            <c:idx val="22"/>
            <c:invertIfNegative val="0"/>
            <c:bubble3D val="0"/>
            <c:spPr>
              <a:solidFill>
                <a:sysClr val="window" lastClr="FFFFFF"/>
              </a:solidFill>
              <a:ln>
                <a:solidFill>
                  <a:srgbClr val="2C9855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B1CB-43EE-953E-5914DE06A3BC}"/>
              </c:ext>
            </c:extLst>
          </c:dPt>
          <c:dPt>
            <c:idx val="23"/>
            <c:invertIfNegative val="0"/>
            <c:bubble3D val="0"/>
            <c:spPr>
              <a:solidFill>
                <a:sysClr val="window" lastClr="FFFFFF"/>
              </a:solidFill>
              <a:ln>
                <a:solidFill>
                  <a:srgbClr val="2C9855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1CB-43EE-953E-5914DE06A3BC}"/>
              </c:ext>
            </c:extLst>
          </c:dPt>
          <c:dPt>
            <c:idx val="24"/>
            <c:invertIfNegative val="0"/>
            <c:bubble3D val="0"/>
            <c:spPr>
              <a:solidFill>
                <a:sysClr val="window" lastClr="FFFFFF"/>
              </a:solidFill>
              <a:ln>
                <a:solidFill>
                  <a:srgbClr val="2C9855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3AF-4FC3-B42F-F924DFE5F16F}"/>
              </c:ext>
            </c:extLst>
          </c:dPt>
          <c:dPt>
            <c:idx val="25"/>
            <c:invertIfNegative val="0"/>
            <c:bubble3D val="0"/>
            <c:spPr>
              <a:solidFill>
                <a:sysClr val="window" lastClr="FFFFFF"/>
              </a:solidFill>
              <a:ln>
                <a:solidFill>
                  <a:srgbClr val="2C9855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3AF-4FC3-B42F-F924DFE5F16F}"/>
              </c:ext>
            </c:extLst>
          </c:dPt>
          <c:dPt>
            <c:idx val="26"/>
            <c:invertIfNegative val="0"/>
            <c:bubble3D val="0"/>
            <c:spPr>
              <a:solidFill>
                <a:sysClr val="window" lastClr="FFFFFF"/>
              </a:solidFill>
              <a:ln>
                <a:solidFill>
                  <a:srgbClr val="2C9855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3AF-4FC3-B42F-F924DFE5F16F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E3AF-4FC3-B42F-F924DFE5F1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E3AF-4FC3-B42F-F924DFE5F1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E3AF-4FC3-B42F-F924DFE5F1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E3AF-4FC3-B42F-F924DFE5F1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1CB-43EE-953E-5914DE06A3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1CB-43EE-953E-5914DE06A3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/>
              <c:spPr/>
              <c:txPr>
                <a:bodyPr/>
                <a:lstStyle/>
                <a:p>
                  <a:pPr>
                    <a:defRPr sz="800" b="1">
                      <a:solidFill>
                        <a:srgbClr val="2C9855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B1CB-43EE-953E-5914DE06A3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6"/>
              <c:layout/>
              <c:spPr/>
              <c:txPr>
                <a:bodyPr/>
                <a:lstStyle/>
                <a:p>
                  <a:pPr>
                    <a:defRPr sz="800" b="1">
                      <a:solidFill>
                        <a:srgbClr val="2C9855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E3AF-4FC3-B42F-F924DFE5F1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'31.2'!$C$2:$AC$2</c:f>
              <c:numCache>
                <c:formatCode>General</c:formatCode>
                <c:ptCount val="2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</c:numCache>
            </c:numRef>
          </c:cat>
          <c:val>
            <c:numRef>
              <c:f>'31.2'!$C$4:$AC$4</c:f>
              <c:numCache>
                <c:formatCode>#,##0</c:formatCode>
                <c:ptCount val="27"/>
                <c:pt idx="0">
                  <c:v>43.134800000000006</c:v>
                </c:pt>
                <c:pt idx="1">
                  <c:v>44.734299999999998</c:v>
                </c:pt>
                <c:pt idx="2">
                  <c:v>46.999999999999993</c:v>
                </c:pt>
                <c:pt idx="3">
                  <c:v>49.657100000000007</c:v>
                </c:pt>
                <c:pt idx="4">
                  <c:v>50.6569</c:v>
                </c:pt>
                <c:pt idx="5">
                  <c:v>55.7196</c:v>
                </c:pt>
                <c:pt idx="6">
                  <c:v>53.105000000000004</c:v>
                </c:pt>
                <c:pt idx="7">
                  <c:v>57.221599999999995</c:v>
                </c:pt>
                <c:pt idx="8">
                  <c:v>62.92710000000001</c:v>
                </c:pt>
                <c:pt idx="9">
                  <c:v>60.175900000000006</c:v>
                </c:pt>
                <c:pt idx="10">
                  <c:v>49.958199999999998</c:v>
                </c:pt>
                <c:pt idx="11">
                  <c:v>46.963099999999983</c:v>
                </c:pt>
                <c:pt idx="12">
                  <c:v>43.926000000000023</c:v>
                </c:pt>
                <c:pt idx="13">
                  <c:v>37.420199999999994</c:v>
                </c:pt>
                <c:pt idx="14">
                  <c:v>30.364899999999999</c:v>
                </c:pt>
                <c:pt idx="15">
                  <c:v>30.009599999999999</c:v>
                </c:pt>
                <c:pt idx="16">
                  <c:v>30.381599999999999</c:v>
                </c:pt>
                <c:pt idx="17">
                  <c:v>30.6554</c:v>
                </c:pt>
                <c:pt idx="18">
                  <c:v>27.635399999999997</c:v>
                </c:pt>
                <c:pt idx="19">
                  <c:v>30.993199999999998</c:v>
                </c:pt>
                <c:pt idx="20">
                  <c:v>20.343446000000004</c:v>
                </c:pt>
                <c:pt idx="21">
                  <c:v>19.662299999999998</c:v>
                </c:pt>
                <c:pt idx="22">
                  <c:v>30.23</c:v>
                </c:pt>
                <c:pt idx="23">
                  <c:v>25</c:v>
                </c:pt>
                <c:pt idx="24">
                  <c:v>28</c:v>
                </c:pt>
                <c:pt idx="25">
                  <c:v>30</c:v>
                </c:pt>
                <c:pt idx="26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4279-48F0-9B7A-DBE20C33B94E}"/>
            </c:ext>
          </c:extLst>
        </c:ser>
        <c:ser>
          <c:idx val="0"/>
          <c:order val="1"/>
          <c:tx>
            <c:strRef>
              <c:f>'31.2'!$A$5</c:f>
              <c:strCache>
                <c:ptCount val="1"/>
                <c:pt idx="0">
                  <c:v>Порты Северо-Запада</c:v>
                </c:pt>
              </c:strCache>
            </c:strRef>
          </c:tx>
          <c:spPr>
            <a:solidFill>
              <a:srgbClr val="539FDE"/>
            </a:solidFill>
            <a:ln>
              <a:solidFill>
                <a:sysClr val="window" lastClr="FFFFFF"/>
              </a:solidFill>
              <a:prstDash val="solid"/>
            </a:ln>
          </c:spPr>
          <c:invertIfNegative val="0"/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0-4279-48F0-9B7A-DBE20C33B94E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1CB-43EE-953E-5914DE06A3BC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B1CB-43EE-953E-5914DE06A3BC}"/>
              </c:ext>
            </c:extLst>
          </c:dPt>
          <c:dPt>
            <c:idx val="22"/>
            <c:invertIfNegative val="0"/>
            <c:bubble3D val="0"/>
            <c:spPr>
              <a:solidFill>
                <a:sysClr val="window" lastClr="FFFFFF"/>
              </a:solidFill>
              <a:ln>
                <a:solidFill>
                  <a:srgbClr val="539FDE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1CB-43EE-953E-5914DE06A3BC}"/>
              </c:ext>
            </c:extLst>
          </c:dPt>
          <c:dPt>
            <c:idx val="23"/>
            <c:invertIfNegative val="0"/>
            <c:bubble3D val="0"/>
            <c:spPr>
              <a:solidFill>
                <a:sysClr val="window" lastClr="FFFFFF"/>
              </a:solidFill>
              <a:ln>
                <a:solidFill>
                  <a:srgbClr val="539FDE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1CB-43EE-953E-5914DE06A3BC}"/>
              </c:ext>
            </c:extLst>
          </c:dPt>
          <c:dPt>
            <c:idx val="24"/>
            <c:invertIfNegative val="0"/>
            <c:bubble3D val="0"/>
            <c:spPr>
              <a:solidFill>
                <a:sysClr val="window" lastClr="FFFFFF"/>
              </a:solidFill>
              <a:ln>
                <a:solidFill>
                  <a:srgbClr val="539FDE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E3AF-4FC3-B42F-F924DFE5F16F}"/>
              </c:ext>
            </c:extLst>
          </c:dPt>
          <c:dPt>
            <c:idx val="25"/>
            <c:invertIfNegative val="0"/>
            <c:bubble3D val="0"/>
            <c:spPr>
              <a:solidFill>
                <a:sysClr val="window" lastClr="FFFFFF"/>
              </a:solidFill>
              <a:ln>
                <a:solidFill>
                  <a:srgbClr val="539FDE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E3AF-4FC3-B42F-F924DFE5F16F}"/>
              </c:ext>
            </c:extLst>
          </c:dPt>
          <c:dPt>
            <c:idx val="26"/>
            <c:invertIfNegative val="0"/>
            <c:bubble3D val="0"/>
            <c:spPr>
              <a:solidFill>
                <a:sysClr val="window" lastClr="FFFFFF"/>
              </a:solidFill>
              <a:ln>
                <a:solidFill>
                  <a:srgbClr val="539FDE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E3AF-4FC3-B42F-F924DFE5F16F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E3AF-4FC3-B42F-F924DFE5F1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E3AF-4FC3-B42F-F924DFE5F1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E3AF-4FC3-B42F-F924DFE5F1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E3AF-4FC3-B42F-F924DFE5F1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1CB-43EE-953E-5914DE06A3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1CB-43EE-953E-5914DE06A3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/>
              <c:spPr/>
              <c:txPr>
                <a:bodyPr/>
                <a:lstStyle/>
                <a:p>
                  <a:pPr>
                    <a:defRPr sz="800" b="1">
                      <a:solidFill>
                        <a:srgbClr val="539FDE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1CB-43EE-953E-5914DE06A3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6"/>
              <c:layout/>
              <c:spPr/>
              <c:txPr>
                <a:bodyPr/>
                <a:lstStyle/>
                <a:p>
                  <a:pPr>
                    <a:defRPr sz="800" b="1">
                      <a:solidFill>
                        <a:srgbClr val="539FDE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E3AF-4FC3-B42F-F924DFE5F1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'31.2'!$C$2:$AC$2</c:f>
              <c:numCache>
                <c:formatCode>General</c:formatCode>
                <c:ptCount val="2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</c:numCache>
            </c:numRef>
          </c:cat>
          <c:val>
            <c:numRef>
              <c:f>'31.2'!$C$5:$AC$5</c:f>
              <c:numCache>
                <c:formatCode>#,##0</c:formatCode>
                <c:ptCount val="27"/>
                <c:pt idx="0">
                  <c:v>13.6205</c:v>
                </c:pt>
                <c:pt idx="1">
                  <c:v>15.157</c:v>
                </c:pt>
                <c:pt idx="2">
                  <c:v>18.651800000000001</c:v>
                </c:pt>
                <c:pt idx="3">
                  <c:v>16.020600000000002</c:v>
                </c:pt>
                <c:pt idx="4">
                  <c:v>41.916699999999999</c:v>
                </c:pt>
                <c:pt idx="5">
                  <c:v>54.3857</c:v>
                </c:pt>
                <c:pt idx="6">
                  <c:v>62.490299999999998</c:v>
                </c:pt>
                <c:pt idx="7">
                  <c:v>70.602199999999996</c:v>
                </c:pt>
                <c:pt idx="8">
                  <c:v>73.925699999999992</c:v>
                </c:pt>
                <c:pt idx="9">
                  <c:v>74.798500000000004</c:v>
                </c:pt>
                <c:pt idx="10">
                  <c:v>71.745699999999999</c:v>
                </c:pt>
                <c:pt idx="11">
                  <c:v>69.526200000000003</c:v>
                </c:pt>
                <c:pt idx="12">
                  <c:v>81.531799999999976</c:v>
                </c:pt>
                <c:pt idx="13">
                  <c:v>77.657500000000013</c:v>
                </c:pt>
                <c:pt idx="14">
                  <c:v>65.496499999999997</c:v>
                </c:pt>
                <c:pt idx="15">
                  <c:v>71.84620000000001</c:v>
                </c:pt>
                <c:pt idx="16">
                  <c:v>80.707400000000007</c:v>
                </c:pt>
                <c:pt idx="17">
                  <c:v>76.659699999999987</c:v>
                </c:pt>
                <c:pt idx="18">
                  <c:v>66.269300000000015</c:v>
                </c:pt>
                <c:pt idx="19">
                  <c:v>73.828500000000005</c:v>
                </c:pt>
                <c:pt idx="20">
                  <c:v>54.643839999999983</c:v>
                </c:pt>
                <c:pt idx="21">
                  <c:v>59.427600000000005</c:v>
                </c:pt>
                <c:pt idx="22">
                  <c:v>68.713999999999999</c:v>
                </c:pt>
                <c:pt idx="23">
                  <c:v>65</c:v>
                </c:pt>
                <c:pt idx="24">
                  <c:v>60</c:v>
                </c:pt>
                <c:pt idx="25">
                  <c:v>60</c:v>
                </c:pt>
                <c:pt idx="26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4279-48F0-9B7A-DBE20C33B94E}"/>
            </c:ext>
          </c:extLst>
        </c:ser>
        <c:ser>
          <c:idx val="2"/>
          <c:order val="2"/>
          <c:tx>
            <c:strRef>
              <c:f>'31.2'!$A$6</c:f>
              <c:strCache>
                <c:ptCount val="1"/>
                <c:pt idx="0">
                  <c:v>Дружба</c:v>
                </c:pt>
              </c:strCache>
            </c:strRef>
          </c:tx>
          <c:spPr>
            <a:solidFill>
              <a:srgbClr val="00447C"/>
            </a:solidFill>
            <a:ln>
              <a:solidFill>
                <a:sysClr val="window" lastClr="FFFFFF"/>
              </a:solidFill>
            </a:ln>
          </c:spPr>
          <c:invertIfNegative val="0"/>
          <c:dPt>
            <c:idx val="22"/>
            <c:invertIfNegative val="0"/>
            <c:bubble3D val="0"/>
            <c:spPr>
              <a:solidFill>
                <a:sysClr val="window" lastClr="FFFFFF"/>
              </a:solidFill>
              <a:ln>
                <a:solidFill>
                  <a:srgbClr val="00447C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4-E3AF-4FC3-B42F-F924DFE5F16F}"/>
              </c:ext>
            </c:extLst>
          </c:dPt>
          <c:dPt>
            <c:idx val="23"/>
            <c:invertIfNegative val="0"/>
            <c:bubble3D val="0"/>
            <c:spPr>
              <a:solidFill>
                <a:sysClr val="window" lastClr="FFFFFF"/>
              </a:solidFill>
              <a:ln>
                <a:solidFill>
                  <a:srgbClr val="00447C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C087-4C01-A39B-14115220B2E0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E3AF-4FC3-B42F-F924DFE5F1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E3AF-4FC3-B42F-F924DFE5F1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E3AF-4FC3-B42F-F924DFE5F1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8-E3AF-4FC3-B42F-F924DFE5F1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9-E3AF-4FC3-B42F-F924DFE5F1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A-E3AF-4FC3-B42F-F924DFE5F1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/>
              <c:spPr/>
              <c:txPr>
                <a:bodyPr/>
                <a:lstStyle/>
                <a:p>
                  <a:pPr>
                    <a:defRPr sz="800" b="1">
                      <a:solidFill>
                        <a:srgbClr val="00447C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E3AF-4FC3-B42F-F924DFE5F1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'31.2'!$C$2:$AC$2</c:f>
              <c:numCache>
                <c:formatCode>General</c:formatCode>
                <c:ptCount val="2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</c:numCache>
            </c:numRef>
          </c:cat>
          <c:val>
            <c:numRef>
              <c:f>'31.2'!$C$6:$AC$6</c:f>
              <c:numCache>
                <c:formatCode>#,##0</c:formatCode>
                <c:ptCount val="27"/>
                <c:pt idx="0">
                  <c:v>58.403399999999998</c:v>
                </c:pt>
                <c:pt idx="1">
                  <c:v>54.473800000000004</c:v>
                </c:pt>
                <c:pt idx="2">
                  <c:v>51.617900000000006</c:v>
                </c:pt>
                <c:pt idx="3">
                  <c:v>57.862000000000002</c:v>
                </c:pt>
                <c:pt idx="4">
                  <c:v>60.847299999999997</c:v>
                </c:pt>
                <c:pt idx="5">
                  <c:v>61.5212</c:v>
                </c:pt>
                <c:pt idx="6">
                  <c:v>62.800299999999993</c:v>
                </c:pt>
                <c:pt idx="7">
                  <c:v>58.190499999999993</c:v>
                </c:pt>
                <c:pt idx="8">
                  <c:v>58.601100000000002</c:v>
                </c:pt>
                <c:pt idx="9">
                  <c:v>60.520799999999994</c:v>
                </c:pt>
                <c:pt idx="10">
                  <c:v>63.523700000000005</c:v>
                </c:pt>
                <c:pt idx="11">
                  <c:v>61.711799999999997</c:v>
                </c:pt>
                <c:pt idx="12">
                  <c:v>54.993300000000005</c:v>
                </c:pt>
                <c:pt idx="13">
                  <c:v>51.497600000000006</c:v>
                </c:pt>
                <c:pt idx="14">
                  <c:v>50.518000000000001</c:v>
                </c:pt>
                <c:pt idx="15">
                  <c:v>53.869199999999999</c:v>
                </c:pt>
                <c:pt idx="16">
                  <c:v>54.307599999999994</c:v>
                </c:pt>
                <c:pt idx="17">
                  <c:v>51.098700000000001</c:v>
                </c:pt>
                <c:pt idx="18">
                  <c:v>50.5321</c:v>
                </c:pt>
                <c:pt idx="19">
                  <c:v>43.899499999999996</c:v>
                </c:pt>
                <c:pt idx="20">
                  <c:v>46.518549999999998</c:v>
                </c:pt>
                <c:pt idx="21">
                  <c:v>37.456900000000005</c:v>
                </c:pt>
                <c:pt idx="22">
                  <c:v>32.130389296287667</c:v>
                </c:pt>
                <c:pt idx="23">
                  <c:v>3.7075342465753431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B1CB-43EE-953E-5914DE06A3BC}"/>
            </c:ext>
          </c:extLst>
        </c:ser>
        <c:ser>
          <c:idx val="3"/>
          <c:order val="3"/>
          <c:tx>
            <c:strRef>
              <c:f>'31.2'!$A$7</c:f>
              <c:strCache>
                <c:ptCount val="1"/>
                <c:pt idx="0">
                  <c:v>ВСТО</c:v>
                </c:pt>
              </c:strCache>
            </c:strRef>
          </c:tx>
          <c:spPr>
            <a:solidFill>
              <a:srgbClr val="8E9295"/>
            </a:solidFill>
            <a:ln>
              <a:solidFill>
                <a:sysClr val="window" lastClr="FFFFFF"/>
              </a:solidFill>
            </a:ln>
          </c:spPr>
          <c:invertIfNegative val="0"/>
          <c:dPt>
            <c:idx val="22"/>
            <c:invertIfNegative val="0"/>
            <c:bubble3D val="0"/>
            <c:spPr>
              <a:solidFill>
                <a:sysClr val="window" lastClr="FFFFFF"/>
              </a:solidFill>
              <a:ln>
                <a:solidFill>
                  <a:srgbClr val="8E929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C-E3AF-4FC3-B42F-F924DFE5F16F}"/>
              </c:ext>
            </c:extLst>
          </c:dPt>
          <c:dPt>
            <c:idx val="23"/>
            <c:invertIfNegative val="0"/>
            <c:bubble3D val="0"/>
            <c:spPr>
              <a:solidFill>
                <a:sysClr val="window" lastClr="FFFFFF"/>
              </a:solidFill>
              <a:ln>
                <a:solidFill>
                  <a:srgbClr val="8E929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E-E3AF-4FC3-B42F-F924DFE5F16F}"/>
              </c:ext>
            </c:extLst>
          </c:dPt>
          <c:dPt>
            <c:idx val="24"/>
            <c:invertIfNegative val="0"/>
            <c:bubble3D val="0"/>
            <c:spPr>
              <a:solidFill>
                <a:sysClr val="window" lastClr="FFFFFF"/>
              </a:solidFill>
              <a:ln>
                <a:solidFill>
                  <a:srgbClr val="8E929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0-E3AF-4FC3-B42F-F924DFE5F16F}"/>
              </c:ext>
            </c:extLst>
          </c:dPt>
          <c:dPt>
            <c:idx val="25"/>
            <c:invertIfNegative val="0"/>
            <c:bubble3D val="0"/>
            <c:spPr>
              <a:solidFill>
                <a:sysClr val="window" lastClr="FFFFFF"/>
              </a:solidFill>
              <a:ln>
                <a:solidFill>
                  <a:srgbClr val="8E929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2-E3AF-4FC3-B42F-F924DFE5F16F}"/>
              </c:ext>
            </c:extLst>
          </c:dPt>
          <c:dPt>
            <c:idx val="26"/>
            <c:invertIfNegative val="0"/>
            <c:bubble3D val="0"/>
            <c:spPr>
              <a:solidFill>
                <a:sysClr val="window" lastClr="FFFFFF"/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4-E3AF-4FC3-B42F-F924DFE5F16F}"/>
              </c:ext>
            </c:extLst>
          </c:dPt>
          <c:dLbls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5-E3AF-4FC3-B42F-F924DFE5F1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6-E3AF-4FC3-B42F-F924DFE5F1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7-E3AF-4FC3-B42F-F924DFE5F1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8-E3AF-4FC3-B42F-F924DFE5F1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800" b="1">
                      <a:solidFill>
                        <a:srgbClr val="8E9295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C-E3AF-4FC3-B42F-F924DFE5F1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6"/>
              <c:layout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800" b="1">
                      <a:solidFill>
                        <a:srgbClr val="8E9295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4-E3AF-4FC3-B42F-F924DFE5F1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7"/>
              <c:layout>
                <c:manualLayout>
                  <c:x val="3.7780295582719906E-2"/>
                  <c:y val="-4.6296296296296294E-3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chemeClr val="bg1"/>
                        </a:solidFill>
                      </a:defRPr>
                    </a:pPr>
                    <a:r>
                      <a:rPr lang="ru-RU" sz="800" b="1">
                        <a:solidFill>
                          <a:schemeClr val="bg1"/>
                        </a:solidFill>
                      </a:rPr>
                      <a:t>0,33</a:t>
                    </a:r>
                    <a:endParaRPr lang="ru-RU" b="1">
                      <a:solidFill>
                        <a:srgbClr val="C028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9-E3AF-4FC3-B42F-F924DFE5F16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'31.2'!$C$2:$AC$2</c:f>
              <c:numCache>
                <c:formatCode>General</c:formatCode>
                <c:ptCount val="2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</c:numCache>
            </c:numRef>
          </c:cat>
          <c:val>
            <c:numRef>
              <c:f>'31.2'!$C$7:$AC$7</c:f>
              <c:numCache>
                <c:formatCode>General</c:formatCode>
                <c:ptCount val="27"/>
                <c:pt idx="8" formatCode="#,##0">
                  <c:v>1.038</c:v>
                </c:pt>
                <c:pt idx="9" formatCode="#,##0">
                  <c:v>1.6006</c:v>
                </c:pt>
                <c:pt idx="10" formatCode="#,##0">
                  <c:v>14.414100000000003</c:v>
                </c:pt>
                <c:pt idx="11" formatCode="#,##0">
                  <c:v>28.480200000000004</c:v>
                </c:pt>
                <c:pt idx="12" formatCode="#,##0">
                  <c:v>31.303000000000008</c:v>
                </c:pt>
                <c:pt idx="13" formatCode="#,##0">
                  <c:v>37.4495</c:v>
                </c:pt>
                <c:pt idx="14" formatCode="#,##0">
                  <c:v>40.501210565476207</c:v>
                </c:pt>
                <c:pt idx="15" formatCode="#,##0">
                  <c:v>46.435699999999997</c:v>
                </c:pt>
                <c:pt idx="16" formatCode="#,##0">
                  <c:v>48.342300000000002</c:v>
                </c:pt>
                <c:pt idx="17" formatCode="#,##0">
                  <c:v>48.210900000000009</c:v>
                </c:pt>
                <c:pt idx="18" formatCode="#,##0">
                  <c:v>58.686200000000007</c:v>
                </c:pt>
                <c:pt idx="19" formatCode="#,##0">
                  <c:v>63.186399999999999</c:v>
                </c:pt>
                <c:pt idx="20" formatCode="#,##0">
                  <c:v>62.958619999999996</c:v>
                </c:pt>
                <c:pt idx="21" formatCode="#,##0">
                  <c:v>65.100300000000018</c:v>
                </c:pt>
                <c:pt idx="22" formatCode="#,##0">
                  <c:v>67.454520000000002</c:v>
                </c:pt>
                <c:pt idx="23" formatCode="#,##0">
                  <c:v>72.5</c:v>
                </c:pt>
                <c:pt idx="24" formatCode="#,##0">
                  <c:v>75</c:v>
                </c:pt>
                <c:pt idx="25" formatCode="#,##0">
                  <c:v>77.5</c:v>
                </c:pt>
                <c:pt idx="26" formatCode="#,##0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B1CB-43EE-953E-5914DE06A3BC}"/>
            </c:ext>
          </c:extLst>
        </c:ser>
        <c:ser>
          <c:idx val="4"/>
          <c:order val="4"/>
          <c:tx>
            <c:strRef>
              <c:f>'31.2'!$A$8</c:f>
              <c:strCache>
                <c:ptCount val="1"/>
                <c:pt idx="0">
                  <c:v>Белоруссия</c:v>
                </c:pt>
              </c:strCache>
            </c:strRef>
          </c:tx>
          <c:spPr>
            <a:solidFill>
              <a:srgbClr val="EFCF5A"/>
            </a:solidFill>
            <a:ln>
              <a:solidFill>
                <a:sysClr val="window" lastClr="FFFFFF"/>
              </a:solidFill>
            </a:ln>
          </c:spPr>
          <c:invertIfNegative val="0"/>
          <c:dPt>
            <c:idx val="22"/>
            <c:invertIfNegative val="0"/>
            <c:bubble3D val="0"/>
            <c:spPr>
              <a:solidFill>
                <a:sysClr val="window" lastClr="FFFFFF"/>
              </a:solidFill>
              <a:ln>
                <a:solidFill>
                  <a:srgbClr val="EFCF5A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E3AF-4FC3-B42F-F924DFE5F16F}"/>
              </c:ext>
            </c:extLst>
          </c:dPt>
          <c:dPt>
            <c:idx val="23"/>
            <c:invertIfNegative val="0"/>
            <c:bubble3D val="0"/>
            <c:spPr>
              <a:solidFill>
                <a:sysClr val="window" lastClr="FFFFFF"/>
              </a:solidFill>
              <a:ln>
                <a:solidFill>
                  <a:srgbClr val="EFCF5A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D-E3AF-4FC3-B42F-F924DFE5F16F}"/>
              </c:ext>
            </c:extLst>
          </c:dPt>
          <c:dPt>
            <c:idx val="24"/>
            <c:invertIfNegative val="0"/>
            <c:bubble3D val="0"/>
            <c:spPr>
              <a:solidFill>
                <a:sysClr val="window" lastClr="FFFFFF"/>
              </a:solidFill>
              <a:ln>
                <a:solidFill>
                  <a:srgbClr val="EFCF5A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F-E3AF-4FC3-B42F-F924DFE5F16F}"/>
              </c:ext>
            </c:extLst>
          </c:dPt>
          <c:dPt>
            <c:idx val="25"/>
            <c:invertIfNegative val="0"/>
            <c:bubble3D val="0"/>
            <c:spPr>
              <a:solidFill>
                <a:sysClr val="window" lastClr="FFFFFF"/>
              </a:solidFill>
              <a:ln>
                <a:solidFill>
                  <a:srgbClr val="EFCF5A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1-E3AF-4FC3-B42F-F924DFE5F16F}"/>
              </c:ext>
            </c:extLst>
          </c:dPt>
          <c:dPt>
            <c:idx val="26"/>
            <c:invertIfNegative val="0"/>
            <c:bubble3D val="0"/>
            <c:spPr>
              <a:solidFill>
                <a:sysClr val="window" lastClr="FFFFFF"/>
              </a:solidFill>
              <a:ln>
                <a:solidFill>
                  <a:srgbClr val="EFCF5A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3-E3AF-4FC3-B42F-F924DFE5F16F}"/>
              </c:ext>
            </c:extLst>
          </c:dPt>
          <c:dLbls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4-E3AF-4FC3-B42F-F924DFE5F1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5-E3AF-4FC3-B42F-F924DFE5F1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6-E3AF-4FC3-B42F-F924DFE5F1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7-E3AF-4FC3-B42F-F924DFE5F1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8-E3AF-4FC3-B42F-F924DFE5F1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/>
              <c:spPr/>
              <c:txPr>
                <a:bodyPr/>
                <a:lstStyle/>
                <a:p>
                  <a:pPr>
                    <a:defRPr sz="800" b="1">
                      <a:solidFill>
                        <a:srgbClr val="FFC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B-E3AF-4FC3-B42F-F924DFE5F1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6"/>
              <c:layout/>
              <c:spPr/>
              <c:txPr>
                <a:bodyPr/>
                <a:lstStyle/>
                <a:p>
                  <a:pPr>
                    <a:defRPr sz="800" b="1">
                      <a:solidFill>
                        <a:srgbClr val="FFC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3-E3AF-4FC3-B42F-F924DFE5F1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'31.2'!$C$2:$AC$2</c:f>
              <c:numCache>
                <c:formatCode>General</c:formatCode>
                <c:ptCount val="2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</c:numCache>
            </c:numRef>
          </c:cat>
          <c:val>
            <c:numRef>
              <c:f>'31.2'!$C$8:$AC$8</c:f>
              <c:numCache>
                <c:formatCode>#,##0</c:formatCode>
                <c:ptCount val="27"/>
                <c:pt idx="0">
                  <c:v>11.923999999999999</c:v>
                </c:pt>
                <c:pt idx="1">
                  <c:v>11.913</c:v>
                </c:pt>
                <c:pt idx="2">
                  <c:v>14.023999999999999</c:v>
                </c:pt>
                <c:pt idx="3">
                  <c:v>15.5</c:v>
                </c:pt>
                <c:pt idx="4">
                  <c:v>17.814</c:v>
                </c:pt>
                <c:pt idx="5">
                  <c:v>19.318000000000001</c:v>
                </c:pt>
                <c:pt idx="6">
                  <c:v>20.906224206000001</c:v>
                </c:pt>
                <c:pt idx="7">
                  <c:v>20.036453078000001</c:v>
                </c:pt>
                <c:pt idx="8">
                  <c:v>21.461435536</c:v>
                </c:pt>
                <c:pt idx="9">
                  <c:v>21.508746849000001</c:v>
                </c:pt>
                <c:pt idx="10">
                  <c:v>14.738994343</c:v>
                </c:pt>
                <c:pt idx="11">
                  <c:v>20.436377357000001</c:v>
                </c:pt>
                <c:pt idx="12">
                  <c:v>21.668646219999999</c:v>
                </c:pt>
                <c:pt idx="13">
                  <c:v>21.260936224999998</c:v>
                </c:pt>
                <c:pt idx="14">
                  <c:v>23.321770000000001</c:v>
                </c:pt>
                <c:pt idx="15">
                  <c:v>22.628983999999999</c:v>
                </c:pt>
                <c:pt idx="16">
                  <c:v>18.425946</c:v>
                </c:pt>
                <c:pt idx="17">
                  <c:v>18.069754</c:v>
                </c:pt>
                <c:pt idx="18">
                  <c:v>18.268922</c:v>
                </c:pt>
                <c:pt idx="19">
                  <c:v>18.035466</c:v>
                </c:pt>
                <c:pt idx="20">
                  <c:v>14.745853</c:v>
                </c:pt>
                <c:pt idx="21">
                  <c:v>15.621839</c:v>
                </c:pt>
                <c:pt idx="22">
                  <c:v>12.5</c:v>
                </c:pt>
                <c:pt idx="23">
                  <c:v>15</c:v>
                </c:pt>
                <c:pt idx="24">
                  <c:v>16.5</c:v>
                </c:pt>
                <c:pt idx="25">
                  <c:v>17</c:v>
                </c:pt>
                <c:pt idx="26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9-E3AF-4FC3-B42F-F924DFE5F16F}"/>
            </c:ext>
          </c:extLst>
        </c:ser>
        <c:ser>
          <c:idx val="5"/>
          <c:order val="5"/>
          <c:tx>
            <c:strRef>
              <c:f>'31.2'!$A$9</c:f>
              <c:strCache>
                <c:ptCount val="1"/>
                <c:pt idx="0">
                  <c:v>Прочее</c:v>
                </c:pt>
              </c:strCache>
            </c:strRef>
          </c:tx>
          <c:spPr>
            <a:solidFill>
              <a:srgbClr val="EF795A"/>
            </a:solidFill>
            <a:ln>
              <a:solidFill>
                <a:sysClr val="window" lastClr="FFFFFF"/>
              </a:solidFill>
            </a:ln>
          </c:spPr>
          <c:invertIfNegative val="0"/>
          <c:dPt>
            <c:idx val="22"/>
            <c:invertIfNegative val="0"/>
            <c:bubble3D val="0"/>
            <c:spPr>
              <a:solidFill>
                <a:sysClr val="window" lastClr="FFFFFF"/>
              </a:solidFill>
              <a:ln>
                <a:solidFill>
                  <a:srgbClr val="EF795A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B-E3AF-4FC3-B42F-F924DFE5F16F}"/>
              </c:ext>
            </c:extLst>
          </c:dPt>
          <c:dPt>
            <c:idx val="23"/>
            <c:invertIfNegative val="0"/>
            <c:bubble3D val="0"/>
            <c:spPr>
              <a:solidFill>
                <a:sysClr val="window" lastClr="FFFFFF"/>
              </a:solidFill>
              <a:ln>
                <a:solidFill>
                  <a:srgbClr val="EF795A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D-E3AF-4FC3-B42F-F924DFE5F16F}"/>
              </c:ext>
            </c:extLst>
          </c:dPt>
          <c:dPt>
            <c:idx val="24"/>
            <c:invertIfNegative val="0"/>
            <c:bubble3D val="0"/>
            <c:spPr>
              <a:solidFill>
                <a:sysClr val="window" lastClr="FFFFFF"/>
              </a:solidFill>
              <a:ln>
                <a:solidFill>
                  <a:srgbClr val="EF795A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F-E3AF-4FC3-B42F-F924DFE5F16F}"/>
              </c:ext>
            </c:extLst>
          </c:dPt>
          <c:dPt>
            <c:idx val="25"/>
            <c:invertIfNegative val="0"/>
            <c:bubble3D val="0"/>
            <c:spPr>
              <a:solidFill>
                <a:sysClr val="window" lastClr="FFFFFF"/>
              </a:solidFill>
              <a:ln>
                <a:solidFill>
                  <a:srgbClr val="EF795A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1-E3AF-4FC3-B42F-F924DFE5F16F}"/>
              </c:ext>
            </c:extLst>
          </c:dPt>
          <c:dPt>
            <c:idx val="26"/>
            <c:invertIfNegative val="0"/>
            <c:bubble3D val="0"/>
            <c:spPr>
              <a:solidFill>
                <a:sysClr val="window" lastClr="FFFFFF"/>
              </a:solidFill>
              <a:ln>
                <a:solidFill>
                  <a:srgbClr val="EF795A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3-E3AF-4FC3-B42F-F924DFE5F16F}"/>
              </c:ext>
            </c:extLst>
          </c:dPt>
          <c:dLbls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4-E3AF-4FC3-B42F-F924DFE5F1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5-E3AF-4FC3-B42F-F924DFE5F1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6-E3AF-4FC3-B42F-F924DFE5F1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7-E3AF-4FC3-B42F-F924DFE5F1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8-E3AF-4FC3-B42F-F924DFE5F1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/>
              <c:spPr/>
              <c:txPr>
                <a:bodyPr/>
                <a:lstStyle/>
                <a:p>
                  <a:pPr>
                    <a:defRPr sz="800" b="1">
                      <a:solidFill>
                        <a:srgbClr val="EF795A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B-E3AF-4FC3-B42F-F924DFE5F1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6"/>
              <c:layout/>
              <c:spPr/>
              <c:txPr>
                <a:bodyPr/>
                <a:lstStyle/>
                <a:p>
                  <a:pPr>
                    <a:defRPr sz="800" b="1">
                      <a:solidFill>
                        <a:srgbClr val="EF795A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3-E3AF-4FC3-B42F-F924DFE5F1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'31.2'!$C$2:$AC$2</c:f>
              <c:numCache>
                <c:formatCode>General</c:formatCode>
                <c:ptCount val="2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</c:numCache>
            </c:numRef>
          </c:cat>
          <c:val>
            <c:numRef>
              <c:f>'31.2'!$C$9:$AC$9</c:f>
              <c:numCache>
                <c:formatCode>#,##0</c:formatCode>
                <c:ptCount val="27"/>
                <c:pt idx="0">
                  <c:v>17.413662000000002</c:v>
                </c:pt>
                <c:pt idx="1">
                  <c:v>38.365165100000013</c:v>
                </c:pt>
                <c:pt idx="2">
                  <c:v>56.186060299999994</c:v>
                </c:pt>
                <c:pt idx="3">
                  <c:v>84.746549299999998</c:v>
                </c:pt>
                <c:pt idx="4">
                  <c:v>86.390827000000002</c:v>
                </c:pt>
                <c:pt idx="5">
                  <c:v>61.520499000000044</c:v>
                </c:pt>
                <c:pt idx="6">
                  <c:v>49.160226994000013</c:v>
                </c:pt>
                <c:pt idx="7">
                  <c:v>52.52825802200001</c:v>
                </c:pt>
                <c:pt idx="8">
                  <c:v>25.161031963999971</c:v>
                </c:pt>
                <c:pt idx="9">
                  <c:v>28.945818150999987</c:v>
                </c:pt>
                <c:pt idx="10">
                  <c:v>32.667683276999981</c:v>
                </c:pt>
                <c:pt idx="11">
                  <c:v>17.221063083000036</c:v>
                </c:pt>
                <c:pt idx="12">
                  <c:v>6.5410814799999919</c:v>
                </c:pt>
                <c:pt idx="13">
                  <c:v>11.329575974999965</c:v>
                </c:pt>
                <c:pt idx="14">
                  <c:v>13.255521734523789</c:v>
                </c:pt>
                <c:pt idx="15">
                  <c:v>19.731405099999964</c:v>
                </c:pt>
                <c:pt idx="16">
                  <c:v>22.705387700000006</c:v>
                </c:pt>
                <c:pt idx="17">
                  <c:v>28.099024199999992</c:v>
                </c:pt>
                <c:pt idx="18">
                  <c:v>39.166213299999981</c:v>
                </c:pt>
                <c:pt idx="19">
                  <c:v>39.13624389999999</c:v>
                </c:pt>
                <c:pt idx="20">
                  <c:v>39.96010950000003</c:v>
                </c:pt>
                <c:pt idx="21">
                  <c:v>34.316253999999979</c:v>
                </c:pt>
                <c:pt idx="22">
                  <c:v>24.186666845804609</c:v>
                </c:pt>
                <c:pt idx="23">
                  <c:v>36.673972602739653</c:v>
                </c:pt>
                <c:pt idx="24">
                  <c:v>34</c:v>
                </c:pt>
                <c:pt idx="25">
                  <c:v>37</c:v>
                </c:pt>
                <c:pt idx="26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59-E3AF-4FC3-B42F-F924DFE5F1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611198864"/>
        <c:axId val="611191416"/>
      </c:barChart>
      <c:catAx>
        <c:axId val="611198864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 algn="r">
                  <a:defRPr/>
                </a:pPr>
                <a:r>
                  <a:rPr lang="ru-RU"/>
                  <a:t>млн</a:t>
                </a:r>
                <a:r>
                  <a:rPr lang="ru-RU" baseline="0"/>
                  <a:t> т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8.7166373737485814E-2"/>
              <c:y val="4.9976669582968807E-2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800">
                <a:latin typeface="Bliss Pro Light (Основной текст)"/>
              </a:defRPr>
            </a:pPr>
            <a:endParaRPr lang="ru-RU"/>
          </a:p>
        </c:txPr>
        <c:crossAx val="611191416"/>
        <c:crosses val="autoZero"/>
        <c:auto val="1"/>
        <c:lblAlgn val="ctr"/>
        <c:lblOffset val="0"/>
        <c:tickLblSkip val="1"/>
        <c:noMultiLvlLbl val="0"/>
      </c:catAx>
      <c:valAx>
        <c:axId val="611191416"/>
        <c:scaling>
          <c:orientation val="minMax"/>
          <c:max val="270"/>
          <c:min val="0"/>
        </c:scaling>
        <c:delete val="0"/>
        <c:axPos val="l"/>
        <c:majorGridlines>
          <c:spPr>
            <a:ln w="9525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Bliss Pro Light (Основной текст)"/>
              </a:defRPr>
            </a:pPr>
            <a:endParaRPr lang="ru-RU"/>
          </a:p>
        </c:txPr>
        <c:crossAx val="611198864"/>
        <c:crosses val="autoZero"/>
        <c:crossBetween val="between"/>
        <c:majorUnit val="100"/>
      </c:valAx>
    </c:plotArea>
    <c:legend>
      <c:legendPos val="r"/>
      <c:layout>
        <c:manualLayout>
          <c:xMode val="edge"/>
          <c:yMode val="edge"/>
          <c:x val="5.7357741350147059E-3"/>
          <c:y val="0.92515820939049287"/>
          <c:w val="0.99426430664534549"/>
          <c:h val="7.4841790609507144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54451387047915"/>
          <c:y val="5.1400554097404488E-2"/>
          <c:w val="0.66682031873429537"/>
          <c:h val="0.76249635462233889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OPEC_Spare!$C$2</c:f>
              <c:strCache>
                <c:ptCount val="1"/>
                <c:pt idx="0">
                  <c:v>до 3 месяцев</c:v>
                </c:pt>
              </c:strCache>
            </c:strRef>
          </c:tx>
          <c:spPr>
            <a:solidFill>
              <a:srgbClr val="00447C"/>
            </a:solidFill>
            <a:ln>
              <a:solidFill>
                <a:sysClr val="window" lastClr="FFFFFF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ysClr val="window" lastClr="FFFFFF"/>
              </a:solidFill>
              <a:ln>
                <a:solidFill>
                  <a:srgbClr val="00447C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21-429B-B46D-BADE62CCA4AE}"/>
              </c:ext>
            </c:extLst>
          </c:dPt>
          <c:dPt>
            <c:idx val="8"/>
            <c:invertIfNegative val="0"/>
            <c:bubble3D val="0"/>
            <c:spPr>
              <a:solidFill>
                <a:sysClr val="window" lastClr="FFFFFF"/>
              </a:solidFill>
              <a:ln>
                <a:solidFill>
                  <a:srgbClr val="00447C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21-429B-B46D-BADE62CCA4AE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9121-429B-B46D-BADE62CCA4AE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9121-429B-B46D-BADE62CCA4AE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9121-429B-B46D-BADE62CCA4AE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9121-429B-B46D-BADE62CCA4AE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9121-429B-B46D-BADE62CCA4AE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9121-429B-B46D-BADE62CCA4AE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9121-429B-B46D-BADE62CCA4AE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9121-429B-B46D-BADE62CCA4AE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9121-429B-B46D-BADE62CCA4AE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900"/>
                      <a:t>0,88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9121-429B-B46D-BADE62CCA4A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900" b="1">
                        <a:solidFill>
                          <a:srgbClr val="00447C"/>
                        </a:solidFill>
                      </a:defRPr>
                    </a:pPr>
                    <a:r>
                      <a:rPr lang="en-US" sz="900">
                        <a:solidFill>
                          <a:srgbClr val="00447C"/>
                        </a:solidFill>
                      </a:rPr>
                      <a:t>0,24</a:t>
                    </a:r>
                    <a:endParaRPr lang="en-US">
                      <a:solidFill>
                        <a:srgbClr val="00447C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121-429B-B46D-BADE62CCA4A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900"/>
                      <a:t>0,52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9121-429B-B46D-BADE62CCA4A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9121-429B-B46D-BADE62CCA4A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900"/>
                      <a:t>0,32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9121-429B-B46D-BADE62CCA4A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9121-429B-B46D-BADE62CCA4AE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9121-429B-B46D-BADE62CCA4AE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u-RU" sz="900"/>
                      <a:t>0,90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9121-429B-B46D-BADE62CCA4AE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pPr>
                      <a:defRPr sz="900" b="1">
                        <a:solidFill>
                          <a:srgbClr val="00447C"/>
                        </a:solidFill>
                      </a:defRPr>
                    </a:pPr>
                    <a:r>
                      <a:rPr lang="en-US" sz="900">
                        <a:solidFill>
                          <a:srgbClr val="00447C"/>
                        </a:solidFill>
                      </a:rPr>
                      <a:t>0,94</a:t>
                    </a:r>
                    <a:endParaRPr lang="en-US">
                      <a:solidFill>
                        <a:srgbClr val="00447C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121-429B-B46D-BADE62CCA4A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ru-RU" sz="900"/>
                      <a:t>0,59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9121-429B-B46D-BADE62CCA4AE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ru-RU" sz="900"/>
                      <a:t>0,74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9121-429B-B46D-BADE62CCA4A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OPEC_Spare!$A$3:$A$11</c:f>
              <c:strCache>
                <c:ptCount val="9"/>
                <c:pt idx="0">
                  <c:v>Саудовская Аравия</c:v>
                </c:pt>
                <c:pt idx="1">
                  <c:v>Иран</c:v>
                </c:pt>
                <c:pt idx="2">
                  <c:v>ОАЭ</c:v>
                </c:pt>
                <c:pt idx="3">
                  <c:v>Ирак</c:v>
                </c:pt>
                <c:pt idx="4">
                  <c:v>Казахстан</c:v>
                </c:pt>
                <c:pt idx="5">
                  <c:v>Кувейт</c:v>
                </c:pt>
                <c:pt idx="6">
                  <c:v>Прочие</c:v>
                </c:pt>
                <c:pt idx="8">
                  <c:v>Россия</c:v>
                </c:pt>
              </c:strCache>
            </c:strRef>
          </c:cat>
          <c:val>
            <c:numRef>
              <c:f>OPEC_Spare!$C$3:$C$11</c:f>
              <c:numCache>
                <c:formatCode>#,##0.00</c:formatCode>
                <c:ptCount val="9"/>
                <c:pt idx="0">
                  <c:v>0.87999999999999989</c:v>
                </c:pt>
                <c:pt idx="1">
                  <c:v>0.24</c:v>
                </c:pt>
                <c:pt idx="2">
                  <c:v>0.52</c:v>
                </c:pt>
                <c:pt idx="3">
                  <c:v>0.13999999999999999</c:v>
                </c:pt>
                <c:pt idx="4">
                  <c:v>0.32</c:v>
                </c:pt>
                <c:pt idx="5">
                  <c:v>0.03</c:v>
                </c:pt>
                <c:pt idx="6">
                  <c:v>0</c:v>
                </c:pt>
                <c:pt idx="8">
                  <c:v>0.94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9121-429B-B46D-BADE62CCA4AE}"/>
            </c:ext>
          </c:extLst>
        </c:ser>
        <c:ser>
          <c:idx val="3"/>
          <c:order val="1"/>
          <c:tx>
            <c:strRef>
              <c:f>OPEC_Spare!$D$2</c:f>
              <c:strCache>
                <c:ptCount val="1"/>
                <c:pt idx="0">
                  <c:v>3-12 месяцев</c:v>
                </c:pt>
              </c:strCache>
            </c:strRef>
          </c:tx>
          <c:spPr>
            <a:solidFill>
              <a:srgbClr val="539FDE"/>
            </a:solidFill>
            <a:ln>
              <a:solidFill>
                <a:sysClr val="window" lastClr="FFFFFF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ysClr val="window" lastClr="FFFFFF"/>
              </a:solidFill>
              <a:ln>
                <a:solidFill>
                  <a:srgbClr val="539FDE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9121-429B-B46D-BADE62CCA4AE}"/>
              </c:ext>
            </c:extLst>
          </c:dPt>
          <c:dPt>
            <c:idx val="8"/>
            <c:invertIfNegative val="0"/>
            <c:bubble3D val="0"/>
            <c:spPr>
              <a:solidFill>
                <a:sysClr val="window" lastClr="FFFFFF"/>
              </a:solidFill>
              <a:ln>
                <a:solidFill>
                  <a:srgbClr val="539FDE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9121-429B-B46D-BADE62CCA4AE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9121-429B-B46D-BADE62CCA4AE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C-9121-429B-B46D-BADE62CCA4AE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D-9121-429B-B46D-BADE62CCA4AE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E-9121-429B-B46D-BADE62CCA4AE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F-9121-429B-B46D-BADE62CCA4AE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0-9121-429B-B46D-BADE62CCA4AE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1-9121-429B-B46D-BADE62CCA4AE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2-9121-429B-B46D-BADE62CCA4AE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3-9121-429B-B46D-BADE62CCA4AE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900"/>
                      <a:t>0,95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9121-429B-B46D-BADE62CCA4A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900" b="1">
                        <a:solidFill>
                          <a:srgbClr val="539FDE"/>
                        </a:solidFill>
                      </a:defRPr>
                    </a:pPr>
                    <a:r>
                      <a:rPr lang="en-US" sz="900">
                        <a:solidFill>
                          <a:srgbClr val="539FDE"/>
                        </a:solidFill>
                      </a:rPr>
                      <a:t>0,98</a:t>
                    </a:r>
                    <a:endParaRPr lang="en-US">
                      <a:solidFill>
                        <a:srgbClr val="539FDE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9121-429B-B46D-BADE62CCA4A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900"/>
                      <a:t>0,57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9121-429B-B46D-BADE62CCA4A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900"/>
                      <a:t>0,26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9121-429B-B46D-BADE62CCA4A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9121-429B-B46D-BADE62CCA4AE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8-9121-429B-B46D-BADE62CCA4AE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900"/>
                      <a:t>0,43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9-9121-429B-B46D-BADE62CCA4A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u-RU" sz="900"/>
                      <a:t>0,62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A-9121-429B-B46D-BADE62CCA4AE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pPr>
                      <a:defRPr sz="900" b="1">
                        <a:solidFill>
                          <a:srgbClr val="539FDE"/>
                        </a:solidFill>
                      </a:defRPr>
                    </a:pPr>
                    <a:r>
                      <a:rPr lang="en-US" sz="900"/>
                      <a:t>0,15</a:t>
                    </a:r>
                    <a:endParaRPr lang="en-US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9121-429B-B46D-BADE62CCA4A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ru-RU" sz="900"/>
                      <a:t>0,75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B-9121-429B-B46D-BADE62CCA4AE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ru-RU" sz="900"/>
                      <a:t>0,51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C-9121-429B-B46D-BADE62CCA4A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OPEC_Spare!$A$3:$A$11</c:f>
              <c:strCache>
                <c:ptCount val="9"/>
                <c:pt idx="0">
                  <c:v>Саудовская Аравия</c:v>
                </c:pt>
                <c:pt idx="1">
                  <c:v>Иран</c:v>
                </c:pt>
                <c:pt idx="2">
                  <c:v>ОАЭ</c:v>
                </c:pt>
                <c:pt idx="3">
                  <c:v>Ирак</c:v>
                </c:pt>
                <c:pt idx="4">
                  <c:v>Казахстан</c:v>
                </c:pt>
                <c:pt idx="5">
                  <c:v>Кувейт</c:v>
                </c:pt>
                <c:pt idx="6">
                  <c:v>Прочие</c:v>
                </c:pt>
                <c:pt idx="8">
                  <c:v>Россия</c:v>
                </c:pt>
              </c:strCache>
            </c:strRef>
          </c:cat>
          <c:val>
            <c:numRef>
              <c:f>OPEC_Spare!$D$3:$D$11</c:f>
              <c:numCache>
                <c:formatCode>#,##0.00</c:formatCode>
                <c:ptCount val="9"/>
                <c:pt idx="0">
                  <c:v>0.95000000000000018</c:v>
                </c:pt>
                <c:pt idx="1">
                  <c:v>0.98</c:v>
                </c:pt>
                <c:pt idx="2">
                  <c:v>0.57000000000000006</c:v>
                </c:pt>
                <c:pt idx="3">
                  <c:v>0.26</c:v>
                </c:pt>
                <c:pt idx="4">
                  <c:v>3.999999999999998E-2</c:v>
                </c:pt>
                <c:pt idx="5">
                  <c:v>0.12</c:v>
                </c:pt>
                <c:pt idx="6">
                  <c:v>0.43</c:v>
                </c:pt>
                <c:pt idx="8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D-9121-429B-B46D-BADE62CCA4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749260856"/>
        <c:axId val="749254584"/>
      </c:barChart>
      <c:catAx>
        <c:axId val="74926085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 algn="r">
                  <a:defRPr>
                    <a:latin typeface="Bliss Pro Light (Основной текст)"/>
                  </a:defRPr>
                </a:pPr>
                <a:r>
                  <a:rPr lang="ru-RU">
                    <a:latin typeface="Bliss Pro Light (Основной текст)"/>
                  </a:rPr>
                  <a:t>мбд</a:t>
                </a:r>
              </a:p>
            </c:rich>
          </c:tx>
          <c:layout>
            <c:manualLayout>
              <c:xMode val="edge"/>
              <c:yMode val="edge"/>
              <c:x val="0.88843168954270768"/>
              <c:y val="4.5347039953339184E-2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000">
                <a:latin typeface="Bliss Pro Light (Основной текст)"/>
              </a:defRPr>
            </a:pPr>
            <a:endParaRPr lang="ru-RU"/>
          </a:p>
        </c:txPr>
        <c:crossAx val="749254584"/>
        <c:crosses val="autoZero"/>
        <c:auto val="1"/>
        <c:lblAlgn val="ctr"/>
        <c:lblOffset val="0"/>
        <c:noMultiLvlLbl val="0"/>
      </c:catAx>
      <c:valAx>
        <c:axId val="749254584"/>
        <c:scaling>
          <c:orientation val="minMax"/>
          <c:max val="1.9000000000000001"/>
          <c:min val="0"/>
        </c:scaling>
        <c:delete val="0"/>
        <c:axPos val="b"/>
        <c:majorGridlines>
          <c:spPr>
            <a:ln w="9525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Bliss Pro Light (Основной текст)"/>
              </a:defRPr>
            </a:pPr>
            <a:endParaRPr lang="ru-RU"/>
          </a:p>
        </c:txPr>
        <c:crossAx val="749260856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"/>
          <c:y val="0.91146106736657917"/>
          <c:w val="1"/>
          <c:h val="8.6806649168853889E-2"/>
        </c:manualLayout>
      </c:layout>
      <c:overlay val="0"/>
      <c:txPr>
        <a:bodyPr/>
        <a:lstStyle/>
        <a:p>
          <a:pPr rtl="0">
            <a:defRPr sz="9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661253993613402E-2"/>
          <c:y val="5.1400554097404488E-2"/>
          <c:w val="0.89805401390595896"/>
          <c:h val="0.71620005832604261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Export!$A$5</c:f>
              <c:strCache>
                <c:ptCount val="1"/>
                <c:pt idx="0">
                  <c:v>ЕС-27</c:v>
                </c:pt>
              </c:strCache>
            </c:strRef>
          </c:tx>
          <c:spPr>
            <a:solidFill>
              <a:srgbClr val="00447C"/>
            </a:solidFill>
            <a:ln w="3175">
              <a:solidFill>
                <a:sysClr val="window" lastClr="FFFFFF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447C"/>
              </a:solidFill>
              <a:ln w="3175">
                <a:solidFill>
                  <a:srgbClr val="539FDE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5B3-443F-BC12-E328AC6AB857}"/>
              </c:ext>
            </c:extLst>
          </c:dPt>
          <c:dPt>
            <c:idx val="8"/>
            <c:invertIfNegative val="0"/>
            <c:bubble3D val="0"/>
            <c:spPr>
              <a:solidFill>
                <a:srgbClr val="00447C"/>
              </a:solidFill>
              <a:ln w="3175">
                <a:solidFill>
                  <a:srgbClr val="539FDE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5B3-443F-BC12-E328AC6AB857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95B3-443F-BC12-E328AC6AB857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95B3-443F-BC12-E328AC6AB857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95B3-443F-BC12-E328AC6AB857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95B3-443F-BC12-E328AC6AB857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95B3-443F-BC12-E328AC6AB857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95B3-443F-BC12-E328AC6AB857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95B3-443F-BC12-E328AC6AB857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95B3-443F-BC12-E328AC6AB857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95B3-443F-BC12-E328AC6AB857}"/>
              </c:ext>
            </c:extLst>
          </c:dPt>
          <c:dLbls>
            <c:dLbl>
              <c:idx val="64"/>
              <c:layout>
                <c:manualLayout>
                  <c:x val="5.28518392717504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4"/>
              <c:layout>
                <c:manualLayout>
                  <c:x val="4.2784822267607471E-2"/>
                  <c:y val="-4.6296296296296294E-3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rgbClr val="23308E"/>
                        </a:solidFill>
                      </a:defRPr>
                    </a:pPr>
                    <a:r>
                      <a:rPr lang="ru-RU" b="1">
                        <a:solidFill>
                          <a:srgbClr val="23308E"/>
                        </a:solidFill>
                      </a:rPr>
                      <a:t>1,74</a:t>
                    </a:r>
                    <a:endParaRPr lang="en-US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95B3-443F-BC12-E328AC6AB85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23308E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Export!$C$2:$BO$3</c:f>
              <c:multiLvlStrCache>
                <c:ptCount val="65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</c:lvl>
                <c:lvl>
                  <c:pt idx="0">
                    <c:v>2017</c:v>
                  </c:pt>
                  <c:pt idx="12">
                    <c:v>2018</c:v>
                  </c:pt>
                  <c:pt idx="24">
                    <c:v>2019</c:v>
                  </c:pt>
                  <c:pt idx="36">
                    <c:v>2020</c:v>
                  </c:pt>
                  <c:pt idx="48">
                    <c:v>2021</c:v>
                  </c:pt>
                  <c:pt idx="60">
                    <c:v>22</c:v>
                  </c:pt>
                </c:lvl>
              </c:multiLvlStrCache>
            </c:multiLvlStrRef>
          </c:cat>
          <c:val>
            <c:numRef>
              <c:f>Export!$C$5:$BO$5</c:f>
              <c:numCache>
                <c:formatCode>0</c:formatCode>
                <c:ptCount val="65"/>
                <c:pt idx="0">
                  <c:v>12.500367000000001</c:v>
                </c:pt>
                <c:pt idx="1">
                  <c:v>12.698216999999996</c:v>
                </c:pt>
                <c:pt idx="2">
                  <c:v>14.235036000000001</c:v>
                </c:pt>
                <c:pt idx="3">
                  <c:v>11.983429999999997</c:v>
                </c:pt>
                <c:pt idx="4">
                  <c:v>12.050129999999998</c:v>
                </c:pt>
                <c:pt idx="5">
                  <c:v>12.061121</c:v>
                </c:pt>
                <c:pt idx="6">
                  <c:v>10.455826999999999</c:v>
                </c:pt>
                <c:pt idx="7">
                  <c:v>11.521376999999999</c:v>
                </c:pt>
                <c:pt idx="8">
                  <c:v>11.731324000000001</c:v>
                </c:pt>
                <c:pt idx="9">
                  <c:v>13.476109000000001</c:v>
                </c:pt>
                <c:pt idx="10">
                  <c:v>13.458767000000002</c:v>
                </c:pt>
                <c:pt idx="11">
                  <c:v>13.852395</c:v>
                </c:pt>
                <c:pt idx="12">
                  <c:v>15.711788</c:v>
                </c:pt>
                <c:pt idx="13">
                  <c:v>15.051243000000005</c:v>
                </c:pt>
                <c:pt idx="14">
                  <c:v>16.702312000000006</c:v>
                </c:pt>
                <c:pt idx="15">
                  <c:v>16.480879999999999</c:v>
                </c:pt>
                <c:pt idx="16">
                  <c:v>15.155192000000001</c:v>
                </c:pt>
                <c:pt idx="17">
                  <c:v>15.575720000000006</c:v>
                </c:pt>
                <c:pt idx="18">
                  <c:v>15.545927999999998</c:v>
                </c:pt>
                <c:pt idx="19">
                  <c:v>16.461960999999999</c:v>
                </c:pt>
                <c:pt idx="20">
                  <c:v>15.450574000000001</c:v>
                </c:pt>
                <c:pt idx="21">
                  <c:v>17.869964</c:v>
                </c:pt>
                <c:pt idx="22">
                  <c:v>17.564360000000001</c:v>
                </c:pt>
                <c:pt idx="23">
                  <c:v>16.863455999999996</c:v>
                </c:pt>
                <c:pt idx="24">
                  <c:v>15.490559000000003</c:v>
                </c:pt>
                <c:pt idx="25">
                  <c:v>16.317048</c:v>
                </c:pt>
                <c:pt idx="26">
                  <c:v>16.415766999999995</c:v>
                </c:pt>
                <c:pt idx="27">
                  <c:v>15.248219000000004</c:v>
                </c:pt>
                <c:pt idx="28">
                  <c:v>13.286177</c:v>
                </c:pt>
                <c:pt idx="29">
                  <c:v>13.044518000000002</c:v>
                </c:pt>
                <c:pt idx="30">
                  <c:v>14.261336999999997</c:v>
                </c:pt>
                <c:pt idx="31">
                  <c:v>13.203407999999996</c:v>
                </c:pt>
                <c:pt idx="32">
                  <c:v>13.993751000000001</c:v>
                </c:pt>
                <c:pt idx="33">
                  <c:v>15.132258999999999</c:v>
                </c:pt>
                <c:pt idx="34">
                  <c:v>14.208890000000002</c:v>
                </c:pt>
                <c:pt idx="35">
                  <c:v>14.681536999999997</c:v>
                </c:pt>
                <c:pt idx="36">
                  <c:v>12.913639000000003</c:v>
                </c:pt>
                <c:pt idx="37">
                  <c:v>11.490549</c:v>
                </c:pt>
                <c:pt idx="38">
                  <c:v>12.041839999999999</c:v>
                </c:pt>
                <c:pt idx="39">
                  <c:v>7.6098810000000014</c:v>
                </c:pt>
                <c:pt idx="40">
                  <c:v>6.8661119999999993</c:v>
                </c:pt>
                <c:pt idx="41">
                  <c:v>8.065157000000001</c:v>
                </c:pt>
                <c:pt idx="42">
                  <c:v>7.5033189999999994</c:v>
                </c:pt>
                <c:pt idx="43">
                  <c:v>7.3263110000000013</c:v>
                </c:pt>
                <c:pt idx="44">
                  <c:v>9.4176520000000004</c:v>
                </c:pt>
                <c:pt idx="45">
                  <c:v>9.2621639999999985</c:v>
                </c:pt>
                <c:pt idx="46">
                  <c:v>9.6168560000000003</c:v>
                </c:pt>
                <c:pt idx="47">
                  <c:v>11.482132000000004</c:v>
                </c:pt>
                <c:pt idx="48">
                  <c:v>10.515680999999997</c:v>
                </c:pt>
                <c:pt idx="49">
                  <c:v>11.329765999999998</c:v>
                </c:pt>
                <c:pt idx="50">
                  <c:v>13.049841000000001</c:v>
                </c:pt>
                <c:pt idx="51">
                  <c:v>13.866717999999999</c:v>
                </c:pt>
                <c:pt idx="52">
                  <c:v>13.804434999999996</c:v>
                </c:pt>
                <c:pt idx="53">
                  <c:v>15.656639999999998</c:v>
                </c:pt>
                <c:pt idx="54">
                  <c:v>15.465523000000003</c:v>
                </c:pt>
                <c:pt idx="55">
                  <c:v>16.642778000000003</c:v>
                </c:pt>
                <c:pt idx="56">
                  <c:v>17.235782999999994</c:v>
                </c:pt>
                <c:pt idx="57">
                  <c:v>18.674187000000007</c:v>
                </c:pt>
                <c:pt idx="58">
                  <c:v>19.434217999999998</c:v>
                </c:pt>
                <c:pt idx="59">
                  <c:v>21.907386999999996</c:v>
                </c:pt>
                <c:pt idx="60">
                  <c:v>21.001549000000008</c:v>
                </c:pt>
                <c:pt idx="61">
                  <c:v>20.252766683392498</c:v>
                </c:pt>
                <c:pt idx="62">
                  <c:v>21.313904524769249</c:v>
                </c:pt>
                <c:pt idx="63">
                  <c:v>23.423114618575504</c:v>
                </c:pt>
                <c:pt idx="64">
                  <c:v>20.159162037248318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5B3-443F-BC12-E328AC6AB857}"/>
            </c:ext>
          </c:extLst>
        </c:ser>
        <c:ser>
          <c:idx val="0"/>
          <c:order val="1"/>
          <c:tx>
            <c:strRef>
              <c:f>Export!$A$6</c:f>
              <c:strCache>
                <c:ptCount val="1"/>
                <c:pt idx="0">
                  <c:v>Прочие "недружественные"</c:v>
                </c:pt>
              </c:strCache>
            </c:strRef>
          </c:tx>
          <c:spPr>
            <a:solidFill>
              <a:srgbClr val="539FDE"/>
            </a:solidFill>
            <a:ln>
              <a:solidFill>
                <a:sysClr val="window" lastClr="FFFFFF"/>
              </a:solidFill>
            </a:ln>
          </c:spPr>
          <c:invertIfNegative val="0"/>
          <c:dLbls>
            <c:dLbl>
              <c:idx val="64"/>
              <c:layout>
                <c:manualLayout>
                  <c:x val="6.04021020248576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539FDE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Export!$C$2:$BO$3</c:f>
              <c:multiLvlStrCache>
                <c:ptCount val="65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</c:lvl>
                <c:lvl>
                  <c:pt idx="0">
                    <c:v>2017</c:v>
                  </c:pt>
                  <c:pt idx="12">
                    <c:v>2018</c:v>
                  </c:pt>
                  <c:pt idx="24">
                    <c:v>2019</c:v>
                  </c:pt>
                  <c:pt idx="36">
                    <c:v>2020</c:v>
                  </c:pt>
                  <c:pt idx="48">
                    <c:v>2021</c:v>
                  </c:pt>
                  <c:pt idx="60">
                    <c:v>22</c:v>
                  </c:pt>
                </c:lvl>
              </c:multiLvlStrCache>
            </c:multiLvlStrRef>
          </c:cat>
          <c:val>
            <c:numRef>
              <c:f>Export!$C$6:$BO$6</c:f>
              <c:numCache>
                <c:formatCode>0</c:formatCode>
                <c:ptCount val="65"/>
                <c:pt idx="0">
                  <c:v>2.9514019999999999</c:v>
                </c:pt>
                <c:pt idx="1">
                  <c:v>3.3540319999999997</c:v>
                </c:pt>
                <c:pt idx="2">
                  <c:v>4.093375</c:v>
                </c:pt>
                <c:pt idx="3">
                  <c:v>3.0971170000000003</c:v>
                </c:pt>
                <c:pt idx="4">
                  <c:v>3.969338</c:v>
                </c:pt>
                <c:pt idx="5">
                  <c:v>4.0940110000000001</c:v>
                </c:pt>
                <c:pt idx="6">
                  <c:v>3.5982789999999998</c:v>
                </c:pt>
                <c:pt idx="7">
                  <c:v>4.101966</c:v>
                </c:pt>
                <c:pt idx="8">
                  <c:v>4.6017030000000005</c:v>
                </c:pt>
                <c:pt idx="9">
                  <c:v>4.0133489999999998</c:v>
                </c:pt>
                <c:pt idx="10">
                  <c:v>4.2697789999999998</c:v>
                </c:pt>
                <c:pt idx="11">
                  <c:v>3.553766</c:v>
                </c:pt>
                <c:pt idx="12">
                  <c:v>3.572079</c:v>
                </c:pt>
                <c:pt idx="13">
                  <c:v>3.4860729999999998</c:v>
                </c:pt>
                <c:pt idx="14">
                  <c:v>3.9664169999999999</c:v>
                </c:pt>
                <c:pt idx="15">
                  <c:v>4.4350760000000005</c:v>
                </c:pt>
                <c:pt idx="16">
                  <c:v>5.4034139999999988</c:v>
                </c:pt>
                <c:pt idx="17">
                  <c:v>4.5928810000000002</c:v>
                </c:pt>
                <c:pt idx="18">
                  <c:v>4.4124509999999999</c:v>
                </c:pt>
                <c:pt idx="19">
                  <c:v>5.7829490000000003</c:v>
                </c:pt>
                <c:pt idx="20">
                  <c:v>6.0377020000000003</c:v>
                </c:pt>
                <c:pt idx="21">
                  <c:v>5.3341710000000004</c:v>
                </c:pt>
                <c:pt idx="22">
                  <c:v>5.2308200000000005</c:v>
                </c:pt>
                <c:pt idx="23">
                  <c:v>4.8374669999999993</c:v>
                </c:pt>
                <c:pt idx="24">
                  <c:v>3.4378890000000002</c:v>
                </c:pt>
                <c:pt idx="25">
                  <c:v>4.3040630000000002</c:v>
                </c:pt>
                <c:pt idx="26">
                  <c:v>4.6699359999999999</c:v>
                </c:pt>
                <c:pt idx="27">
                  <c:v>5.0808009999999992</c:v>
                </c:pt>
                <c:pt idx="28">
                  <c:v>5.0427470000000003</c:v>
                </c:pt>
                <c:pt idx="29">
                  <c:v>4.3568360000000004</c:v>
                </c:pt>
                <c:pt idx="30">
                  <c:v>3.9064790000000005</c:v>
                </c:pt>
                <c:pt idx="31">
                  <c:v>4.8011549999999996</c:v>
                </c:pt>
                <c:pt idx="32">
                  <c:v>5.7446609999999998</c:v>
                </c:pt>
                <c:pt idx="33">
                  <c:v>6.0142740000000003</c:v>
                </c:pt>
                <c:pt idx="34">
                  <c:v>5.0347079999999993</c:v>
                </c:pt>
                <c:pt idx="35">
                  <c:v>5.0046109999999997</c:v>
                </c:pt>
                <c:pt idx="36">
                  <c:v>4.0472450000000002</c:v>
                </c:pt>
                <c:pt idx="37">
                  <c:v>4.1593779999999994</c:v>
                </c:pt>
                <c:pt idx="38">
                  <c:v>5.0897100000000002</c:v>
                </c:pt>
                <c:pt idx="39">
                  <c:v>4.9530419999999991</c:v>
                </c:pt>
                <c:pt idx="40">
                  <c:v>3.9153060000000002</c:v>
                </c:pt>
                <c:pt idx="41">
                  <c:v>4.4768800000000013</c:v>
                </c:pt>
                <c:pt idx="42">
                  <c:v>4.4293569999999995</c:v>
                </c:pt>
                <c:pt idx="43">
                  <c:v>4.4484090000000007</c:v>
                </c:pt>
                <c:pt idx="44">
                  <c:v>7.0673460000000006</c:v>
                </c:pt>
                <c:pt idx="45">
                  <c:v>5.497558999999999</c:v>
                </c:pt>
                <c:pt idx="46">
                  <c:v>5.542268</c:v>
                </c:pt>
                <c:pt idx="47">
                  <c:v>5.1111300000000002</c:v>
                </c:pt>
                <c:pt idx="48">
                  <c:v>3.3341420000000004</c:v>
                </c:pt>
                <c:pt idx="49">
                  <c:v>4.0894840000000006</c:v>
                </c:pt>
                <c:pt idx="50">
                  <c:v>5.6958349999999989</c:v>
                </c:pt>
                <c:pt idx="51">
                  <c:v>5.0598220000000005</c:v>
                </c:pt>
                <c:pt idx="52">
                  <c:v>5.1745130000000001</c:v>
                </c:pt>
                <c:pt idx="53">
                  <c:v>8.0853780000000004</c:v>
                </c:pt>
                <c:pt idx="54">
                  <c:v>7.2462979999999995</c:v>
                </c:pt>
                <c:pt idx="55">
                  <c:v>6.1815319999999998</c:v>
                </c:pt>
                <c:pt idx="56">
                  <c:v>6.4702030000000006</c:v>
                </c:pt>
                <c:pt idx="57">
                  <c:v>6.7269050000000004</c:v>
                </c:pt>
                <c:pt idx="58">
                  <c:v>5.4932340000000002</c:v>
                </c:pt>
                <c:pt idx="59">
                  <c:v>7.6224699999999999</c:v>
                </c:pt>
                <c:pt idx="60">
                  <c:v>4.922415</c:v>
                </c:pt>
                <c:pt idx="61">
                  <c:v>6.5019039241939689</c:v>
                </c:pt>
                <c:pt idx="62">
                  <c:v>6.7464919191241224</c:v>
                </c:pt>
                <c:pt idx="63">
                  <c:v>5.6532257179643084</c:v>
                </c:pt>
                <c:pt idx="64">
                  <c:v>5.0932426637914681</c:v>
                </c:pt>
              </c:numCache>
            </c:numRef>
          </c:val>
        </c:ser>
        <c:ser>
          <c:idx val="1"/>
          <c:order val="2"/>
          <c:tx>
            <c:strRef>
              <c:f>Export!$A$7</c:f>
              <c:strCache>
                <c:ptCount val="1"/>
                <c:pt idx="0">
                  <c:v>Китай</c:v>
                </c:pt>
              </c:strCache>
            </c:strRef>
          </c:tx>
          <c:spPr>
            <a:solidFill>
              <a:srgbClr val="C02800"/>
            </a:solidFill>
            <a:ln>
              <a:solidFill>
                <a:sysClr val="window" lastClr="FFFFFF"/>
              </a:solidFill>
            </a:ln>
          </c:spPr>
          <c:invertIfNegative val="0"/>
          <c:dLbls>
            <c:dLbl>
              <c:idx val="64"/>
              <c:layout>
                <c:manualLayout>
                  <c:x val="6.04021020248576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C028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Export!$C$2:$BO$3</c:f>
              <c:multiLvlStrCache>
                <c:ptCount val="65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</c:lvl>
                <c:lvl>
                  <c:pt idx="0">
                    <c:v>2017</c:v>
                  </c:pt>
                  <c:pt idx="12">
                    <c:v>2018</c:v>
                  </c:pt>
                  <c:pt idx="24">
                    <c:v>2019</c:v>
                  </c:pt>
                  <c:pt idx="36">
                    <c:v>2020</c:v>
                  </c:pt>
                  <c:pt idx="48">
                    <c:v>2021</c:v>
                  </c:pt>
                  <c:pt idx="60">
                    <c:v>22</c:v>
                  </c:pt>
                </c:lvl>
              </c:multiLvlStrCache>
            </c:multiLvlStrRef>
          </c:cat>
          <c:val>
            <c:numRef>
              <c:f>Export!$C$7:$BO$7</c:f>
              <c:numCache>
                <c:formatCode>0</c:formatCode>
                <c:ptCount val="65"/>
                <c:pt idx="0">
                  <c:v>2.9630540000000001</c:v>
                </c:pt>
                <c:pt idx="1">
                  <c:v>2.5095540000000001</c:v>
                </c:pt>
                <c:pt idx="2">
                  <c:v>3.477643</c:v>
                </c:pt>
                <c:pt idx="3">
                  <c:v>2.8982640000000002</c:v>
                </c:pt>
                <c:pt idx="4">
                  <c:v>2.9939930000000001</c:v>
                </c:pt>
                <c:pt idx="5">
                  <c:v>3.3314349999999999</c:v>
                </c:pt>
                <c:pt idx="6">
                  <c:v>2.6970740000000002</c:v>
                </c:pt>
                <c:pt idx="7">
                  <c:v>3.071304</c:v>
                </c:pt>
                <c:pt idx="8">
                  <c:v>2.9197820000000001</c:v>
                </c:pt>
                <c:pt idx="9">
                  <c:v>3.2574169999999998</c:v>
                </c:pt>
                <c:pt idx="10">
                  <c:v>4.2677670000000001</c:v>
                </c:pt>
                <c:pt idx="11">
                  <c:v>4.5347560000000007</c:v>
                </c:pt>
                <c:pt idx="12">
                  <c:v>4.6790310000000002</c:v>
                </c:pt>
                <c:pt idx="13">
                  <c:v>3.4695650000000002</c:v>
                </c:pt>
                <c:pt idx="14">
                  <c:v>4.0920240000000003</c:v>
                </c:pt>
                <c:pt idx="15">
                  <c:v>4.4368800000000004</c:v>
                </c:pt>
                <c:pt idx="16">
                  <c:v>4.5043030000000002</c:v>
                </c:pt>
                <c:pt idx="17">
                  <c:v>4.7151940000000003</c:v>
                </c:pt>
                <c:pt idx="18">
                  <c:v>4.6547790000000004</c:v>
                </c:pt>
                <c:pt idx="19">
                  <c:v>4.6223919999999996</c:v>
                </c:pt>
                <c:pt idx="20">
                  <c:v>5.2555910000000008</c:v>
                </c:pt>
                <c:pt idx="21">
                  <c:v>5.0308869999999999</c:v>
                </c:pt>
                <c:pt idx="22">
                  <c:v>5.6076040000000003</c:v>
                </c:pt>
                <c:pt idx="23">
                  <c:v>4.9722539999999995</c:v>
                </c:pt>
                <c:pt idx="24">
                  <c:v>4.2391180000000004</c:v>
                </c:pt>
                <c:pt idx="25">
                  <c:v>4.1915469999999999</c:v>
                </c:pt>
                <c:pt idx="26">
                  <c:v>4.7229139999999994</c:v>
                </c:pt>
                <c:pt idx="27">
                  <c:v>4.7431890000000001</c:v>
                </c:pt>
                <c:pt idx="28">
                  <c:v>4.3597730000000006</c:v>
                </c:pt>
                <c:pt idx="29">
                  <c:v>4.6161580000000004</c:v>
                </c:pt>
                <c:pt idx="30">
                  <c:v>4.8928180000000001</c:v>
                </c:pt>
                <c:pt idx="31">
                  <c:v>4.6515839999999997</c:v>
                </c:pt>
                <c:pt idx="32">
                  <c:v>4.7737990000000003</c:v>
                </c:pt>
                <c:pt idx="33">
                  <c:v>4.6889510000000003</c:v>
                </c:pt>
                <c:pt idx="34">
                  <c:v>5.0516139999999998</c:v>
                </c:pt>
                <c:pt idx="35">
                  <c:v>5.860112</c:v>
                </c:pt>
                <c:pt idx="36">
                  <c:v>4.9499690000000003</c:v>
                </c:pt>
                <c:pt idx="37">
                  <c:v>4.4737489999999998</c:v>
                </c:pt>
                <c:pt idx="38">
                  <c:v>3.7502390000000001</c:v>
                </c:pt>
                <c:pt idx="39">
                  <c:v>3.467063</c:v>
                </c:pt>
                <c:pt idx="40">
                  <c:v>3.2675489999999998</c:v>
                </c:pt>
                <c:pt idx="41">
                  <c:v>4.1423890000000005</c:v>
                </c:pt>
                <c:pt idx="42">
                  <c:v>4.0239739999999999</c:v>
                </c:pt>
                <c:pt idx="43">
                  <c:v>3.5989589999999998</c:v>
                </c:pt>
                <c:pt idx="44">
                  <c:v>4.2125849999999998</c:v>
                </c:pt>
                <c:pt idx="45">
                  <c:v>3.7743090000000001</c:v>
                </c:pt>
                <c:pt idx="46">
                  <c:v>4.2933810000000001</c:v>
                </c:pt>
                <c:pt idx="47">
                  <c:v>5.19217</c:v>
                </c:pt>
                <c:pt idx="48">
                  <c:v>4.3216400000000004</c:v>
                </c:pt>
                <c:pt idx="49">
                  <c:v>4.6937639999999998</c:v>
                </c:pt>
                <c:pt idx="50">
                  <c:v>5.5996099999999993</c:v>
                </c:pt>
                <c:pt idx="51">
                  <c:v>5.24559</c:v>
                </c:pt>
                <c:pt idx="52">
                  <c:v>4.8022610000000006</c:v>
                </c:pt>
                <c:pt idx="53">
                  <c:v>6.0400870000000006</c:v>
                </c:pt>
                <c:pt idx="54">
                  <c:v>6.2033180000000003</c:v>
                </c:pt>
                <c:pt idx="55">
                  <c:v>5.7706989999999996</c:v>
                </c:pt>
                <c:pt idx="56">
                  <c:v>6.1162830000000001</c:v>
                </c:pt>
                <c:pt idx="57">
                  <c:v>6.5206049999999998</c:v>
                </c:pt>
                <c:pt idx="58">
                  <c:v>6.394641</c:v>
                </c:pt>
                <c:pt idx="59">
                  <c:v>6.3203709999999997</c:v>
                </c:pt>
                <c:pt idx="60">
                  <c:v>5.8045550000000006</c:v>
                </c:pt>
                <c:pt idx="61">
                  <c:v>6.6386883558152654</c:v>
                </c:pt>
                <c:pt idx="62">
                  <c:v>5.4998756017339785</c:v>
                </c:pt>
                <c:pt idx="63">
                  <c:v>6.8538357281243538</c:v>
                </c:pt>
                <c:pt idx="64">
                  <c:v>7.606614288689987</c:v>
                </c:pt>
              </c:numCache>
            </c:numRef>
          </c:val>
        </c:ser>
        <c:ser>
          <c:idx val="2"/>
          <c:order val="3"/>
          <c:tx>
            <c:strRef>
              <c:f>Export!$A$8</c:f>
              <c:strCache>
                <c:ptCount val="1"/>
                <c:pt idx="0">
                  <c:v>Индия</c:v>
                </c:pt>
              </c:strCache>
            </c:strRef>
          </c:tx>
          <c:spPr>
            <a:solidFill>
              <a:srgbClr val="2C9855"/>
            </a:solidFill>
            <a:ln>
              <a:solidFill>
                <a:sysClr val="window" lastClr="FFFFFF"/>
              </a:solidFill>
            </a:ln>
          </c:spPr>
          <c:invertIfNegative val="0"/>
          <c:cat>
            <c:multiLvlStrRef>
              <c:f>Export!$C$2:$BO$3</c:f>
              <c:multiLvlStrCache>
                <c:ptCount val="65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</c:lvl>
                <c:lvl>
                  <c:pt idx="0">
                    <c:v>2017</c:v>
                  </c:pt>
                  <c:pt idx="12">
                    <c:v>2018</c:v>
                  </c:pt>
                  <c:pt idx="24">
                    <c:v>2019</c:v>
                  </c:pt>
                  <c:pt idx="36">
                    <c:v>2020</c:v>
                  </c:pt>
                  <c:pt idx="48">
                    <c:v>2021</c:v>
                  </c:pt>
                  <c:pt idx="60">
                    <c:v>22</c:v>
                  </c:pt>
                </c:lvl>
              </c:multiLvlStrCache>
            </c:multiLvlStrRef>
          </c:cat>
          <c:val>
            <c:numRef>
              <c:f>Export!$C$8:$BO$8</c:f>
              <c:numCache>
                <c:formatCode>0</c:formatCode>
                <c:ptCount val="65"/>
                <c:pt idx="0">
                  <c:v>0.21856100000000001</c:v>
                </c:pt>
                <c:pt idx="1">
                  <c:v>0.35466199999999998</c:v>
                </c:pt>
                <c:pt idx="2">
                  <c:v>0.71136900000000003</c:v>
                </c:pt>
                <c:pt idx="3">
                  <c:v>0.256301</c:v>
                </c:pt>
                <c:pt idx="4">
                  <c:v>0.64479200000000003</c:v>
                </c:pt>
                <c:pt idx="5">
                  <c:v>0.52801599999999993</c:v>
                </c:pt>
                <c:pt idx="6">
                  <c:v>0.63815</c:v>
                </c:pt>
                <c:pt idx="7">
                  <c:v>0.60655399999999993</c:v>
                </c:pt>
                <c:pt idx="8">
                  <c:v>0.47773000000000004</c:v>
                </c:pt>
                <c:pt idx="9">
                  <c:v>0.45879399999999998</c:v>
                </c:pt>
                <c:pt idx="10">
                  <c:v>0.67471999999999999</c:v>
                </c:pt>
                <c:pt idx="11">
                  <c:v>0.88588500000000003</c:v>
                </c:pt>
                <c:pt idx="12">
                  <c:v>0.40756799999999999</c:v>
                </c:pt>
                <c:pt idx="13">
                  <c:v>0.49287900000000001</c:v>
                </c:pt>
                <c:pt idx="14">
                  <c:v>0.63627999999999996</c:v>
                </c:pt>
                <c:pt idx="15">
                  <c:v>0.62119199999999997</c:v>
                </c:pt>
                <c:pt idx="16">
                  <c:v>0.807392</c:v>
                </c:pt>
                <c:pt idx="17">
                  <c:v>0.93540000000000001</c:v>
                </c:pt>
                <c:pt idx="18">
                  <c:v>0.31502400000000003</c:v>
                </c:pt>
                <c:pt idx="19">
                  <c:v>0.60036199999999995</c:v>
                </c:pt>
                <c:pt idx="20">
                  <c:v>0.68289700000000009</c:v>
                </c:pt>
                <c:pt idx="21">
                  <c:v>0.425786</c:v>
                </c:pt>
                <c:pt idx="22">
                  <c:v>0.73277000000000003</c:v>
                </c:pt>
                <c:pt idx="23">
                  <c:v>1.094759</c:v>
                </c:pt>
                <c:pt idx="24">
                  <c:v>0.490873</c:v>
                </c:pt>
                <c:pt idx="25">
                  <c:v>0.43210000000000004</c:v>
                </c:pt>
                <c:pt idx="26">
                  <c:v>0.45480700000000002</c:v>
                </c:pt>
                <c:pt idx="27">
                  <c:v>0.67216399999999998</c:v>
                </c:pt>
                <c:pt idx="28">
                  <c:v>0.595391</c:v>
                </c:pt>
                <c:pt idx="29">
                  <c:v>0.66490099999999996</c:v>
                </c:pt>
                <c:pt idx="30">
                  <c:v>0.44132100000000002</c:v>
                </c:pt>
                <c:pt idx="31">
                  <c:v>0.50542799999999999</c:v>
                </c:pt>
                <c:pt idx="32">
                  <c:v>0.58589800000000003</c:v>
                </c:pt>
                <c:pt idx="33">
                  <c:v>0.47744099999999995</c:v>
                </c:pt>
                <c:pt idx="34">
                  <c:v>0.93757299999999999</c:v>
                </c:pt>
                <c:pt idx="35">
                  <c:v>1.050203</c:v>
                </c:pt>
                <c:pt idx="36">
                  <c:v>0.49972300000000003</c:v>
                </c:pt>
                <c:pt idx="37">
                  <c:v>0.33638600000000002</c:v>
                </c:pt>
                <c:pt idx="38">
                  <c:v>0.45149</c:v>
                </c:pt>
                <c:pt idx="39">
                  <c:v>0.357738</c:v>
                </c:pt>
                <c:pt idx="40">
                  <c:v>0.28057700000000002</c:v>
                </c:pt>
                <c:pt idx="41">
                  <c:v>0.41225000000000001</c:v>
                </c:pt>
                <c:pt idx="42">
                  <c:v>0.61534699999999998</c:v>
                </c:pt>
                <c:pt idx="43">
                  <c:v>0.36634300000000003</c:v>
                </c:pt>
                <c:pt idx="44">
                  <c:v>0.60460000000000003</c:v>
                </c:pt>
                <c:pt idx="45">
                  <c:v>0.38718999999999998</c:v>
                </c:pt>
                <c:pt idx="46">
                  <c:v>0.546431</c:v>
                </c:pt>
                <c:pt idx="47">
                  <c:v>0.94011800000000001</c:v>
                </c:pt>
                <c:pt idx="48">
                  <c:v>0.344472</c:v>
                </c:pt>
                <c:pt idx="49">
                  <c:v>0.330152</c:v>
                </c:pt>
                <c:pt idx="50">
                  <c:v>0.64151000000000002</c:v>
                </c:pt>
                <c:pt idx="51">
                  <c:v>0.61593100000000001</c:v>
                </c:pt>
                <c:pt idx="52">
                  <c:v>0.38833100000000004</c:v>
                </c:pt>
                <c:pt idx="53">
                  <c:v>0.89254200000000006</c:v>
                </c:pt>
                <c:pt idx="54">
                  <c:v>0.63280700000000001</c:v>
                </c:pt>
                <c:pt idx="55">
                  <c:v>0.636652</c:v>
                </c:pt>
                <c:pt idx="56">
                  <c:v>1.113863</c:v>
                </c:pt>
                <c:pt idx="57">
                  <c:v>0.7428769999999999</c:v>
                </c:pt>
                <c:pt idx="58">
                  <c:v>1.5698840000000001</c:v>
                </c:pt>
                <c:pt idx="59">
                  <c:v>1.2196559999999999</c:v>
                </c:pt>
                <c:pt idx="60">
                  <c:v>0.59077099999999994</c:v>
                </c:pt>
                <c:pt idx="61">
                  <c:v>0.74196243251891347</c:v>
                </c:pt>
                <c:pt idx="62">
                  <c:v>0.65286378022600389</c:v>
                </c:pt>
                <c:pt idx="63">
                  <c:v>0.80126220444630147</c:v>
                </c:pt>
                <c:pt idx="64">
                  <c:v>1.099846985708828</c:v>
                </c:pt>
              </c:numCache>
            </c:numRef>
          </c:val>
        </c:ser>
        <c:ser>
          <c:idx val="4"/>
          <c:order val="4"/>
          <c:tx>
            <c:strRef>
              <c:f>Export!$A$9</c:f>
              <c:strCache>
                <c:ptCount val="1"/>
                <c:pt idx="0">
                  <c:v>Прочие</c:v>
                </c:pt>
              </c:strCache>
            </c:strRef>
          </c:tx>
          <c:spPr>
            <a:solidFill>
              <a:srgbClr val="8E9295"/>
            </a:solidFill>
            <a:ln>
              <a:solidFill>
                <a:sysClr val="window" lastClr="FFFFFF"/>
              </a:solidFill>
            </a:ln>
          </c:spPr>
          <c:invertIfNegative val="0"/>
          <c:dLbls>
            <c:dLbl>
              <c:idx val="64"/>
              <c:layout>
                <c:manualLayout>
                  <c:x val="5.28518392717504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Export!$C$2:$BO$3</c:f>
              <c:multiLvlStrCache>
                <c:ptCount val="65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</c:lvl>
                <c:lvl>
                  <c:pt idx="0">
                    <c:v>2017</c:v>
                  </c:pt>
                  <c:pt idx="12">
                    <c:v>2018</c:v>
                  </c:pt>
                  <c:pt idx="24">
                    <c:v>2019</c:v>
                  </c:pt>
                  <c:pt idx="36">
                    <c:v>2020</c:v>
                  </c:pt>
                  <c:pt idx="48">
                    <c:v>2021</c:v>
                  </c:pt>
                  <c:pt idx="60">
                    <c:v>22</c:v>
                  </c:pt>
                </c:lvl>
              </c:multiLvlStrCache>
            </c:multiLvlStrRef>
          </c:cat>
          <c:val>
            <c:numRef>
              <c:f>Export!$C$9:$BO$9</c:f>
              <c:numCache>
                <c:formatCode>0</c:formatCode>
                <c:ptCount val="65"/>
                <c:pt idx="0">
                  <c:v>7.2622639999999992</c:v>
                </c:pt>
                <c:pt idx="1">
                  <c:v>7.1579280000000036</c:v>
                </c:pt>
                <c:pt idx="2">
                  <c:v>9.1514060000000015</c:v>
                </c:pt>
                <c:pt idx="3">
                  <c:v>8.0343270000000047</c:v>
                </c:pt>
                <c:pt idx="4">
                  <c:v>8.7985380000000042</c:v>
                </c:pt>
                <c:pt idx="5">
                  <c:v>9.981297000000005</c:v>
                </c:pt>
                <c:pt idx="6">
                  <c:v>7.7333770000000008</c:v>
                </c:pt>
                <c:pt idx="7">
                  <c:v>10.269565</c:v>
                </c:pt>
                <c:pt idx="8">
                  <c:v>11.433335</c:v>
                </c:pt>
                <c:pt idx="9">
                  <c:v>10.547694000000003</c:v>
                </c:pt>
                <c:pt idx="10">
                  <c:v>11.068958000000002</c:v>
                </c:pt>
                <c:pt idx="11">
                  <c:v>14.544650999999996</c:v>
                </c:pt>
                <c:pt idx="12">
                  <c:v>9.609161999999996</c:v>
                </c:pt>
                <c:pt idx="13">
                  <c:v>9.468089999999993</c:v>
                </c:pt>
                <c:pt idx="14">
                  <c:v>11.617638999999992</c:v>
                </c:pt>
                <c:pt idx="15">
                  <c:v>10.506546000000002</c:v>
                </c:pt>
                <c:pt idx="16">
                  <c:v>11.032637000000005</c:v>
                </c:pt>
                <c:pt idx="17">
                  <c:v>10.975289999999992</c:v>
                </c:pt>
                <c:pt idx="18">
                  <c:v>9.7308669999999999</c:v>
                </c:pt>
                <c:pt idx="19">
                  <c:v>10.623761000000004</c:v>
                </c:pt>
                <c:pt idx="20">
                  <c:v>12.129049000000002</c:v>
                </c:pt>
                <c:pt idx="21">
                  <c:v>13.103369000000002</c:v>
                </c:pt>
                <c:pt idx="22">
                  <c:v>11.952022000000001</c:v>
                </c:pt>
                <c:pt idx="23">
                  <c:v>13.281034000000009</c:v>
                </c:pt>
                <c:pt idx="24">
                  <c:v>8.7370599999999978</c:v>
                </c:pt>
                <c:pt idx="25">
                  <c:v>9.9067730000000029</c:v>
                </c:pt>
                <c:pt idx="26">
                  <c:v>10.944582999999998</c:v>
                </c:pt>
                <c:pt idx="27">
                  <c:v>10.846671999999993</c:v>
                </c:pt>
                <c:pt idx="28">
                  <c:v>9.3981980000000007</c:v>
                </c:pt>
                <c:pt idx="29">
                  <c:v>9.9826279999999983</c:v>
                </c:pt>
                <c:pt idx="30">
                  <c:v>10.270841000000004</c:v>
                </c:pt>
                <c:pt idx="31">
                  <c:v>11.482400000000005</c:v>
                </c:pt>
                <c:pt idx="32">
                  <c:v>10.727699999999999</c:v>
                </c:pt>
                <c:pt idx="33">
                  <c:v>10.826684999999999</c:v>
                </c:pt>
                <c:pt idx="34">
                  <c:v>10.587969999999999</c:v>
                </c:pt>
                <c:pt idx="35">
                  <c:v>12.284349000000004</c:v>
                </c:pt>
                <c:pt idx="36">
                  <c:v>8.6883329999999965</c:v>
                </c:pt>
                <c:pt idx="37">
                  <c:v>8.6222770000000004</c:v>
                </c:pt>
                <c:pt idx="38">
                  <c:v>9.209712000000005</c:v>
                </c:pt>
                <c:pt idx="39">
                  <c:v>8.6300469999999994</c:v>
                </c:pt>
                <c:pt idx="40">
                  <c:v>7.2489250000000007</c:v>
                </c:pt>
                <c:pt idx="41">
                  <c:v>7.7739419999999964</c:v>
                </c:pt>
                <c:pt idx="42">
                  <c:v>8.1005690000000001</c:v>
                </c:pt>
                <c:pt idx="43">
                  <c:v>8.1728230000000011</c:v>
                </c:pt>
                <c:pt idx="44">
                  <c:v>9.8984169999999967</c:v>
                </c:pt>
                <c:pt idx="45">
                  <c:v>9.7995789999999996</c:v>
                </c:pt>
                <c:pt idx="46">
                  <c:v>10.285915999999997</c:v>
                </c:pt>
                <c:pt idx="47">
                  <c:v>13.397042999999998</c:v>
                </c:pt>
                <c:pt idx="48">
                  <c:v>8.4778350000000042</c:v>
                </c:pt>
                <c:pt idx="49">
                  <c:v>9.7846070000000012</c:v>
                </c:pt>
                <c:pt idx="50">
                  <c:v>11.495574999999999</c:v>
                </c:pt>
                <c:pt idx="51">
                  <c:v>12.126474000000002</c:v>
                </c:pt>
                <c:pt idx="52">
                  <c:v>11.094693000000005</c:v>
                </c:pt>
                <c:pt idx="53">
                  <c:v>12.526224000000004</c:v>
                </c:pt>
                <c:pt idx="54">
                  <c:v>13.894164999999994</c:v>
                </c:pt>
                <c:pt idx="55">
                  <c:v>13.817819999999998</c:v>
                </c:pt>
                <c:pt idx="56">
                  <c:v>14.477474000000004</c:v>
                </c:pt>
                <c:pt idx="57">
                  <c:v>13.410676999999993</c:v>
                </c:pt>
                <c:pt idx="58">
                  <c:v>14.808870000000001</c:v>
                </c:pt>
                <c:pt idx="59">
                  <c:v>19.745594000000008</c:v>
                </c:pt>
                <c:pt idx="60">
                  <c:v>13.523352999999988</c:v>
                </c:pt>
                <c:pt idx="61">
                  <c:v>16.514938980492396</c:v>
                </c:pt>
                <c:pt idx="62">
                  <c:v>15.981062889961935</c:v>
                </c:pt>
                <c:pt idx="63">
                  <c:v>16.776512519234444</c:v>
                </c:pt>
                <c:pt idx="64">
                  <c:v>17.690731211610064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236413784"/>
        <c:axId val="236414176"/>
      </c:barChart>
      <c:catAx>
        <c:axId val="236413784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 algn="r">
                  <a:defRPr/>
                </a:pPr>
                <a:r>
                  <a:rPr lang="ru-RU"/>
                  <a:t>млрд </a:t>
                </a:r>
                <a:r>
                  <a:rPr lang="en-US"/>
                  <a:t>$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6.293629520298713E-2"/>
              <c:y val="4.0717410323709534E-2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236414176"/>
        <c:crosses val="autoZero"/>
        <c:auto val="1"/>
        <c:lblAlgn val="ctr"/>
        <c:lblOffset val="0"/>
        <c:noMultiLvlLbl val="0"/>
      </c:catAx>
      <c:valAx>
        <c:axId val="236414176"/>
        <c:scaling>
          <c:orientation val="minMax"/>
          <c:max val="60"/>
          <c:min val="0"/>
        </c:scaling>
        <c:delete val="0"/>
        <c:axPos val="l"/>
        <c:majorGridlines>
          <c:spPr>
            <a:ln w="9525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crossAx val="236413784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3.9905417600871228E-3"/>
          <c:y val="0.91116761446485861"/>
          <c:w val="0.99600945823991283"/>
          <c:h val="8.5072178477690302E-2"/>
        </c:manualLayout>
      </c:layout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/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3282830464695878"/>
          <c:y val="5.1400554097404488E-2"/>
          <c:w val="0.73698451621443695"/>
          <c:h val="0.77638524351122773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New_capacities!$C$2</c:f>
              <c:strCache>
                <c:ptCount val="1"/>
                <c:pt idx="0">
                  <c:v>Мин</c:v>
                </c:pt>
              </c:strCache>
            </c:strRef>
          </c:tx>
          <c:spPr>
            <a:noFill/>
            <a:ln w="3175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5D3-4FAD-BB9A-8F31DD69B110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279-48F0-9B7A-DBE20C33B94E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279-48F0-9B7A-DBE20C33B94E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B1CB-43EE-953E-5914DE06A3BC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B1CB-43EE-953E-5914DE06A3BC}"/>
              </c:ext>
            </c:extLst>
          </c:dPt>
          <c:dPt>
            <c:idx val="2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B1CB-43EE-953E-5914DE06A3BC}"/>
              </c:ext>
            </c:extLst>
          </c:dPt>
          <c:dPt>
            <c:idx val="2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B1CB-43EE-953E-5914DE06A3BC}"/>
              </c:ext>
            </c:extLst>
          </c:dPt>
          <c:cat>
            <c:strRef>
              <c:f>New_capacities!$A$3:$A$12</c:f>
              <c:strCache>
                <c:ptCount val="10"/>
                <c:pt idx="0">
                  <c:v>Саудовская Аравия</c:v>
                </c:pt>
                <c:pt idx="1">
                  <c:v>Ирак</c:v>
                </c:pt>
                <c:pt idx="2">
                  <c:v>ОАЭ</c:v>
                </c:pt>
                <c:pt idx="3">
                  <c:v>Кувейт</c:v>
                </c:pt>
                <c:pt idx="5">
                  <c:v>ОПЕК: прочие</c:v>
                </c:pt>
                <c:pt idx="6">
                  <c:v>ОЭСР</c:v>
                </c:pt>
                <c:pt idx="7">
                  <c:v>Прочие</c:v>
                </c:pt>
                <c:pt idx="9">
                  <c:v>Итого</c:v>
                </c:pt>
              </c:strCache>
            </c:strRef>
          </c:cat>
          <c:val>
            <c:numRef>
              <c:f>New_capacities!$C$3:$C$12</c:f>
              <c:numCache>
                <c:formatCode>General</c:formatCode>
                <c:ptCount val="10"/>
                <c:pt idx="0">
                  <c:v>0.2</c:v>
                </c:pt>
                <c:pt idx="1">
                  <c:v>0.6</c:v>
                </c:pt>
                <c:pt idx="2">
                  <c:v>0.5</c:v>
                </c:pt>
                <c:pt idx="3">
                  <c:v>0.2</c:v>
                </c:pt>
                <c:pt idx="5">
                  <c:v>-0.5</c:v>
                </c:pt>
                <c:pt idx="6">
                  <c:v>0</c:v>
                </c:pt>
                <c:pt idx="7">
                  <c:v>0.7</c:v>
                </c:pt>
                <c:pt idx="9">
                  <c:v>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4279-48F0-9B7A-DBE20C33B94E}"/>
            </c:ext>
          </c:extLst>
        </c:ser>
        <c:ser>
          <c:idx val="2"/>
          <c:order val="1"/>
          <c:tx>
            <c:strRef>
              <c:f>New_capacities!$D$2</c:f>
              <c:strCache>
                <c:ptCount val="1"/>
                <c:pt idx="0">
                  <c:v>Минимальная оценка</c:v>
                </c:pt>
              </c:strCache>
            </c:strRef>
          </c:tx>
          <c:spPr>
            <a:solidFill>
              <a:srgbClr val="00447C"/>
            </a:solidFill>
            <a:ln w="3175">
              <a:noFill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D5D3-4FAD-BB9A-8F31DD69B110}"/>
              </c:ext>
            </c:extLst>
          </c:dPt>
          <c:dPt>
            <c:idx val="5"/>
            <c:invertIfNegative val="0"/>
            <c:bubble3D val="0"/>
            <c:spPr>
              <a:solidFill>
                <a:srgbClr val="C02800"/>
              </a:solidFill>
              <a:ln w="3175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5D3-4FAD-BB9A-8F31DD69B110}"/>
              </c:ext>
            </c:extLst>
          </c:dPt>
          <c:dLbls>
            <c:dLbl>
              <c:idx val="0"/>
              <c:layout>
                <c:manualLayout>
                  <c:x val="-3.971044529012048E-2"/>
                  <c:y val="-8.4875562720133283E-17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00447C"/>
                        </a:solidFill>
                      </a:rPr>
                      <a:t>0,2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5D3-4FAD-BB9A-8F31DD69B11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239401753685931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00447C"/>
                        </a:solidFill>
                      </a:rPr>
                      <a:t>0,6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D5D3-4FAD-BB9A-8F31DD69B11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7358473336390471E-2"/>
                  <c:y val="-3.6453776611256925E-7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00447C"/>
                        </a:solidFill>
                      </a:rPr>
                      <a:t>0,5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5D3-4FAD-BB9A-8F31DD69B11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718929842636762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00447C"/>
                        </a:solidFill>
                      </a:rPr>
                      <a:t>0,2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D5D3-4FAD-BB9A-8F31DD69B11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5D3-4FAD-BB9A-8F31DD69B110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00447C"/>
                        </a:solidFill>
                      </a:rPr>
                      <a:t>0,0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D5D3-4FAD-BB9A-8F31DD69B11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458376262310447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00447C"/>
                        </a:solidFill>
                      </a:rPr>
                      <a:t>0,7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D5D3-4FAD-BB9A-8F31DD69B11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00447C"/>
                        </a:solidFill>
                      </a:rPr>
                      <a:t>1,7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D5D3-4FAD-BB9A-8F31DD69B11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447C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New_capacities!$A$3:$A$12</c:f>
              <c:strCache>
                <c:ptCount val="10"/>
                <c:pt idx="0">
                  <c:v>Саудовская Аравия</c:v>
                </c:pt>
                <c:pt idx="1">
                  <c:v>Ирак</c:v>
                </c:pt>
                <c:pt idx="2">
                  <c:v>ОАЭ</c:v>
                </c:pt>
                <c:pt idx="3">
                  <c:v>Кувейт</c:v>
                </c:pt>
                <c:pt idx="5">
                  <c:v>ОПЕК: прочие</c:v>
                </c:pt>
                <c:pt idx="6">
                  <c:v>ОЭСР</c:v>
                </c:pt>
                <c:pt idx="7">
                  <c:v>Прочие</c:v>
                </c:pt>
                <c:pt idx="9">
                  <c:v>Итого</c:v>
                </c:pt>
              </c:strCache>
            </c:strRef>
          </c:cat>
          <c:val>
            <c:numRef>
              <c:f>New_capacities!$D$3:$D$12</c:f>
              <c:numCache>
                <c:formatCode>General</c:formatCode>
                <c:ptCount val="10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5">
                  <c:v>-0.05</c:v>
                </c:pt>
                <c:pt idx="6">
                  <c:v>0.05</c:v>
                </c:pt>
                <c:pt idx="7">
                  <c:v>0.05</c:v>
                </c:pt>
                <c:pt idx="9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D5D3-4FAD-BB9A-8F31DD69B110}"/>
            </c:ext>
          </c:extLst>
        </c:ser>
        <c:ser>
          <c:idx val="0"/>
          <c:order val="2"/>
          <c:tx>
            <c:strRef>
              <c:f>New_capacities!$E$2</c:f>
              <c:strCache>
                <c:ptCount val="1"/>
                <c:pt idx="0">
                  <c:v>Максимальная оценка</c:v>
                </c:pt>
              </c:strCache>
            </c:strRef>
          </c:tx>
          <c:spPr>
            <a:solidFill>
              <a:srgbClr val="44546A">
                <a:lumMod val="20000"/>
                <a:lumOff val="80000"/>
              </a:srgbClr>
            </a:solidFill>
            <a:ln>
              <a:noFill/>
            </a:ln>
          </c:spPr>
          <c:invertIfNegative val="0"/>
          <c:cat>
            <c:strRef>
              <c:f>New_capacities!$A$3:$A$12</c:f>
              <c:strCache>
                <c:ptCount val="10"/>
                <c:pt idx="0">
                  <c:v>Саудовская Аравия</c:v>
                </c:pt>
                <c:pt idx="1">
                  <c:v>Ирак</c:v>
                </c:pt>
                <c:pt idx="2">
                  <c:v>ОАЭ</c:v>
                </c:pt>
                <c:pt idx="3">
                  <c:v>Кувейт</c:v>
                </c:pt>
                <c:pt idx="5">
                  <c:v>ОПЕК: прочие</c:v>
                </c:pt>
                <c:pt idx="6">
                  <c:v>ОЭСР</c:v>
                </c:pt>
                <c:pt idx="7">
                  <c:v>Прочие</c:v>
                </c:pt>
                <c:pt idx="9">
                  <c:v>Итого</c:v>
                </c:pt>
              </c:strCache>
            </c:strRef>
          </c:cat>
          <c:val>
            <c:numRef>
              <c:f>New_capacities!$E$3:$E$12</c:f>
              <c:numCache>
                <c:formatCode>General</c:formatCode>
                <c:ptCount val="10"/>
                <c:pt idx="0">
                  <c:v>1.2000000000000004</c:v>
                </c:pt>
                <c:pt idx="1">
                  <c:v>2.4</c:v>
                </c:pt>
                <c:pt idx="2">
                  <c:v>0.5</c:v>
                </c:pt>
                <c:pt idx="3">
                  <c:v>0.3</c:v>
                </c:pt>
                <c:pt idx="5">
                  <c:v>-0.2</c:v>
                </c:pt>
                <c:pt idx="6">
                  <c:v>1.8</c:v>
                </c:pt>
                <c:pt idx="7">
                  <c:v>1.2</c:v>
                </c:pt>
                <c:pt idx="9">
                  <c:v>7.4099999999999993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D5D3-4FAD-BB9A-8F31DD69B110}"/>
            </c:ext>
          </c:extLst>
        </c:ser>
        <c:ser>
          <c:idx val="3"/>
          <c:order val="3"/>
          <c:tx>
            <c:strRef>
              <c:f>New_capacities!$F$2</c:f>
              <c:strCache>
                <c:ptCount val="1"/>
                <c:pt idx="0">
                  <c:v>Максимальная оценка</c:v>
                </c:pt>
              </c:strCache>
            </c:strRef>
          </c:tx>
          <c:spPr>
            <a:solidFill>
              <a:srgbClr val="C02800"/>
            </a:solidFill>
            <a:ln>
              <a:noFill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00447C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5D3-4FAD-BB9A-8F31DD69B110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C02800"/>
                        </a:solidFill>
                      </a:rPr>
                      <a:t>1,4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D5D3-4FAD-BB9A-8F31DD69B11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C02800"/>
                        </a:solidFill>
                      </a:rPr>
                      <a:t>3,0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D5D3-4FAD-BB9A-8F31DD69B11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C02800"/>
                        </a:solidFill>
                      </a:rPr>
                      <a:t>1,0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D5D3-4FAD-BB9A-8F31DD69B11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C02800"/>
                        </a:solidFill>
                      </a:rPr>
                      <a:t>0,5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D5D3-4FAD-BB9A-8F31DD69B11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D5D3-4FAD-BB9A-8F31DD69B110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C02800"/>
                        </a:solidFill>
                      </a:rPr>
                      <a:t>1,8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D5D3-4FAD-BB9A-8F31DD69B11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C02800"/>
                        </a:solidFill>
                      </a:rPr>
                      <a:t>1,9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D5D3-4FAD-BB9A-8F31DD69B11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C02800"/>
                        </a:solidFill>
                      </a:rPr>
                      <a:t>9,1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D5D3-4FAD-BB9A-8F31DD69B11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C02800"/>
                    </a:solidFill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New_capacities!$A$3:$A$12</c:f>
              <c:strCache>
                <c:ptCount val="10"/>
                <c:pt idx="0">
                  <c:v>Саудовская Аравия</c:v>
                </c:pt>
                <c:pt idx="1">
                  <c:v>Ирак</c:v>
                </c:pt>
                <c:pt idx="2">
                  <c:v>ОАЭ</c:v>
                </c:pt>
                <c:pt idx="3">
                  <c:v>Кувейт</c:v>
                </c:pt>
                <c:pt idx="5">
                  <c:v>ОПЕК: прочие</c:v>
                </c:pt>
                <c:pt idx="6">
                  <c:v>ОЭСР</c:v>
                </c:pt>
                <c:pt idx="7">
                  <c:v>Прочие</c:v>
                </c:pt>
                <c:pt idx="9">
                  <c:v>Итого</c:v>
                </c:pt>
              </c:strCache>
            </c:strRef>
          </c:cat>
          <c:val>
            <c:numRef>
              <c:f>New_capacities!$F$3:$F$12</c:f>
              <c:numCache>
                <c:formatCode>General</c:formatCode>
                <c:ptCount val="10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5">
                  <c:v>-0.05</c:v>
                </c:pt>
                <c:pt idx="6">
                  <c:v>0.05</c:v>
                </c:pt>
                <c:pt idx="7">
                  <c:v>0.05</c:v>
                </c:pt>
                <c:pt idx="9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D5D3-4FAD-BB9A-8F31DD69B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13960120"/>
        <c:axId val="713965608"/>
      </c:barChart>
      <c:dateAx>
        <c:axId val="71396012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 algn="r">
                  <a:defRPr/>
                </a:pPr>
                <a:r>
                  <a:rPr lang="ru-RU"/>
                  <a:t>мбд</a:t>
                </a:r>
              </a:p>
            </c:rich>
          </c:tx>
          <c:layout>
            <c:manualLayout>
              <c:xMode val="edge"/>
              <c:yMode val="edge"/>
              <c:x val="0.89286315872079125"/>
              <c:y val="0.75831000291630213"/>
            </c:manualLayout>
          </c:layout>
          <c:overlay val="0"/>
        </c:title>
        <c:numFmt formatCode="mmm\-yy" sourceLinked="0"/>
        <c:majorTickMark val="out"/>
        <c:minorTickMark val="none"/>
        <c:tickLblPos val="low"/>
        <c:txPr>
          <a:bodyPr rot="0" vert="horz"/>
          <a:lstStyle/>
          <a:p>
            <a:pPr>
              <a:defRPr sz="900">
                <a:latin typeface="Bliss Pro Light (Основной текст)"/>
              </a:defRPr>
            </a:pPr>
            <a:endParaRPr lang="ru-RU"/>
          </a:p>
        </c:txPr>
        <c:crossAx val="713965608"/>
        <c:crosses val="autoZero"/>
        <c:auto val="1"/>
        <c:lblOffset val="0"/>
        <c:baseTimeUnit val="months"/>
        <c:majorTimeUnit val="months"/>
        <c:minorTimeUnit val="months"/>
      </c:dateAx>
      <c:valAx>
        <c:axId val="713965608"/>
        <c:scaling>
          <c:orientation val="minMax"/>
          <c:max val="10"/>
          <c:min val="-2"/>
        </c:scaling>
        <c:delete val="0"/>
        <c:axPos val="b"/>
        <c:majorGridlines>
          <c:spPr>
            <a:ln w="9525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Bliss Pro Light (Основной текст)"/>
              </a:defRPr>
            </a:pPr>
            <a:endParaRPr lang="ru-RU"/>
          </a:p>
        </c:txPr>
        <c:crossAx val="713960120"/>
        <c:crosses val="autoZero"/>
        <c:crossBetween val="between"/>
        <c:majorUnit val="2"/>
      </c:valAx>
    </c:plotArea>
    <c:legend>
      <c:legendPos val="r"/>
      <c:legendEntry>
        <c:idx val="0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"/>
          <c:y val="0.91589895013123357"/>
          <c:w val="1"/>
          <c:h val="8.4101049868766389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0673611111111109E-2"/>
          <c:y val="2.5608119658119658E-2"/>
          <c:w val="0.91785885885885887"/>
          <c:h val="0.88323247863247878"/>
        </c:manualLayout>
      </c:layout>
      <c:barChart>
        <c:barDir val="bar"/>
        <c:grouping val="stacked"/>
        <c:varyColors val="0"/>
        <c:ser>
          <c:idx val="2"/>
          <c:order val="0"/>
          <c:spPr>
            <a:solidFill>
              <a:srgbClr val="00447C"/>
            </a:solidFill>
            <a:ln>
              <a:solidFill>
                <a:sysClr val="window" lastClr="FFFFFF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D67-4791-A69D-79A007321BB0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D67-4791-A69D-79A007321BB0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D67-4791-A69D-79A007321BB0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ED67-4791-A69D-79A007321BB0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ED67-4791-A69D-79A007321BB0}"/>
              </c:ext>
            </c:extLst>
          </c:dPt>
          <c:dPt>
            <c:idx val="5"/>
            <c:invertIfNegative val="0"/>
            <c:bubble3D val="0"/>
            <c:spPr>
              <a:noFill/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ED67-4791-A69D-79A007321BB0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ED67-4791-A69D-79A007321BB0}"/>
              </c:ext>
            </c:extLst>
          </c:dPt>
          <c:dPt>
            <c:idx val="7"/>
            <c:invertIfNegative val="0"/>
            <c:bubble3D val="0"/>
            <c:spPr>
              <a:solidFill>
                <a:sysClr val="window" lastClr="FFFFFF"/>
              </a:solidFill>
              <a:ln>
                <a:solidFill>
                  <a:srgbClr val="00447C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D67-4791-A69D-79A007321BB0}"/>
              </c:ext>
            </c:extLst>
          </c:dPt>
          <c:dPt>
            <c:idx val="8"/>
            <c:invertIfNegative val="0"/>
            <c:bubble3D val="0"/>
            <c:spPr>
              <a:solidFill>
                <a:sysClr val="window" lastClr="FFFFFF"/>
              </a:solidFill>
              <a:ln>
                <a:solidFill>
                  <a:srgbClr val="00447C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D67-4791-A69D-79A007321BB0}"/>
              </c:ext>
            </c:extLst>
          </c:dPt>
          <c:dPt>
            <c:idx val="9"/>
            <c:invertIfNegative val="0"/>
            <c:bubble3D val="0"/>
            <c:spPr>
              <a:solidFill>
                <a:sysClr val="window" lastClr="FFFFFF"/>
              </a:solidFill>
              <a:ln>
                <a:solidFill>
                  <a:srgbClr val="00447C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D67-4791-A69D-79A007321BB0}"/>
              </c:ext>
            </c:extLst>
          </c:dPt>
          <c:dPt>
            <c:idx val="10"/>
            <c:invertIfNegative val="0"/>
            <c:bubble3D val="0"/>
            <c:spPr>
              <a:solidFill>
                <a:sysClr val="window" lastClr="FFFFFF"/>
              </a:solidFill>
              <a:ln>
                <a:solidFill>
                  <a:srgbClr val="00447C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D67-4791-A69D-79A007321BB0}"/>
              </c:ext>
            </c:extLst>
          </c:dPt>
          <c:dPt>
            <c:idx val="11"/>
            <c:invertIfNegative val="0"/>
            <c:bubble3D val="0"/>
            <c:spPr>
              <a:solidFill>
                <a:sysClr val="window" lastClr="FFFFFF"/>
              </a:solidFill>
              <a:ln>
                <a:solidFill>
                  <a:srgbClr val="00447C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ED67-4791-A69D-79A007321BB0}"/>
              </c:ext>
            </c:extLst>
          </c:dPt>
          <c:dPt>
            <c:idx val="12"/>
            <c:invertIfNegative val="0"/>
            <c:bubble3D val="0"/>
            <c:spPr>
              <a:solidFill>
                <a:sysClr val="window" lastClr="FFFFFF"/>
              </a:solidFill>
              <a:ln>
                <a:solidFill>
                  <a:srgbClr val="00447C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ED67-4791-A69D-79A007321BB0}"/>
              </c:ext>
            </c:extLst>
          </c:dPt>
          <c:dPt>
            <c:idx val="13"/>
            <c:invertIfNegative val="0"/>
            <c:bubble3D val="0"/>
            <c:spPr>
              <a:solidFill>
                <a:sysClr val="window" lastClr="FFFFFF"/>
              </a:solidFill>
              <a:ln>
                <a:solidFill>
                  <a:srgbClr val="00447C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ED67-4791-A69D-79A007321BB0}"/>
              </c:ext>
            </c:extLst>
          </c:dPt>
          <c:dPt>
            <c:idx val="14"/>
            <c:invertIfNegative val="0"/>
            <c:bubble3D val="0"/>
            <c:spPr>
              <a:solidFill>
                <a:sysClr val="window" lastClr="FFFFFF"/>
              </a:solidFill>
              <a:ln>
                <a:solidFill>
                  <a:srgbClr val="00447C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ED67-4791-A69D-79A007321BB0}"/>
              </c:ext>
            </c:extLst>
          </c:dPt>
          <c:dPt>
            <c:idx val="15"/>
            <c:invertIfNegative val="0"/>
            <c:bubble3D val="0"/>
            <c:spPr>
              <a:solidFill>
                <a:sysClr val="window" lastClr="FFFFFF"/>
              </a:solidFill>
              <a:ln>
                <a:solidFill>
                  <a:srgbClr val="00447C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ED67-4791-A69D-79A007321BB0}"/>
              </c:ext>
            </c:extLst>
          </c:dPt>
          <c:dPt>
            <c:idx val="16"/>
            <c:invertIfNegative val="0"/>
            <c:bubble3D val="0"/>
            <c:spPr>
              <a:solidFill>
                <a:sysClr val="window" lastClr="FFFFFF"/>
              </a:solidFill>
              <a:ln>
                <a:solidFill>
                  <a:srgbClr val="00447C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ED67-4791-A69D-79A007321BB0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/>
                      <a:t>8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D67-4791-A69D-79A007321BB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OilEU2026!$A$3:$A$7</c:f>
              <c:strCache>
                <c:ptCount val="5"/>
                <c:pt idx="0">
                  <c:v>Снижение скорости на автомагистралях</c:v>
                </c:pt>
                <c:pt idx="1">
                  <c:v>Поощрение ходьбы и использования велосипедов</c:v>
                </c:pt>
                <c:pt idx="2">
                  <c:v>Развитие железных дорог</c:v>
                </c:pt>
                <c:pt idx="3">
                  <c:v>Прочее</c:v>
                </c:pt>
                <c:pt idx="4">
                  <c:v>Итого</c:v>
                </c:pt>
              </c:strCache>
            </c:strRef>
          </c:cat>
          <c:val>
            <c:numRef>
              <c:f>OilEU2026!$D$3:$D$7</c:f>
              <c:numCache>
                <c:formatCode>#,##0</c:formatCode>
                <c:ptCount val="5"/>
                <c:pt idx="0">
                  <c:v>8</c:v>
                </c:pt>
                <c:pt idx="1">
                  <c:v>8</c:v>
                </c:pt>
                <c:pt idx="2">
                  <c:v>13</c:v>
                </c:pt>
                <c:pt idx="3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A8B-4AC9-A492-5B7BE0FB5372}"/>
            </c:ext>
          </c:extLst>
        </c:ser>
        <c:ser>
          <c:idx val="0"/>
          <c:order val="1"/>
          <c:spPr>
            <a:solidFill>
              <a:srgbClr val="EFCF5A"/>
            </a:solidFill>
            <a:ln>
              <a:solidFill>
                <a:sysClr val="window" lastClr="FFFFFF"/>
              </a:solidFill>
            </a:ln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0-ED67-4791-A69D-79A007321BB0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1-ED67-4791-A69D-79A007321BB0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2-ED67-4791-A69D-79A007321BB0}"/>
              </c:ext>
            </c:extLst>
          </c:dPt>
          <c:dPt>
            <c:idx val="7"/>
            <c:invertIfNegative val="0"/>
            <c:bubble3D val="0"/>
            <c:spPr>
              <a:solidFill>
                <a:srgbClr val="EFCF5A"/>
              </a:solidFill>
              <a:ln>
                <a:solidFill>
                  <a:srgbClr val="539FDE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4-ED67-4791-A69D-79A007321BB0}"/>
              </c:ext>
            </c:extLst>
          </c:dPt>
          <c:dPt>
            <c:idx val="8"/>
            <c:invertIfNegative val="0"/>
            <c:bubble3D val="0"/>
            <c:spPr>
              <a:solidFill>
                <a:srgbClr val="EFCF5A"/>
              </a:solidFill>
              <a:ln>
                <a:solidFill>
                  <a:srgbClr val="539FDE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6-ED67-4791-A69D-79A007321BB0}"/>
              </c:ext>
            </c:extLst>
          </c:dPt>
          <c:dPt>
            <c:idx val="9"/>
            <c:invertIfNegative val="0"/>
            <c:bubble3D val="0"/>
            <c:spPr>
              <a:solidFill>
                <a:srgbClr val="EFCF5A"/>
              </a:solidFill>
              <a:ln>
                <a:solidFill>
                  <a:srgbClr val="539FDE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8-ED67-4791-A69D-79A007321BB0}"/>
              </c:ext>
            </c:extLst>
          </c:dPt>
          <c:dPt>
            <c:idx val="10"/>
            <c:invertIfNegative val="0"/>
            <c:bubble3D val="0"/>
            <c:spPr>
              <a:solidFill>
                <a:srgbClr val="EFCF5A"/>
              </a:solidFill>
              <a:ln>
                <a:solidFill>
                  <a:srgbClr val="539FDE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A-ED67-4791-A69D-79A007321BB0}"/>
              </c:ext>
            </c:extLst>
          </c:dPt>
          <c:dPt>
            <c:idx val="11"/>
            <c:invertIfNegative val="0"/>
            <c:bubble3D val="0"/>
            <c:spPr>
              <a:solidFill>
                <a:srgbClr val="EFCF5A"/>
              </a:solidFill>
              <a:ln>
                <a:solidFill>
                  <a:srgbClr val="539FDE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C-ED67-4791-A69D-79A007321BB0}"/>
              </c:ext>
            </c:extLst>
          </c:dPt>
          <c:dPt>
            <c:idx val="12"/>
            <c:invertIfNegative val="0"/>
            <c:bubble3D val="0"/>
            <c:spPr>
              <a:solidFill>
                <a:srgbClr val="EFCF5A"/>
              </a:solidFill>
              <a:ln>
                <a:solidFill>
                  <a:srgbClr val="539FDE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E-ED67-4791-A69D-79A007321BB0}"/>
              </c:ext>
            </c:extLst>
          </c:dPt>
          <c:dPt>
            <c:idx val="13"/>
            <c:invertIfNegative val="0"/>
            <c:bubble3D val="0"/>
            <c:spPr>
              <a:solidFill>
                <a:srgbClr val="EFCF5A"/>
              </a:solidFill>
              <a:ln>
                <a:solidFill>
                  <a:srgbClr val="539FDE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0-ED67-4791-A69D-79A007321BB0}"/>
              </c:ext>
            </c:extLst>
          </c:dPt>
          <c:dPt>
            <c:idx val="14"/>
            <c:invertIfNegative val="0"/>
            <c:bubble3D val="0"/>
            <c:spPr>
              <a:solidFill>
                <a:srgbClr val="EFCF5A"/>
              </a:solidFill>
              <a:ln>
                <a:solidFill>
                  <a:srgbClr val="539FDE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2-ED67-4791-A69D-79A007321BB0}"/>
              </c:ext>
            </c:extLst>
          </c:dPt>
          <c:dPt>
            <c:idx val="15"/>
            <c:invertIfNegative val="0"/>
            <c:bubble3D val="0"/>
            <c:spPr>
              <a:solidFill>
                <a:srgbClr val="EFCF5A"/>
              </a:solidFill>
              <a:ln>
                <a:solidFill>
                  <a:srgbClr val="539FDE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4-ED67-4791-A69D-79A007321BB0}"/>
              </c:ext>
            </c:extLst>
          </c:dPt>
          <c:dPt>
            <c:idx val="16"/>
            <c:invertIfNegative val="0"/>
            <c:bubble3D val="0"/>
            <c:spPr>
              <a:solidFill>
                <a:srgbClr val="EFCF5A"/>
              </a:solidFill>
              <a:ln>
                <a:solidFill>
                  <a:srgbClr val="539FDE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6-ED67-4791-A69D-79A007321BB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/>
                      <a:t>3,1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7-ED67-4791-A69D-79A007321BB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ED67-4791-A69D-79A007321BB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/>
                      <a:t>3,0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ED67-4791-A69D-79A007321BB0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/>
                      <a:t>2,7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8-ED67-4791-A69D-79A007321BB0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ru-RU" b="1">
                        <a:solidFill>
                          <a:schemeClr val="bg1"/>
                        </a:solidFill>
                      </a:rPr>
                      <a:t>2,8</a:t>
                    </a:r>
                    <a:endParaRPr lang="en-US" b="1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ED67-4791-A69D-79A007321BB0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ru-RU" b="1">
                        <a:solidFill>
                          <a:schemeClr val="bg1"/>
                        </a:solidFill>
                      </a:rPr>
                      <a:t>2,4</a:t>
                    </a:r>
                    <a:endParaRPr lang="en-US" b="1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C-ED67-4791-A69D-79A007321BB0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E-ED67-4791-A69D-79A007321BB0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6-ED67-4791-A69D-79A007321BB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OilEU2026!$A$3:$A$7</c:f>
              <c:strCache>
                <c:ptCount val="5"/>
                <c:pt idx="0">
                  <c:v>Снижение скорости на автомагистралях</c:v>
                </c:pt>
                <c:pt idx="1">
                  <c:v>Поощрение ходьбы и использования велосипедов</c:v>
                </c:pt>
                <c:pt idx="2">
                  <c:v>Развитие железных дорог</c:v>
                </c:pt>
                <c:pt idx="3">
                  <c:v>Прочее</c:v>
                </c:pt>
                <c:pt idx="4">
                  <c:v>Итого</c:v>
                </c:pt>
              </c:strCache>
            </c:strRef>
          </c:cat>
          <c:val>
            <c:numRef>
              <c:f>OilEU2026!$E$3:$E$7</c:f>
              <c:numCache>
                <c:formatCode>#,##0</c:formatCode>
                <c:ptCount val="5"/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9-ED67-4791-A69D-79A007321BB0}"/>
            </c:ext>
          </c:extLst>
        </c:ser>
        <c:ser>
          <c:idx val="1"/>
          <c:order val="2"/>
          <c:spPr>
            <a:solidFill>
              <a:srgbClr val="8E9295"/>
            </a:solidFill>
            <a:ln>
              <a:solidFill>
                <a:sysClr val="window" lastClr="FFFFFF"/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96BDDE"/>
              </a:solidFill>
              <a:ln>
                <a:solidFill>
                  <a:sysClr val="window" lastClr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8-49D1-4FAB-8ED1-182717B445C2}"/>
              </c:ext>
            </c:extLst>
          </c:dPt>
          <c:dPt>
            <c:idx val="7"/>
            <c:invertIfNegative val="0"/>
            <c:bubble3D val="0"/>
            <c:spPr>
              <a:solidFill>
                <a:srgbClr val="8E9295"/>
              </a:solidFill>
              <a:ln>
                <a:solidFill>
                  <a:srgbClr val="C028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ED67-4791-A69D-79A007321BB0}"/>
              </c:ext>
            </c:extLst>
          </c:dPt>
          <c:dPt>
            <c:idx val="8"/>
            <c:invertIfNegative val="0"/>
            <c:bubble3D val="0"/>
            <c:spPr>
              <a:solidFill>
                <a:srgbClr val="8E9295"/>
              </a:solidFill>
              <a:ln>
                <a:solidFill>
                  <a:srgbClr val="C028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D-ED67-4791-A69D-79A007321BB0}"/>
              </c:ext>
            </c:extLst>
          </c:dPt>
          <c:dPt>
            <c:idx val="9"/>
            <c:invertIfNegative val="0"/>
            <c:bubble3D val="0"/>
            <c:spPr>
              <a:solidFill>
                <a:srgbClr val="8E9295"/>
              </a:solidFill>
              <a:ln>
                <a:solidFill>
                  <a:srgbClr val="C028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F-ED67-4791-A69D-79A007321BB0}"/>
              </c:ext>
            </c:extLst>
          </c:dPt>
          <c:dPt>
            <c:idx val="10"/>
            <c:invertIfNegative val="0"/>
            <c:bubble3D val="0"/>
            <c:spPr>
              <a:solidFill>
                <a:srgbClr val="8E9295"/>
              </a:solidFill>
              <a:ln>
                <a:solidFill>
                  <a:srgbClr val="C028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1-ED67-4791-A69D-79A007321BB0}"/>
              </c:ext>
            </c:extLst>
          </c:dPt>
          <c:dPt>
            <c:idx val="11"/>
            <c:invertIfNegative val="0"/>
            <c:bubble3D val="0"/>
            <c:spPr>
              <a:solidFill>
                <a:srgbClr val="8E9295"/>
              </a:solidFill>
              <a:ln>
                <a:solidFill>
                  <a:srgbClr val="C028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3-ED67-4791-A69D-79A007321BB0}"/>
              </c:ext>
            </c:extLst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8-49D1-4FAB-8ED1-182717B445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u-RU" b="1">
                        <a:solidFill>
                          <a:schemeClr val="bg1"/>
                        </a:solidFill>
                      </a:rPr>
                      <a:t>2,0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B-ED67-4791-A69D-79A007321BB0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ru-RU" b="1">
                        <a:solidFill>
                          <a:schemeClr val="bg1"/>
                        </a:solidFill>
                      </a:rPr>
                      <a:t>3,2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3-ED67-4791-A69D-79A007321BB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OilEU2026!$A$3:$A$7</c:f>
              <c:strCache>
                <c:ptCount val="5"/>
                <c:pt idx="0">
                  <c:v>Снижение скорости на автомагистралях</c:v>
                </c:pt>
                <c:pt idx="1">
                  <c:v>Поощрение ходьбы и использования велосипедов</c:v>
                </c:pt>
                <c:pt idx="2">
                  <c:v>Развитие железных дорог</c:v>
                </c:pt>
                <c:pt idx="3">
                  <c:v>Прочее</c:v>
                </c:pt>
                <c:pt idx="4">
                  <c:v>Итого</c:v>
                </c:pt>
              </c:strCache>
            </c:strRef>
          </c:cat>
          <c:val>
            <c:numRef>
              <c:f>OilEU2026!$F$3:$F$7</c:f>
              <c:numCache>
                <c:formatCode>General</c:formatCode>
                <c:ptCount val="5"/>
                <c:pt idx="2" formatCode="#,##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5-ED67-4791-A69D-79A007321BB0}"/>
            </c:ext>
          </c:extLst>
        </c:ser>
        <c:ser>
          <c:idx val="3"/>
          <c:order val="3"/>
          <c:spPr>
            <a:solidFill>
              <a:srgbClr val="539FDE"/>
            </a:solidFill>
            <a:ln>
              <a:solidFill>
                <a:sysClr val="window" lastClr="FFFFFF"/>
              </a:solidFill>
            </a:ln>
          </c:spPr>
          <c:invertIfNegative val="0"/>
          <c:dPt>
            <c:idx val="3"/>
            <c:invertIfNegative val="0"/>
            <c:bubble3D val="0"/>
            <c:spPr>
              <a:solidFill>
                <a:srgbClr val="EF795A"/>
              </a:solidFill>
              <a:ln>
                <a:solidFill>
                  <a:sysClr val="window" lastClr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0-ED67-4791-A69D-79A007321BB0}"/>
              </c:ext>
            </c:extLst>
          </c:dPt>
          <c:dPt>
            <c:idx val="7"/>
            <c:invertIfNegative val="0"/>
            <c:bubble3D val="0"/>
            <c:spPr>
              <a:solidFill>
                <a:srgbClr val="539FDE"/>
              </a:solidFill>
              <a:ln>
                <a:solidFill>
                  <a:srgbClr val="8E929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7-ED67-4791-A69D-79A007321BB0}"/>
              </c:ext>
            </c:extLst>
          </c:dPt>
          <c:dPt>
            <c:idx val="8"/>
            <c:invertIfNegative val="0"/>
            <c:bubble3D val="0"/>
            <c:spPr>
              <a:solidFill>
                <a:srgbClr val="539FDE"/>
              </a:solidFill>
              <a:ln>
                <a:solidFill>
                  <a:srgbClr val="8E929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9-ED67-4791-A69D-79A007321BB0}"/>
              </c:ext>
            </c:extLst>
          </c:dPt>
          <c:dPt>
            <c:idx val="9"/>
            <c:invertIfNegative val="0"/>
            <c:bubble3D val="0"/>
            <c:spPr>
              <a:solidFill>
                <a:srgbClr val="539FDE"/>
              </a:solidFill>
              <a:ln>
                <a:solidFill>
                  <a:srgbClr val="8E929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B-ED67-4791-A69D-79A007321BB0}"/>
              </c:ext>
            </c:extLst>
          </c:dPt>
          <c:dPt>
            <c:idx val="10"/>
            <c:invertIfNegative val="0"/>
            <c:bubble3D val="0"/>
            <c:spPr>
              <a:solidFill>
                <a:srgbClr val="539FDE"/>
              </a:solidFill>
              <a:ln>
                <a:solidFill>
                  <a:srgbClr val="8E929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D-ED67-4791-A69D-79A007321BB0}"/>
              </c:ext>
            </c:extLst>
          </c:dPt>
          <c:dPt>
            <c:idx val="11"/>
            <c:invertIfNegative val="0"/>
            <c:bubble3D val="0"/>
            <c:spPr>
              <a:solidFill>
                <a:srgbClr val="539FDE"/>
              </a:solidFill>
              <a:ln>
                <a:solidFill>
                  <a:srgbClr val="8E929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F-ED67-4791-A69D-79A007321BB0}"/>
              </c:ext>
            </c:extLst>
          </c:dPt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0-ED67-4791-A69D-79A007321BB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b="1">
                        <a:solidFill>
                          <a:schemeClr val="bg1"/>
                        </a:solidFill>
                      </a:rPr>
                      <a:t>2,7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1-ED67-4791-A69D-79A007321BB0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b="1">
                        <a:solidFill>
                          <a:schemeClr val="bg1"/>
                        </a:solidFill>
                      </a:rPr>
                      <a:t>2,3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2-ED67-4791-A69D-79A007321BB0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ru-RU" b="1">
                        <a:solidFill>
                          <a:schemeClr val="bg1"/>
                        </a:solidFill>
                      </a:rPr>
                      <a:t>2,5</a:t>
                    </a:r>
                    <a:endParaRPr lang="en-US" b="1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7-ED67-4791-A69D-79A007321BB0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ru-RU" b="1">
                        <a:solidFill>
                          <a:schemeClr val="bg1"/>
                        </a:solidFill>
                      </a:rPr>
                      <a:t>1,8</a:t>
                    </a:r>
                    <a:endParaRPr lang="en-US" b="1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F-ED67-4791-A69D-79A007321BB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OilEU2026!$A$3:$A$7</c:f>
              <c:strCache>
                <c:ptCount val="5"/>
                <c:pt idx="0">
                  <c:v>Снижение скорости на автомагистралях</c:v>
                </c:pt>
                <c:pt idx="1">
                  <c:v>Поощрение ходьбы и использования велосипедов</c:v>
                </c:pt>
                <c:pt idx="2">
                  <c:v>Развитие железных дорог</c:v>
                </c:pt>
                <c:pt idx="3">
                  <c:v>Прочее</c:v>
                </c:pt>
                <c:pt idx="4">
                  <c:v>Итого</c:v>
                </c:pt>
              </c:strCache>
            </c:strRef>
          </c:cat>
          <c:val>
            <c:numRef>
              <c:f>OilEU2026!$G$3:$G$7</c:f>
              <c:numCache>
                <c:formatCode>General</c:formatCode>
                <c:ptCount val="5"/>
                <c:pt idx="3" formatCode="#,##0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53-ED67-4791-A69D-79A007321BB0}"/>
            </c:ext>
          </c:extLst>
        </c:ser>
        <c:ser>
          <c:idx val="4"/>
          <c:order val="4"/>
          <c:spPr>
            <a:solidFill>
              <a:srgbClr val="C02800"/>
            </a:solidFill>
          </c:spPr>
          <c:invertIfNegative val="0"/>
          <c:dLbls>
            <c:dLbl>
              <c:idx val="4"/>
              <c:layout>
                <c:manualLayout>
                  <c:x val="4.551971326164874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F-49D1-4FAB-8ED1-182717B445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OilEU2026!$A$3:$A$7</c:f>
              <c:strCache>
                <c:ptCount val="5"/>
                <c:pt idx="0">
                  <c:v>Снижение скорости на автомагистралях</c:v>
                </c:pt>
                <c:pt idx="1">
                  <c:v>Поощрение ходьбы и использования велосипедов</c:v>
                </c:pt>
                <c:pt idx="2">
                  <c:v>Развитие железных дорог</c:v>
                </c:pt>
                <c:pt idx="3">
                  <c:v>Прочее</c:v>
                </c:pt>
                <c:pt idx="4">
                  <c:v>Итого</c:v>
                </c:pt>
              </c:strCache>
            </c:strRef>
          </c:cat>
          <c:val>
            <c:numRef>
              <c:f>OilEU2026!$H$3:$H$7</c:f>
              <c:numCache>
                <c:formatCode>General</c:formatCode>
                <c:ptCount val="5"/>
                <c:pt idx="4" formatCode="#,##0">
                  <c:v>17.8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55-ED67-4791-A69D-79A007321B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651790568"/>
        <c:axId val="651792136"/>
      </c:barChart>
      <c:catAx>
        <c:axId val="6517905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651792136"/>
        <c:crosses val="autoZero"/>
        <c:auto val="1"/>
        <c:lblAlgn val="ctr"/>
        <c:lblOffset val="0"/>
        <c:noMultiLvlLbl val="0"/>
      </c:catAx>
      <c:valAx>
        <c:axId val="651792136"/>
        <c:scaling>
          <c:orientation val="minMax"/>
          <c:max val="20"/>
          <c:min val="0"/>
        </c:scaling>
        <c:delete val="0"/>
        <c:axPos val="b"/>
        <c:majorGridlines>
          <c:spPr>
            <a:ln>
              <a:solidFill>
                <a:srgbClr val="D9D9D9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млн т</a:t>
                </a:r>
              </a:p>
            </c:rich>
          </c:tx>
          <c:layout>
            <c:manualLayout>
              <c:xMode val="edge"/>
              <c:yMode val="edge"/>
              <c:x val="0.8916774193548388"/>
              <c:y val="0.83222820512820506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651790568"/>
        <c:crosses val="autoZero"/>
        <c:crossBetween val="between"/>
        <c:majorUnit val="5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>
          <a:latin typeface="Bliss Pro Light (Основной текст)"/>
          <a:cs typeface="Arial Cyr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6299467356928224"/>
          <c:y val="2.8252405949256341E-2"/>
          <c:w val="0.69856355111515767"/>
          <c:h val="0.86566054243219592"/>
        </c:manualLayout>
      </c:layout>
      <c:barChart>
        <c:barDir val="bar"/>
        <c:grouping val="stacked"/>
        <c:varyColors val="0"/>
        <c:ser>
          <c:idx val="2"/>
          <c:order val="0"/>
          <c:tx>
            <c:strRef>
              <c:f>World_Oil_Products!$A$6</c:f>
              <c:strCache>
                <c:ptCount val="1"/>
                <c:pt idx="0">
                  <c:v>ЕС</c:v>
                </c:pt>
              </c:strCache>
            </c:strRef>
          </c:tx>
          <c:spPr>
            <a:solidFill>
              <a:srgbClr val="C02800"/>
            </a:solidFill>
            <a:ln>
              <a:solidFill>
                <a:sysClr val="window" lastClr="FFFFFF"/>
              </a:solidFill>
            </a:ln>
          </c:spPr>
          <c:invertIfNegative val="0"/>
          <c:dPt>
            <c:idx val="2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9A9C-4944-821C-D3B8A5C35B55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A9C-4944-821C-D3B8A5C35B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A9C-4944-821C-D3B8A5C35B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A9C-4944-821C-D3B8A5C35B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A9C-4944-821C-D3B8A5C35B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A9C-4944-821C-D3B8A5C35B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A9C-4944-821C-D3B8A5C35B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A9C-4944-821C-D3B8A5C35B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World_Oil_Products!$C$2:$J$2</c:f>
              <c:strCache>
                <c:ptCount val="7"/>
                <c:pt idx="0">
                  <c:v>Дизельное топливо</c:v>
                </c:pt>
                <c:pt idx="1">
                  <c:v>Бензин</c:v>
                </c:pt>
                <c:pt idx="2">
                  <c:v>Мазуты</c:v>
                </c:pt>
                <c:pt idx="3">
                  <c:v>Нафта</c:v>
                </c:pt>
                <c:pt idx="4">
                  <c:v>СУГ</c:v>
                </c:pt>
                <c:pt idx="5">
                  <c:v>Керосин</c:v>
                </c:pt>
                <c:pt idx="6">
                  <c:v>Прочие</c:v>
                </c:pt>
              </c:strCache>
            </c:strRef>
          </c:cat>
          <c:val>
            <c:numRef>
              <c:f>World_Oil_Products!$C$6:$J$6</c:f>
              <c:numCache>
                <c:formatCode>#,##0</c:formatCode>
                <c:ptCount val="7"/>
                <c:pt idx="0">
                  <c:v>108.048</c:v>
                </c:pt>
                <c:pt idx="1">
                  <c:v>22.585999999999999</c:v>
                </c:pt>
                <c:pt idx="2">
                  <c:v>50.989000000000011</c:v>
                </c:pt>
                <c:pt idx="3">
                  <c:v>44.344999999999992</c:v>
                </c:pt>
                <c:pt idx="4">
                  <c:v>19.837000000000003</c:v>
                </c:pt>
                <c:pt idx="5">
                  <c:v>20.747</c:v>
                </c:pt>
                <c:pt idx="6">
                  <c:v>27.690999999999999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A9C-4944-821C-D3B8A5C35B55}"/>
            </c:ext>
          </c:extLst>
        </c:ser>
        <c:ser>
          <c:idx val="4"/>
          <c:order val="1"/>
          <c:tx>
            <c:strRef>
              <c:f>World_Oil_Products!$A$8</c:f>
              <c:strCache>
                <c:ptCount val="1"/>
                <c:pt idx="0">
                  <c:v>Япония</c:v>
                </c:pt>
              </c:strCache>
            </c:strRef>
          </c:tx>
          <c:spPr>
            <a:solidFill>
              <a:srgbClr val="EF795A"/>
            </a:solidFill>
            <a:ln>
              <a:solidFill>
                <a:sysClr val="window" lastClr="FFFFFF"/>
              </a:solidFill>
            </a:ln>
          </c:spPr>
          <c:invertIfNegative val="0"/>
          <c:dPt>
            <c:idx val="22"/>
            <c:invertIfNegative val="0"/>
            <c:bubble3D val="0"/>
            <c:spPr>
              <a:solidFill>
                <a:srgbClr val="EF795A"/>
              </a:solidFill>
              <a:ln>
                <a:solidFill>
                  <a:srgbClr val="2C985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9A9C-4944-821C-D3B8A5C35B55}"/>
              </c:ext>
            </c:extLst>
          </c:dPt>
          <c:dPt>
            <c:idx val="23"/>
            <c:invertIfNegative val="0"/>
            <c:bubble3D val="0"/>
            <c:spPr>
              <a:solidFill>
                <a:srgbClr val="EF795A"/>
              </a:solidFill>
              <a:ln>
                <a:solidFill>
                  <a:srgbClr val="2C985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9A9C-4944-821C-D3B8A5C35B55}"/>
              </c:ext>
            </c:extLst>
          </c:dPt>
          <c:dPt>
            <c:idx val="24"/>
            <c:invertIfNegative val="0"/>
            <c:bubble3D val="0"/>
            <c:spPr>
              <a:solidFill>
                <a:srgbClr val="EF795A"/>
              </a:solidFill>
              <a:ln>
                <a:solidFill>
                  <a:srgbClr val="2C985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A9C-4944-821C-D3B8A5C35B55}"/>
              </c:ext>
            </c:extLst>
          </c:dPt>
          <c:dPt>
            <c:idx val="25"/>
            <c:invertIfNegative val="0"/>
            <c:bubble3D val="0"/>
            <c:spPr>
              <a:solidFill>
                <a:srgbClr val="EF795A"/>
              </a:solidFill>
              <a:ln>
                <a:solidFill>
                  <a:srgbClr val="2C985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9A9C-4944-821C-D3B8A5C35B55}"/>
              </c:ext>
            </c:extLst>
          </c:dPt>
          <c:dPt>
            <c:idx val="26"/>
            <c:invertIfNegative val="0"/>
            <c:bubble3D val="0"/>
            <c:spPr>
              <a:solidFill>
                <a:srgbClr val="EF795A"/>
              </a:solidFill>
              <a:ln>
                <a:solidFill>
                  <a:srgbClr val="2C985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9A9C-4944-821C-D3B8A5C35B55}"/>
              </c:ext>
            </c:extLst>
          </c:dPt>
          <c:dLbls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9A9C-4944-821C-D3B8A5C35B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World_Oil_Products!$C$2:$J$2</c:f>
              <c:strCache>
                <c:ptCount val="7"/>
                <c:pt idx="0">
                  <c:v>Дизельное топливо</c:v>
                </c:pt>
                <c:pt idx="1">
                  <c:v>Бензин</c:v>
                </c:pt>
                <c:pt idx="2">
                  <c:v>Мазуты</c:v>
                </c:pt>
                <c:pt idx="3">
                  <c:v>Нафта</c:v>
                </c:pt>
                <c:pt idx="4">
                  <c:v>СУГ</c:v>
                </c:pt>
                <c:pt idx="5">
                  <c:v>Керосин</c:v>
                </c:pt>
                <c:pt idx="6">
                  <c:v>Прочие</c:v>
                </c:pt>
              </c:strCache>
            </c:strRef>
          </c:cat>
          <c:val>
            <c:numRef>
              <c:f>World_Oil_Products!$C$8:$J$8</c:f>
              <c:numCache>
                <c:formatCode>#,##0</c:formatCode>
                <c:ptCount val="7"/>
                <c:pt idx="0">
                  <c:v>1.8069999999999999</c:v>
                </c:pt>
                <c:pt idx="1">
                  <c:v>2.1589999999999998</c:v>
                </c:pt>
                <c:pt idx="2">
                  <c:v>0.92500000000000004</c:v>
                </c:pt>
                <c:pt idx="3">
                  <c:v>22.577999999999999</c:v>
                </c:pt>
                <c:pt idx="4">
                  <c:v>10.118</c:v>
                </c:pt>
                <c:pt idx="5">
                  <c:v>2.65</c:v>
                </c:pt>
                <c:pt idx="6">
                  <c:v>4.5279999999999996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9A9C-4944-821C-D3B8A5C35B55}"/>
            </c:ext>
          </c:extLst>
        </c:ser>
        <c:ser>
          <c:idx val="3"/>
          <c:order val="2"/>
          <c:tx>
            <c:strRef>
              <c:f>World_Oil_Products!$A$7</c:f>
              <c:strCache>
                <c:ptCount val="1"/>
                <c:pt idx="0">
                  <c:v>США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ysClr val="window" lastClr="FFFFFF"/>
              </a:solidFill>
            </a:ln>
          </c:spPr>
          <c:invertIfNegative val="0"/>
          <c:dPt>
            <c:idx val="22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9A9C-4944-821C-D3B8A5C35B55}"/>
              </c:ext>
            </c:extLst>
          </c:dPt>
          <c:dPt>
            <c:idx val="23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9A9C-4944-821C-D3B8A5C35B55}"/>
              </c:ext>
            </c:extLst>
          </c:dPt>
          <c:dPt>
            <c:idx val="24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9A9C-4944-821C-D3B8A5C35B55}"/>
              </c:ext>
            </c:extLst>
          </c:dPt>
          <c:dPt>
            <c:idx val="25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9A9C-4944-821C-D3B8A5C35B55}"/>
              </c:ext>
            </c:extLst>
          </c:dPt>
          <c:dPt>
            <c:idx val="26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9A9C-4944-821C-D3B8A5C35B55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9A9C-4944-821C-D3B8A5C35B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9A9C-4944-821C-D3B8A5C35B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World_Oil_Products!$C$2:$J$2</c:f>
              <c:strCache>
                <c:ptCount val="7"/>
                <c:pt idx="0">
                  <c:v>Дизельное топливо</c:v>
                </c:pt>
                <c:pt idx="1">
                  <c:v>Бензин</c:v>
                </c:pt>
                <c:pt idx="2">
                  <c:v>Мазуты</c:v>
                </c:pt>
                <c:pt idx="3">
                  <c:v>Нафта</c:v>
                </c:pt>
                <c:pt idx="4">
                  <c:v>СУГ</c:v>
                </c:pt>
                <c:pt idx="5">
                  <c:v>Керосин</c:v>
                </c:pt>
                <c:pt idx="6">
                  <c:v>Прочие</c:v>
                </c:pt>
              </c:strCache>
            </c:strRef>
          </c:cat>
          <c:val>
            <c:numRef>
              <c:f>World_Oil_Products!$C$7:$J$7</c:f>
              <c:numCache>
                <c:formatCode>#,##0</c:formatCode>
                <c:ptCount val="7"/>
                <c:pt idx="0">
                  <c:v>14.628</c:v>
                </c:pt>
                <c:pt idx="1">
                  <c:v>36.125</c:v>
                </c:pt>
                <c:pt idx="2">
                  <c:v>10.98</c:v>
                </c:pt>
                <c:pt idx="3">
                  <c:v>0.625</c:v>
                </c:pt>
                <c:pt idx="4">
                  <c:v>4.9379999999999997</c:v>
                </c:pt>
                <c:pt idx="5">
                  <c:v>7.6779999999999999</c:v>
                </c:pt>
                <c:pt idx="6">
                  <c:v>8.2449999999999992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1-9A9C-4944-821C-D3B8A5C35B55}"/>
            </c:ext>
          </c:extLst>
        </c:ser>
        <c:ser>
          <c:idx val="5"/>
          <c:order val="3"/>
          <c:tx>
            <c:strRef>
              <c:f>World_Oil_Products!$A$9</c:f>
              <c:strCache>
                <c:ptCount val="1"/>
                <c:pt idx="0">
                  <c:v>Другие недружественные страны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>
              <a:solidFill>
                <a:sysClr val="window" lastClr="FFFFFF"/>
              </a:solidFill>
            </a:ln>
          </c:spPr>
          <c:invertIfNegative val="0"/>
          <c:dPt>
            <c:idx val="22"/>
            <c:invertIfNegative val="0"/>
            <c:bubble3D val="0"/>
            <c:spPr>
              <a:solidFill>
                <a:srgbClr val="ED7D31">
                  <a:lumMod val="60000"/>
                  <a:lumOff val="40000"/>
                </a:srgbClr>
              </a:solidFill>
              <a:ln>
                <a:solidFill>
                  <a:srgbClr val="539FDE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9A9C-4944-821C-D3B8A5C35B55}"/>
              </c:ext>
            </c:extLst>
          </c:dPt>
          <c:dPt>
            <c:idx val="23"/>
            <c:invertIfNegative val="0"/>
            <c:bubble3D val="0"/>
            <c:spPr>
              <a:solidFill>
                <a:srgbClr val="ED7D31">
                  <a:lumMod val="60000"/>
                  <a:lumOff val="40000"/>
                </a:srgbClr>
              </a:solidFill>
              <a:ln>
                <a:solidFill>
                  <a:srgbClr val="539FDE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9A9C-4944-821C-D3B8A5C35B55}"/>
              </c:ext>
            </c:extLst>
          </c:dPt>
          <c:dPt>
            <c:idx val="24"/>
            <c:invertIfNegative val="0"/>
            <c:bubble3D val="0"/>
            <c:spPr>
              <a:solidFill>
                <a:srgbClr val="ED7D31">
                  <a:lumMod val="60000"/>
                  <a:lumOff val="40000"/>
                </a:srgbClr>
              </a:solidFill>
              <a:ln>
                <a:solidFill>
                  <a:srgbClr val="539FDE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9A9C-4944-821C-D3B8A5C35B55}"/>
              </c:ext>
            </c:extLst>
          </c:dPt>
          <c:dPt>
            <c:idx val="25"/>
            <c:invertIfNegative val="0"/>
            <c:bubble3D val="0"/>
            <c:spPr>
              <a:solidFill>
                <a:srgbClr val="ED7D31">
                  <a:lumMod val="60000"/>
                  <a:lumOff val="40000"/>
                </a:srgbClr>
              </a:solidFill>
              <a:ln>
                <a:solidFill>
                  <a:srgbClr val="539FDE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9A9C-4944-821C-D3B8A5C35B55}"/>
              </c:ext>
            </c:extLst>
          </c:dPt>
          <c:dPt>
            <c:idx val="26"/>
            <c:invertIfNegative val="0"/>
            <c:bubble3D val="0"/>
            <c:spPr>
              <a:solidFill>
                <a:srgbClr val="ED7D31">
                  <a:lumMod val="60000"/>
                  <a:lumOff val="40000"/>
                </a:srgbClr>
              </a:solidFill>
              <a:ln>
                <a:solidFill>
                  <a:srgbClr val="539FDE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9A9C-4944-821C-D3B8A5C35B55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C-9A9C-4944-821C-D3B8A5C35B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D-9A9C-4944-821C-D3B8A5C35B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E-9A9C-4944-821C-D3B8A5C35B55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F-9A9C-4944-821C-D3B8A5C35B55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0-9A9C-4944-821C-D3B8A5C35B55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spPr/>
              <c:txPr>
                <a:bodyPr/>
                <a:lstStyle/>
                <a:p>
                  <a:pPr>
                    <a:defRPr sz="1000" b="1">
                      <a:solidFill>
                        <a:srgbClr val="539FDE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9A9C-4944-821C-D3B8A5C35B55}"/>
                </c:ext>
                <c:ext xmlns:c15="http://schemas.microsoft.com/office/drawing/2012/chart" uri="{CE6537A1-D6FC-4f65-9D91-7224C49458BB}"/>
              </c:extLst>
            </c:dLbl>
            <c:dLbl>
              <c:idx val="26"/>
              <c:spPr/>
              <c:txPr>
                <a:bodyPr/>
                <a:lstStyle/>
                <a:p>
                  <a:pPr>
                    <a:defRPr sz="1000" b="1">
                      <a:solidFill>
                        <a:srgbClr val="539FDE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B-9A9C-4944-821C-D3B8A5C35B5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World_Oil_Products!$C$2:$J$2</c:f>
              <c:strCache>
                <c:ptCount val="7"/>
                <c:pt idx="0">
                  <c:v>Дизельное топливо</c:v>
                </c:pt>
                <c:pt idx="1">
                  <c:v>Бензин</c:v>
                </c:pt>
                <c:pt idx="2">
                  <c:v>Мазуты</c:v>
                </c:pt>
                <c:pt idx="3">
                  <c:v>Нафта</c:v>
                </c:pt>
                <c:pt idx="4">
                  <c:v>СУГ</c:v>
                </c:pt>
                <c:pt idx="5">
                  <c:v>Керосин</c:v>
                </c:pt>
                <c:pt idx="6">
                  <c:v>Прочие</c:v>
                </c:pt>
              </c:strCache>
            </c:strRef>
          </c:cat>
          <c:val>
            <c:numRef>
              <c:f>World_Oil_Products!$C$9:$J$9</c:f>
              <c:numCache>
                <c:formatCode>#,##0</c:formatCode>
                <c:ptCount val="7"/>
                <c:pt idx="0">
                  <c:v>15.331</c:v>
                </c:pt>
                <c:pt idx="1">
                  <c:v>7.7440000000000007</c:v>
                </c:pt>
                <c:pt idx="2">
                  <c:v>6.5</c:v>
                </c:pt>
                <c:pt idx="3">
                  <c:v>29.613</c:v>
                </c:pt>
                <c:pt idx="4">
                  <c:v>8.4559999999999995</c:v>
                </c:pt>
                <c:pt idx="5">
                  <c:v>6.56</c:v>
                </c:pt>
                <c:pt idx="6">
                  <c:v>5.0120000000000005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1-9A9C-4944-821C-D3B8A5C35B55}"/>
            </c:ext>
          </c:extLst>
        </c:ser>
        <c:ser>
          <c:idx val="0"/>
          <c:order val="4"/>
          <c:tx>
            <c:strRef>
              <c:f>World_Oil_Products!$A$4</c:f>
              <c:strCache>
                <c:ptCount val="1"/>
                <c:pt idx="0">
                  <c:v>Китай</c:v>
                </c:pt>
              </c:strCache>
            </c:strRef>
          </c:tx>
          <c:spPr>
            <a:solidFill>
              <a:srgbClr val="00447C"/>
            </a:solidFill>
            <a:ln>
              <a:solidFill>
                <a:sysClr val="window" lastClr="FFFFFF"/>
              </a:solidFill>
              <a:prstDash val="solid"/>
            </a:ln>
          </c:spPr>
          <c:invertIfNegative val="0"/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0-4279-48F0-9B7A-DBE20C33B94E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71D-491B-A113-74F7CFFD4D3C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571D-491B-A113-74F7CFFD4D3C}"/>
              </c:ext>
            </c:extLst>
          </c:dPt>
          <c:dPt>
            <c:idx val="22"/>
            <c:invertIfNegative val="0"/>
            <c:bubble3D val="0"/>
            <c:spPr>
              <a:solidFill>
                <a:srgbClr val="00447C"/>
              </a:solidFill>
              <a:ln>
                <a:solidFill>
                  <a:srgbClr val="8E9295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71D-491B-A113-74F7CFFD4D3C}"/>
              </c:ext>
            </c:extLst>
          </c:dPt>
          <c:dPt>
            <c:idx val="23"/>
            <c:invertIfNegative val="0"/>
            <c:bubble3D val="0"/>
            <c:spPr>
              <a:solidFill>
                <a:srgbClr val="00447C"/>
              </a:solidFill>
              <a:ln>
                <a:solidFill>
                  <a:srgbClr val="8E9295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71D-491B-A113-74F7CFFD4D3C}"/>
              </c:ext>
            </c:extLst>
          </c:dPt>
          <c:dPt>
            <c:idx val="24"/>
            <c:invertIfNegative val="0"/>
            <c:bubble3D val="0"/>
            <c:spPr>
              <a:solidFill>
                <a:srgbClr val="00447C"/>
              </a:solidFill>
              <a:ln>
                <a:solidFill>
                  <a:srgbClr val="8E9295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A-9A9C-4944-821C-D3B8A5C35B55}"/>
              </c:ext>
            </c:extLst>
          </c:dPt>
          <c:dPt>
            <c:idx val="25"/>
            <c:invertIfNegative val="0"/>
            <c:bubble3D val="0"/>
            <c:spPr>
              <a:solidFill>
                <a:srgbClr val="00447C"/>
              </a:solidFill>
              <a:ln>
                <a:solidFill>
                  <a:srgbClr val="8E9295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C-9A9C-4944-821C-D3B8A5C35B55}"/>
              </c:ext>
            </c:extLst>
          </c:dPt>
          <c:dPt>
            <c:idx val="26"/>
            <c:invertIfNegative val="0"/>
            <c:bubble3D val="0"/>
            <c:spPr>
              <a:solidFill>
                <a:srgbClr val="00447C"/>
              </a:solidFill>
              <a:ln>
                <a:solidFill>
                  <a:srgbClr val="8E9295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E-9A9C-4944-821C-D3B8A5C35B55}"/>
              </c:ext>
            </c:extLst>
          </c:dPt>
          <c:dPt>
            <c:idx val="5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F-9A9C-4944-821C-D3B8A5C35B55}"/>
              </c:ext>
            </c:extLst>
          </c:dPt>
          <c:dLbls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0-9A9C-4944-821C-D3B8A5C35B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World_Oil_Products!$C$2:$J$2</c:f>
              <c:strCache>
                <c:ptCount val="7"/>
                <c:pt idx="0">
                  <c:v>Дизельное топливо</c:v>
                </c:pt>
                <c:pt idx="1">
                  <c:v>Бензин</c:v>
                </c:pt>
                <c:pt idx="2">
                  <c:v>Мазуты</c:v>
                </c:pt>
                <c:pt idx="3">
                  <c:v>Нафта</c:v>
                </c:pt>
                <c:pt idx="4">
                  <c:v>СУГ</c:v>
                </c:pt>
                <c:pt idx="5">
                  <c:v>Керосин</c:v>
                </c:pt>
                <c:pt idx="6">
                  <c:v>Прочие</c:v>
                </c:pt>
              </c:strCache>
            </c:strRef>
          </c:cat>
          <c:val>
            <c:numRef>
              <c:f>World_Oil_Products!$C$4:$J$4</c:f>
              <c:numCache>
                <c:formatCode>#,##0</c:formatCode>
                <c:ptCount val="7"/>
                <c:pt idx="0">
                  <c:v>0.76200000000000001</c:v>
                </c:pt>
                <c:pt idx="1">
                  <c:v>0.35699999999999998</c:v>
                </c:pt>
                <c:pt idx="2">
                  <c:v>13.823</c:v>
                </c:pt>
                <c:pt idx="3">
                  <c:v>7.6079999999999997</c:v>
                </c:pt>
                <c:pt idx="4">
                  <c:v>24.844000000000001</c:v>
                </c:pt>
                <c:pt idx="5">
                  <c:v>1.379</c:v>
                </c:pt>
                <c:pt idx="6">
                  <c:v>2.95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4279-48F0-9B7A-DBE20C33B94E}"/>
            </c:ext>
          </c:extLst>
        </c:ser>
        <c:ser>
          <c:idx val="1"/>
          <c:order val="5"/>
          <c:tx>
            <c:strRef>
              <c:f>World_Oil_Products!$A$5</c:f>
              <c:strCache>
                <c:ptCount val="1"/>
                <c:pt idx="0">
                  <c:v>Индия</c:v>
                </c:pt>
              </c:strCache>
            </c:strRef>
          </c:tx>
          <c:spPr>
            <a:solidFill>
              <a:srgbClr val="539FDE"/>
            </a:solidFill>
            <a:ln>
              <a:solidFill>
                <a:sysClr val="window" lastClr="FFFFFF"/>
              </a:solidFill>
              <a:prstDash val="solid"/>
            </a:ln>
          </c:spPr>
          <c:invertIfNegative val="0"/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279-48F0-9B7A-DBE20C33B94E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279-48F0-9B7A-DBE20C33B94E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571D-491B-A113-74F7CFFD4D3C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571D-491B-A113-74F7CFFD4D3C}"/>
              </c:ext>
            </c:extLst>
          </c:dPt>
          <c:dPt>
            <c:idx val="2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571D-491B-A113-74F7CFFD4D3C}"/>
              </c:ext>
            </c:extLst>
          </c:dPt>
          <c:dPt>
            <c:idx val="2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571D-491B-A113-74F7CFFD4D3C}"/>
              </c:ext>
            </c:extLst>
          </c:dPt>
          <c:dPt>
            <c:idx val="5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7-9A9C-4944-821C-D3B8A5C35B55}"/>
              </c:ext>
            </c:extLst>
          </c:dPt>
          <c:dLbls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8-9A9C-4944-821C-D3B8A5C35B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9-9A9C-4944-821C-D3B8A5C35B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7"/>
              <c:layout>
                <c:manualLayout>
                  <c:x val="2.768735839214336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b="1">
                        <a:solidFill>
                          <a:schemeClr val="bg1"/>
                        </a:solidFill>
                      </a:rPr>
                      <a:t>0,4</a:t>
                    </a:r>
                    <a:endParaRPr lang="en-US" b="1">
                      <a:solidFill>
                        <a:srgbClr val="539FDE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A-9A9C-4944-821C-D3B8A5C35B5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World_Oil_Products!$C$2:$J$2</c:f>
              <c:strCache>
                <c:ptCount val="7"/>
                <c:pt idx="0">
                  <c:v>Дизельное топливо</c:v>
                </c:pt>
                <c:pt idx="1">
                  <c:v>Бензин</c:v>
                </c:pt>
                <c:pt idx="2">
                  <c:v>Мазуты</c:v>
                </c:pt>
                <c:pt idx="3">
                  <c:v>Нафта</c:v>
                </c:pt>
                <c:pt idx="4">
                  <c:v>СУГ</c:v>
                </c:pt>
                <c:pt idx="5">
                  <c:v>Керосин</c:v>
                </c:pt>
                <c:pt idx="6">
                  <c:v>Прочие</c:v>
                </c:pt>
              </c:strCache>
            </c:strRef>
          </c:cat>
          <c:val>
            <c:numRef>
              <c:f>World_Oil_Products!$C$5:$J$5</c:f>
              <c:numCache>
                <c:formatCode>#,##0</c:formatCode>
                <c:ptCount val="7"/>
                <c:pt idx="0">
                  <c:v>0.17499999999999999</c:v>
                </c:pt>
                <c:pt idx="1">
                  <c:v>1.004</c:v>
                </c:pt>
                <c:pt idx="2">
                  <c:v>8.6950000000000003</c:v>
                </c:pt>
                <c:pt idx="3">
                  <c:v>1.323</c:v>
                </c:pt>
                <c:pt idx="4">
                  <c:v>17.338000000000001</c:v>
                </c:pt>
                <c:pt idx="5">
                  <c:v>0</c:v>
                </c:pt>
                <c:pt idx="6">
                  <c:v>15.601000000000001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4279-48F0-9B7A-DBE20C33B94E}"/>
            </c:ext>
          </c:extLst>
        </c:ser>
        <c:ser>
          <c:idx val="6"/>
          <c:order val="6"/>
          <c:tx>
            <c:strRef>
              <c:f>World_Oil_Products!$A$10</c:f>
              <c:strCache>
                <c:ptCount val="1"/>
                <c:pt idx="0">
                  <c:v>Прочие страны</c:v>
                </c:pt>
              </c:strCache>
            </c:strRef>
          </c:tx>
          <c:spPr>
            <a:solidFill>
              <a:srgbClr val="2C9855"/>
            </a:solidFill>
            <a:ln>
              <a:solidFill>
                <a:sysClr val="window" lastClr="FFFFFF"/>
              </a:solidFill>
            </a:ln>
          </c:spPr>
          <c:invertIfNegative val="0"/>
          <c:dPt>
            <c:idx val="22"/>
            <c:invertIfNegative val="0"/>
            <c:bubble3D val="0"/>
            <c:spPr>
              <a:solidFill>
                <a:srgbClr val="2C9855"/>
              </a:solidFill>
              <a:ln>
                <a:solidFill>
                  <a:srgbClr val="C028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C-9A9C-4944-821C-D3B8A5C35B55}"/>
              </c:ext>
            </c:extLst>
          </c:dPt>
          <c:dPt>
            <c:idx val="23"/>
            <c:invertIfNegative val="0"/>
            <c:bubble3D val="0"/>
            <c:spPr>
              <a:solidFill>
                <a:srgbClr val="2C9855"/>
              </a:solidFill>
              <a:ln>
                <a:solidFill>
                  <a:srgbClr val="C028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E-9A9C-4944-821C-D3B8A5C35B55}"/>
              </c:ext>
            </c:extLst>
          </c:dPt>
          <c:dPt>
            <c:idx val="24"/>
            <c:invertIfNegative val="0"/>
            <c:bubble3D val="0"/>
            <c:spPr>
              <a:solidFill>
                <a:srgbClr val="2C9855"/>
              </a:solidFill>
              <a:ln>
                <a:solidFill>
                  <a:srgbClr val="C028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0-9A9C-4944-821C-D3B8A5C35B55}"/>
              </c:ext>
            </c:extLst>
          </c:dPt>
          <c:dPt>
            <c:idx val="25"/>
            <c:invertIfNegative val="0"/>
            <c:bubble3D val="0"/>
            <c:spPr>
              <a:solidFill>
                <a:srgbClr val="2C9855"/>
              </a:solidFill>
              <a:ln>
                <a:solidFill>
                  <a:srgbClr val="C028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2-9A9C-4944-821C-D3B8A5C35B55}"/>
              </c:ext>
            </c:extLst>
          </c:dPt>
          <c:dPt>
            <c:idx val="26"/>
            <c:invertIfNegative val="0"/>
            <c:bubble3D val="0"/>
            <c:spPr>
              <a:solidFill>
                <a:srgbClr val="2C9855"/>
              </a:solidFill>
              <a:ln>
                <a:solidFill>
                  <a:srgbClr val="C028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4-9A9C-4944-821C-D3B8A5C35B55}"/>
              </c:ext>
            </c:extLst>
          </c:dPt>
          <c:dLbls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5-9A9C-4944-821C-D3B8A5C35B5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World_Oil_Products!$C$2:$J$2</c:f>
              <c:strCache>
                <c:ptCount val="7"/>
                <c:pt idx="0">
                  <c:v>Дизельное топливо</c:v>
                </c:pt>
                <c:pt idx="1">
                  <c:v>Бензин</c:v>
                </c:pt>
                <c:pt idx="2">
                  <c:v>Мазуты</c:v>
                </c:pt>
                <c:pt idx="3">
                  <c:v>Нафта</c:v>
                </c:pt>
                <c:pt idx="4">
                  <c:v>СУГ</c:v>
                </c:pt>
                <c:pt idx="5">
                  <c:v>Керосин</c:v>
                </c:pt>
                <c:pt idx="6">
                  <c:v>Прочие</c:v>
                </c:pt>
              </c:strCache>
            </c:strRef>
          </c:cat>
          <c:val>
            <c:numRef>
              <c:f>World_Oil_Products!$C$10:$J$10</c:f>
              <c:numCache>
                <c:formatCode>#,##0</c:formatCode>
                <c:ptCount val="7"/>
                <c:pt idx="0">
                  <c:v>149.00871109999997</c:v>
                </c:pt>
                <c:pt idx="1">
                  <c:v>110.04639679999995</c:v>
                </c:pt>
                <c:pt idx="2">
                  <c:v>88.295845299999996</c:v>
                </c:pt>
                <c:pt idx="3">
                  <c:v>29.063093800000004</c:v>
                </c:pt>
                <c:pt idx="4">
                  <c:v>35.035163799999964</c:v>
                </c:pt>
                <c:pt idx="5">
                  <c:v>14.859737100000004</c:v>
                </c:pt>
                <c:pt idx="6">
                  <c:v>50.543485700000019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56-9A9C-4944-821C-D3B8A5C35B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710670184"/>
        <c:axId val="710671752"/>
      </c:barChart>
      <c:catAx>
        <c:axId val="71067018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млн т</a:t>
                </a:r>
              </a:p>
            </c:rich>
          </c:tx>
          <c:layout>
            <c:manualLayout>
              <c:xMode val="edge"/>
              <c:yMode val="edge"/>
              <c:x val="0.92374090446640533"/>
              <c:y val="0.79997666958296876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900">
                <a:latin typeface="Bliss Pro Light (Основной текст)"/>
              </a:defRPr>
            </a:pPr>
            <a:endParaRPr lang="ru-RU"/>
          </a:p>
        </c:txPr>
        <c:crossAx val="710671752"/>
        <c:crosses val="autoZero"/>
        <c:auto val="1"/>
        <c:lblAlgn val="ctr"/>
        <c:lblOffset val="0"/>
        <c:noMultiLvlLbl val="0"/>
      </c:catAx>
      <c:valAx>
        <c:axId val="710671752"/>
        <c:scaling>
          <c:orientation val="minMax"/>
          <c:max val="320"/>
          <c:min val="0"/>
        </c:scaling>
        <c:delete val="0"/>
        <c:axPos val="b"/>
        <c:majorGridlines>
          <c:spPr>
            <a:ln w="9525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Bliss Pro Light (Основной текст)"/>
              </a:defRPr>
            </a:pPr>
            <a:endParaRPr lang="ru-RU"/>
          </a:p>
        </c:txPr>
        <c:crossAx val="710670184"/>
        <c:crosses val="autoZero"/>
        <c:crossBetween val="between"/>
        <c:majorUnit val="100"/>
      </c:valAx>
    </c:plotArea>
    <c:legend>
      <c:legendPos val="r"/>
      <c:layout>
        <c:manualLayout>
          <c:xMode val="edge"/>
          <c:yMode val="edge"/>
          <c:x val="0.53396386703934573"/>
          <c:y val="1.4763779527559055E-2"/>
          <c:w val="0.45847999187892424"/>
          <c:h val="0.40264964863263064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661253993613402E-2"/>
          <c:y val="5.1400554097404488E-2"/>
          <c:w val="0.89805401390595896"/>
          <c:h val="0.75071105072463773"/>
        </c:manualLayout>
      </c:layout>
      <c:lineChart>
        <c:grouping val="standard"/>
        <c:varyColors val="0"/>
        <c:ser>
          <c:idx val="3"/>
          <c:order val="0"/>
          <c:tx>
            <c:strRef>
              <c:f>Export5!$A$4</c:f>
              <c:strCache>
                <c:ptCount val="1"/>
                <c:pt idx="0">
                  <c:v>Металлы</c:v>
                </c:pt>
              </c:strCache>
            </c:strRef>
          </c:tx>
          <c:spPr>
            <a:ln w="19050">
              <a:solidFill>
                <a:srgbClr val="C02800"/>
              </a:solidFill>
            </a:ln>
          </c:spPr>
          <c:marker>
            <c:symbol val="none"/>
          </c:marker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5B3-443F-BC12-E328AC6AB857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5B3-443F-BC12-E328AC6AB857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95B3-443F-BC12-E328AC6AB857}"/>
              </c:ext>
            </c:extLst>
          </c:dPt>
          <c:dPt>
            <c:idx val="1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95B3-443F-BC12-E328AC6AB857}"/>
              </c:ext>
            </c:extLst>
          </c:dPt>
          <c:dPt>
            <c:idx val="1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95B3-443F-BC12-E328AC6AB857}"/>
              </c:ext>
            </c:extLst>
          </c:dPt>
          <c:dPt>
            <c:idx val="1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95B3-443F-BC12-E328AC6AB857}"/>
              </c:ext>
            </c:extLst>
          </c:dPt>
          <c:dPt>
            <c:idx val="1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95B3-443F-BC12-E328AC6AB857}"/>
              </c:ext>
            </c:extLst>
          </c:dPt>
          <c:dPt>
            <c:idx val="1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95B3-443F-BC12-E328AC6AB857}"/>
              </c:ext>
            </c:extLst>
          </c:dPt>
          <c:dPt>
            <c:idx val="1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95B3-443F-BC12-E328AC6AB857}"/>
              </c:ext>
            </c:extLst>
          </c:dPt>
          <c:dPt>
            <c:idx val="1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95B3-443F-BC12-E328AC6AB857}"/>
              </c:ext>
            </c:extLst>
          </c:dPt>
          <c:dPt>
            <c:idx val="2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95B3-443F-BC12-E328AC6AB857}"/>
              </c:ext>
            </c:extLst>
          </c:dPt>
          <c:dLbls>
            <c:dLbl>
              <c:idx val="87"/>
              <c:layout>
                <c:manualLayout>
                  <c:x val="2.5167542510357334E-2"/>
                  <c:y val="-4.6296296296296294E-3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rgbClr val="C02800"/>
                        </a:solidFill>
                      </a:defRPr>
                    </a:pPr>
                    <a:r>
                      <a:rPr lang="en-US" b="1">
                        <a:solidFill>
                          <a:srgbClr val="C02800"/>
                        </a:solidFill>
                      </a:rPr>
                      <a:t>1,0</a:t>
                    </a:r>
                    <a:endParaRPr lang="en-US" b="1">
                      <a:solidFill>
                        <a:srgbClr val="00447C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028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Export5!$C$2:$CL$3</c:f>
              <c:multiLvlStrCache>
                <c:ptCount val="88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  <c:pt idx="65">
                    <c:v> </c:v>
                  </c:pt>
                  <c:pt idx="66">
                    <c:v> </c:v>
                  </c:pt>
                  <c:pt idx="67">
                    <c:v> </c:v>
                  </c:pt>
                  <c:pt idx="68">
                    <c:v> </c:v>
                  </c:pt>
                  <c:pt idx="69">
                    <c:v> </c:v>
                  </c:pt>
                  <c:pt idx="70">
                    <c:v> </c:v>
                  </c:pt>
                  <c:pt idx="71">
                    <c:v> </c:v>
                  </c:pt>
                  <c:pt idx="72">
                    <c:v> </c:v>
                  </c:pt>
                  <c:pt idx="73">
                    <c:v> </c:v>
                  </c:pt>
                  <c:pt idx="74">
                    <c:v> </c:v>
                  </c:pt>
                  <c:pt idx="75">
                    <c:v> </c:v>
                  </c:pt>
                  <c:pt idx="76">
                    <c:v> </c:v>
                  </c:pt>
                  <c:pt idx="77">
                    <c:v> </c:v>
                  </c:pt>
                  <c:pt idx="78">
                    <c:v> </c:v>
                  </c:pt>
                  <c:pt idx="79">
                    <c:v> </c:v>
                  </c:pt>
                  <c:pt idx="80">
                    <c:v> </c:v>
                  </c:pt>
                  <c:pt idx="81">
                    <c:v> </c:v>
                  </c:pt>
                  <c:pt idx="82">
                    <c:v> </c:v>
                  </c:pt>
                  <c:pt idx="83">
                    <c:v> </c:v>
                  </c:pt>
                  <c:pt idx="84">
                    <c:v> </c:v>
                  </c:pt>
                  <c:pt idx="85">
                    <c:v> </c:v>
                  </c:pt>
                  <c:pt idx="86">
                    <c:v> </c:v>
                  </c:pt>
                  <c:pt idx="87">
                    <c:v> </c:v>
                  </c:pt>
                </c:lvl>
                <c:lvl>
                  <c:pt idx="0">
                    <c:v>2015</c:v>
                  </c:pt>
                  <c:pt idx="12">
                    <c:v>2016</c:v>
                  </c:pt>
                  <c:pt idx="24">
                    <c:v>2017</c:v>
                  </c:pt>
                  <c:pt idx="36">
                    <c:v>2018</c:v>
                  </c:pt>
                  <c:pt idx="48">
                    <c:v>2019</c:v>
                  </c:pt>
                  <c:pt idx="60">
                    <c:v>2020</c:v>
                  </c:pt>
                  <c:pt idx="72">
                    <c:v>2021</c:v>
                  </c:pt>
                  <c:pt idx="84">
                    <c:v>22</c:v>
                  </c:pt>
                </c:lvl>
              </c:multiLvlStrCache>
            </c:multiLvlStrRef>
          </c:cat>
          <c:val>
            <c:numRef>
              <c:f>Export5!$C$4:$CL$4</c:f>
              <c:numCache>
                <c:formatCode>0</c:formatCode>
                <c:ptCount val="88"/>
                <c:pt idx="0">
                  <c:v>0.24083053333333335</c:v>
                </c:pt>
                <c:pt idx="1">
                  <c:v>0.20870046666666667</c:v>
                </c:pt>
                <c:pt idx="2">
                  <c:v>0.19793096666666668</c:v>
                </c:pt>
                <c:pt idx="3">
                  <c:v>0.16619106666666669</c:v>
                </c:pt>
                <c:pt idx="4">
                  <c:v>0.180814</c:v>
                </c:pt>
                <c:pt idx="5">
                  <c:v>0.2130223</c:v>
                </c:pt>
                <c:pt idx="6">
                  <c:v>0.21368289999999998</c:v>
                </c:pt>
                <c:pt idx="7">
                  <c:v>0.19988539999999999</c:v>
                </c:pt>
                <c:pt idx="8">
                  <c:v>0.15066953333333333</c:v>
                </c:pt>
                <c:pt idx="9">
                  <c:v>0.18836383333333337</c:v>
                </c:pt>
                <c:pt idx="10">
                  <c:v>0.17366059999999997</c:v>
                </c:pt>
                <c:pt idx="11">
                  <c:v>0.21599193333333333</c:v>
                </c:pt>
                <c:pt idx="12">
                  <c:v>0.1903736</c:v>
                </c:pt>
                <c:pt idx="13">
                  <c:v>0.18386060000000001</c:v>
                </c:pt>
                <c:pt idx="14">
                  <c:v>0.1422166</c:v>
                </c:pt>
                <c:pt idx="15">
                  <c:v>0.14017363333333335</c:v>
                </c:pt>
                <c:pt idx="16">
                  <c:v>0.13454686666666668</c:v>
                </c:pt>
                <c:pt idx="17">
                  <c:v>0.11842566666666667</c:v>
                </c:pt>
                <c:pt idx="18">
                  <c:v>0.11810193333333334</c:v>
                </c:pt>
                <c:pt idx="19">
                  <c:v>0.12431236666666667</c:v>
                </c:pt>
                <c:pt idx="20">
                  <c:v>0.13204126666666668</c:v>
                </c:pt>
                <c:pt idx="21">
                  <c:v>9.531086666666666E-2</c:v>
                </c:pt>
                <c:pt idx="22">
                  <c:v>9.4489333333333328E-2</c:v>
                </c:pt>
                <c:pt idx="23">
                  <c:v>0.11549963333333335</c:v>
                </c:pt>
                <c:pt idx="24">
                  <c:v>0.14755313333333334</c:v>
                </c:pt>
                <c:pt idx="25">
                  <c:v>0.14171710000000001</c:v>
                </c:pt>
                <c:pt idx="26">
                  <c:v>0.15589220000000001</c:v>
                </c:pt>
                <c:pt idx="27">
                  <c:v>0.19688676666666668</c:v>
                </c:pt>
                <c:pt idx="28">
                  <c:v>0.22922023333333338</c:v>
                </c:pt>
                <c:pt idx="29">
                  <c:v>0.17144570000000001</c:v>
                </c:pt>
                <c:pt idx="30">
                  <c:v>0.11577973333333334</c:v>
                </c:pt>
                <c:pt idx="31">
                  <c:v>0.10460953333333334</c:v>
                </c:pt>
                <c:pt idx="32">
                  <c:v>0.1278628</c:v>
                </c:pt>
                <c:pt idx="33">
                  <c:v>0.12052026666666667</c:v>
                </c:pt>
                <c:pt idx="34">
                  <c:v>0.12869846666666665</c:v>
                </c:pt>
                <c:pt idx="35">
                  <c:v>0.14757020000000001</c:v>
                </c:pt>
                <c:pt idx="36">
                  <c:v>0.2351924</c:v>
                </c:pt>
                <c:pt idx="37">
                  <c:v>0.21770766666666672</c:v>
                </c:pt>
                <c:pt idx="38">
                  <c:v>0.25826109999999997</c:v>
                </c:pt>
                <c:pt idx="39">
                  <c:v>0.24994433333333332</c:v>
                </c:pt>
                <c:pt idx="40">
                  <c:v>0.35478586666666662</c:v>
                </c:pt>
                <c:pt idx="41">
                  <c:v>0.35461976666666661</c:v>
                </c:pt>
                <c:pt idx="42">
                  <c:v>0.43368153333333331</c:v>
                </c:pt>
                <c:pt idx="43">
                  <c:v>0.45903720000000003</c:v>
                </c:pt>
                <c:pt idx="44">
                  <c:v>0.43552323333333337</c:v>
                </c:pt>
                <c:pt idx="45">
                  <c:v>0.39239586666666665</c:v>
                </c:pt>
                <c:pt idx="46">
                  <c:v>0.35205473333333331</c:v>
                </c:pt>
                <c:pt idx="47">
                  <c:v>0.43754849999999995</c:v>
                </c:pt>
                <c:pt idx="48">
                  <c:v>0.46891036666666669</c:v>
                </c:pt>
                <c:pt idx="49">
                  <c:v>0.38758806666666668</c:v>
                </c:pt>
                <c:pt idx="50">
                  <c:v>0.28100299999999995</c:v>
                </c:pt>
                <c:pt idx="51">
                  <c:v>0.14600483333333333</c:v>
                </c:pt>
                <c:pt idx="52">
                  <c:v>0.21869866666666668</c:v>
                </c:pt>
                <c:pt idx="53">
                  <c:v>0.2437168333333333</c:v>
                </c:pt>
                <c:pt idx="54">
                  <c:v>0.31419403333333334</c:v>
                </c:pt>
                <c:pt idx="55">
                  <c:v>0.23838053333333331</c:v>
                </c:pt>
                <c:pt idx="56">
                  <c:v>0.21333369999999999</c:v>
                </c:pt>
                <c:pt idx="57">
                  <c:v>0.23085176666666665</c:v>
                </c:pt>
                <c:pt idx="58">
                  <c:v>0.24698833333333334</c:v>
                </c:pt>
                <c:pt idx="59">
                  <c:v>0.23252653333333337</c:v>
                </c:pt>
                <c:pt idx="60">
                  <c:v>0.2126519</c:v>
                </c:pt>
                <c:pt idx="61">
                  <c:v>0.23465513333333332</c:v>
                </c:pt>
                <c:pt idx="62">
                  <c:v>0.27573546666666665</c:v>
                </c:pt>
                <c:pt idx="63">
                  <c:v>0.28379690000000002</c:v>
                </c:pt>
                <c:pt idx="64">
                  <c:v>0.27458389999999999</c:v>
                </c:pt>
                <c:pt idx="65">
                  <c:v>0.2813643666666667</c:v>
                </c:pt>
                <c:pt idx="66">
                  <c:v>0.26043856666666665</c:v>
                </c:pt>
                <c:pt idx="67">
                  <c:v>0.27527066666666666</c:v>
                </c:pt>
                <c:pt idx="68">
                  <c:v>0.22887420000000003</c:v>
                </c:pt>
                <c:pt idx="69">
                  <c:v>0.19408436666666665</c:v>
                </c:pt>
                <c:pt idx="70">
                  <c:v>0.19837423333333329</c:v>
                </c:pt>
                <c:pt idx="71">
                  <c:v>0.23917186666666668</c:v>
                </c:pt>
                <c:pt idx="72">
                  <c:v>0.25619863333333331</c:v>
                </c:pt>
                <c:pt idx="73">
                  <c:v>0.21928073333333334</c:v>
                </c:pt>
                <c:pt idx="74">
                  <c:v>0.22225519999999999</c:v>
                </c:pt>
                <c:pt idx="75">
                  <c:v>0.2183069</c:v>
                </c:pt>
                <c:pt idx="76">
                  <c:v>1.363345</c:v>
                </c:pt>
                <c:pt idx="77">
                  <c:v>1.3681878999999999</c:v>
                </c:pt>
                <c:pt idx="78">
                  <c:v>1.3886042999999999</c:v>
                </c:pt>
                <c:pt idx="79">
                  <c:v>1.3205195999999999</c:v>
                </c:pt>
                <c:pt idx="80">
                  <c:v>1.4447973000000001</c:v>
                </c:pt>
                <c:pt idx="81">
                  <c:v>1.4533018</c:v>
                </c:pt>
                <c:pt idx="82">
                  <c:v>1.4942024</c:v>
                </c:pt>
                <c:pt idx="83">
                  <c:v>1.2405295999999999</c:v>
                </c:pt>
                <c:pt idx="84" formatCode="0.00">
                  <c:v>1.2447432</c:v>
                </c:pt>
                <c:pt idx="85" formatCode="0.00">
                  <c:v>1.1441242</c:v>
                </c:pt>
                <c:pt idx="86" formatCode="0.00">
                  <c:v>0.63324910000000001</c:v>
                </c:pt>
                <c:pt idx="87" formatCode="0.00">
                  <c:v>1.0115928000000001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95B3-443F-BC12-E328AC6AB857}"/>
            </c:ext>
          </c:extLst>
        </c:ser>
        <c:ser>
          <c:idx val="0"/>
          <c:order val="1"/>
          <c:tx>
            <c:strRef>
              <c:f>Export5!$A$5</c:f>
              <c:strCache>
                <c:ptCount val="1"/>
                <c:pt idx="0">
                  <c:v>Нефть и нефтепродукты</c:v>
                </c:pt>
              </c:strCache>
            </c:strRef>
          </c:tx>
          <c:spPr>
            <a:ln w="19050">
              <a:solidFill>
                <a:srgbClr val="00447C"/>
              </a:solidFill>
            </a:ln>
          </c:spPr>
          <c:marker>
            <c:symbol val="none"/>
          </c:marker>
          <c:dLbls>
            <c:dLbl>
              <c:idx val="87"/>
              <c:layout/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00447C"/>
                        </a:solidFill>
                      </a:rPr>
                      <a:t>0,1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447C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Export5!$C$2:$CL$3</c:f>
              <c:multiLvlStrCache>
                <c:ptCount val="88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  <c:pt idx="65">
                    <c:v> </c:v>
                  </c:pt>
                  <c:pt idx="66">
                    <c:v> </c:v>
                  </c:pt>
                  <c:pt idx="67">
                    <c:v> </c:v>
                  </c:pt>
                  <c:pt idx="68">
                    <c:v> </c:v>
                  </c:pt>
                  <c:pt idx="69">
                    <c:v> </c:v>
                  </c:pt>
                  <c:pt idx="70">
                    <c:v> </c:v>
                  </c:pt>
                  <c:pt idx="71">
                    <c:v> </c:v>
                  </c:pt>
                  <c:pt idx="72">
                    <c:v> </c:v>
                  </c:pt>
                  <c:pt idx="73">
                    <c:v> </c:v>
                  </c:pt>
                  <c:pt idx="74">
                    <c:v> </c:v>
                  </c:pt>
                  <c:pt idx="75">
                    <c:v> </c:v>
                  </c:pt>
                  <c:pt idx="76">
                    <c:v> </c:v>
                  </c:pt>
                  <c:pt idx="77">
                    <c:v> </c:v>
                  </c:pt>
                  <c:pt idx="78">
                    <c:v> </c:v>
                  </c:pt>
                  <c:pt idx="79">
                    <c:v> </c:v>
                  </c:pt>
                  <c:pt idx="80">
                    <c:v> </c:v>
                  </c:pt>
                  <c:pt idx="81">
                    <c:v> </c:v>
                  </c:pt>
                  <c:pt idx="82">
                    <c:v> </c:v>
                  </c:pt>
                  <c:pt idx="83">
                    <c:v> </c:v>
                  </c:pt>
                  <c:pt idx="84">
                    <c:v> </c:v>
                  </c:pt>
                  <c:pt idx="85">
                    <c:v> </c:v>
                  </c:pt>
                  <c:pt idx="86">
                    <c:v> </c:v>
                  </c:pt>
                  <c:pt idx="87">
                    <c:v> </c:v>
                  </c:pt>
                </c:lvl>
                <c:lvl>
                  <c:pt idx="0">
                    <c:v>2015</c:v>
                  </c:pt>
                  <c:pt idx="12">
                    <c:v>2016</c:v>
                  </c:pt>
                  <c:pt idx="24">
                    <c:v>2017</c:v>
                  </c:pt>
                  <c:pt idx="36">
                    <c:v>2018</c:v>
                  </c:pt>
                  <c:pt idx="48">
                    <c:v>2019</c:v>
                  </c:pt>
                  <c:pt idx="60">
                    <c:v>2020</c:v>
                  </c:pt>
                  <c:pt idx="72">
                    <c:v>2021</c:v>
                  </c:pt>
                  <c:pt idx="84">
                    <c:v>22</c:v>
                  </c:pt>
                </c:lvl>
              </c:multiLvlStrCache>
            </c:multiLvlStrRef>
          </c:cat>
          <c:val>
            <c:numRef>
              <c:f>Export5!$C$5:$CL$5</c:f>
              <c:numCache>
                <c:formatCode>0</c:formatCode>
                <c:ptCount val="88"/>
                <c:pt idx="0">
                  <c:v>0.24303906666666666</c:v>
                </c:pt>
                <c:pt idx="1">
                  <c:v>0.25126759999999998</c:v>
                </c:pt>
                <c:pt idx="2">
                  <c:v>0.27690113333333333</c:v>
                </c:pt>
                <c:pt idx="3">
                  <c:v>0.28634996666666668</c:v>
                </c:pt>
                <c:pt idx="4">
                  <c:v>0.28083043333333335</c:v>
                </c:pt>
                <c:pt idx="5">
                  <c:v>0.25270103333333332</c:v>
                </c:pt>
                <c:pt idx="6">
                  <c:v>0.26426793333333332</c:v>
                </c:pt>
                <c:pt idx="7">
                  <c:v>0.30151869999999997</c:v>
                </c:pt>
                <c:pt idx="8">
                  <c:v>0.3526036666666667</c:v>
                </c:pt>
                <c:pt idx="9">
                  <c:v>0.37363133333333337</c:v>
                </c:pt>
                <c:pt idx="10">
                  <c:v>0.37691410000000003</c:v>
                </c:pt>
                <c:pt idx="11">
                  <c:v>0.35128563333333335</c:v>
                </c:pt>
                <c:pt idx="12">
                  <c:v>0.36756720000000004</c:v>
                </c:pt>
                <c:pt idx="13">
                  <c:v>0.36890626666666665</c:v>
                </c:pt>
                <c:pt idx="14">
                  <c:v>0.4302623333333333</c:v>
                </c:pt>
                <c:pt idx="15">
                  <c:v>0.46128523333333332</c:v>
                </c:pt>
                <c:pt idx="16">
                  <c:v>0.56199233333333332</c:v>
                </c:pt>
                <c:pt idx="17">
                  <c:v>0.57411873333333341</c:v>
                </c:pt>
                <c:pt idx="18">
                  <c:v>0.52272513333333326</c:v>
                </c:pt>
                <c:pt idx="19">
                  <c:v>0.40622333333333338</c:v>
                </c:pt>
                <c:pt idx="20">
                  <c:v>0.36012096666666671</c:v>
                </c:pt>
                <c:pt idx="21">
                  <c:v>0.38350533333333336</c:v>
                </c:pt>
                <c:pt idx="22">
                  <c:v>0.43034406666666664</c:v>
                </c:pt>
                <c:pt idx="23">
                  <c:v>0.46512463333333337</c:v>
                </c:pt>
                <c:pt idx="24">
                  <c:v>0.54690423333333327</c:v>
                </c:pt>
                <c:pt idx="25">
                  <c:v>0.58213016666666662</c:v>
                </c:pt>
                <c:pt idx="26">
                  <c:v>0.66780509999999993</c:v>
                </c:pt>
                <c:pt idx="27">
                  <c:v>0.66185863333333328</c:v>
                </c:pt>
                <c:pt idx="28">
                  <c:v>0.69564863333333327</c:v>
                </c:pt>
                <c:pt idx="29">
                  <c:v>0.67015539999999996</c:v>
                </c:pt>
                <c:pt idx="30">
                  <c:v>0.65049509999999999</c:v>
                </c:pt>
                <c:pt idx="31">
                  <c:v>0.61997720000000001</c:v>
                </c:pt>
                <c:pt idx="32">
                  <c:v>0.60600080000000001</c:v>
                </c:pt>
                <c:pt idx="33">
                  <c:v>0.69525409999999999</c:v>
                </c:pt>
                <c:pt idx="34">
                  <c:v>0.7637689333333334</c:v>
                </c:pt>
                <c:pt idx="35">
                  <c:v>0.78631636666666671</c:v>
                </c:pt>
                <c:pt idx="36">
                  <c:v>0.78609239999999991</c:v>
                </c:pt>
                <c:pt idx="37">
                  <c:v>0.82331259999999995</c:v>
                </c:pt>
                <c:pt idx="38">
                  <c:v>0.84403433333333344</c:v>
                </c:pt>
                <c:pt idx="39">
                  <c:v>0.83834466666666663</c:v>
                </c:pt>
                <c:pt idx="40">
                  <c:v>0.71841416666666669</c:v>
                </c:pt>
                <c:pt idx="41">
                  <c:v>0.5938952999999999</c:v>
                </c:pt>
                <c:pt idx="42">
                  <c:v>0.65272116666666669</c:v>
                </c:pt>
                <c:pt idx="43">
                  <c:v>0.61170556666666664</c:v>
                </c:pt>
                <c:pt idx="44">
                  <c:v>0.68612236666666659</c:v>
                </c:pt>
                <c:pt idx="45">
                  <c:v>0.52701673333333332</c:v>
                </c:pt>
                <c:pt idx="46">
                  <c:v>0.54986786666666665</c:v>
                </c:pt>
                <c:pt idx="47">
                  <c:v>0.47534859999999995</c:v>
                </c:pt>
                <c:pt idx="48">
                  <c:v>0.48725236666666666</c:v>
                </c:pt>
                <c:pt idx="49">
                  <c:v>0.46582590000000001</c:v>
                </c:pt>
                <c:pt idx="50">
                  <c:v>0.45809833333333333</c:v>
                </c:pt>
                <c:pt idx="51">
                  <c:v>0.39876963333333332</c:v>
                </c:pt>
                <c:pt idx="52">
                  <c:v>0.35765409999999997</c:v>
                </c:pt>
                <c:pt idx="53">
                  <c:v>0.45045596666666671</c:v>
                </c:pt>
                <c:pt idx="54">
                  <c:v>0.58097929999999998</c:v>
                </c:pt>
                <c:pt idx="55">
                  <c:v>0.58909523333333336</c:v>
                </c:pt>
                <c:pt idx="56">
                  <c:v>0.44559369999999993</c:v>
                </c:pt>
                <c:pt idx="57">
                  <c:v>0.45232896666666661</c:v>
                </c:pt>
                <c:pt idx="58">
                  <c:v>0.43200639999999996</c:v>
                </c:pt>
                <c:pt idx="59">
                  <c:v>0.44359970000000004</c:v>
                </c:pt>
                <c:pt idx="60">
                  <c:v>0.43789469999999997</c:v>
                </c:pt>
                <c:pt idx="61">
                  <c:v>0.45698280000000002</c:v>
                </c:pt>
                <c:pt idx="62">
                  <c:v>0.50711653333333329</c:v>
                </c:pt>
                <c:pt idx="63">
                  <c:v>0.50961179999999995</c:v>
                </c:pt>
                <c:pt idx="64">
                  <c:v>0.56297986666666666</c:v>
                </c:pt>
                <c:pt idx="65">
                  <c:v>0.57802276666666663</c:v>
                </c:pt>
                <c:pt idx="66">
                  <c:v>0.60247156666666668</c:v>
                </c:pt>
                <c:pt idx="67">
                  <c:v>0.59725283333333334</c:v>
                </c:pt>
                <c:pt idx="68">
                  <c:v>0.54465783333333329</c:v>
                </c:pt>
                <c:pt idx="69">
                  <c:v>0.71835123333333328</c:v>
                </c:pt>
                <c:pt idx="70">
                  <c:v>0.6459414</c:v>
                </c:pt>
                <c:pt idx="71">
                  <c:v>0.61458216666666676</c:v>
                </c:pt>
                <c:pt idx="72">
                  <c:v>0.59866553333333339</c:v>
                </c:pt>
                <c:pt idx="73">
                  <c:v>0.5940723</c:v>
                </c:pt>
                <c:pt idx="74">
                  <c:v>0.60415276666666662</c:v>
                </c:pt>
                <c:pt idx="75">
                  <c:v>0.55025863333333336</c:v>
                </c:pt>
                <c:pt idx="76">
                  <c:v>0.37882440000000001</c:v>
                </c:pt>
                <c:pt idx="77">
                  <c:v>0.33318740000000002</c:v>
                </c:pt>
                <c:pt idx="78">
                  <c:v>0.34114230000000001</c:v>
                </c:pt>
                <c:pt idx="79">
                  <c:v>0.28395239999999999</c:v>
                </c:pt>
                <c:pt idx="80">
                  <c:v>0.3725444</c:v>
                </c:pt>
                <c:pt idx="81">
                  <c:v>0.38438810000000001</c:v>
                </c:pt>
                <c:pt idx="82">
                  <c:v>0.39654260000000002</c:v>
                </c:pt>
                <c:pt idx="83">
                  <c:v>0.31417440000000002</c:v>
                </c:pt>
                <c:pt idx="84" formatCode="0.00">
                  <c:v>0.32554650000000002</c:v>
                </c:pt>
                <c:pt idx="85" formatCode="0.00">
                  <c:v>0.24897349999999999</c:v>
                </c:pt>
                <c:pt idx="86" formatCode="0.00">
                  <c:v>9.7194900000000001E-2</c:v>
                </c:pt>
                <c:pt idx="87" formatCode="0.00">
                  <c:v>0.1243032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5089432"/>
        <c:axId val="255087472"/>
      </c:lineChart>
      <c:catAx>
        <c:axId val="255089432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 algn="r">
                  <a:defRPr>
                    <a:latin typeface="Bliss Pro Light (Основной текст)"/>
                  </a:defRPr>
                </a:pPr>
                <a:r>
                  <a:rPr lang="ru-RU">
                    <a:latin typeface="Bliss Pro Light (Основной текст)"/>
                  </a:rPr>
                  <a:t>млн т</a:t>
                </a:r>
              </a:p>
            </c:rich>
          </c:tx>
          <c:layout>
            <c:manualLayout>
              <c:xMode val="edge"/>
              <c:yMode val="edge"/>
              <c:x val="6.293629520298713E-2"/>
              <c:y val="4.0717410323709534E-2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000">
                <a:latin typeface="Bliss Pro Light (Основной текст)"/>
              </a:defRPr>
            </a:pPr>
            <a:endParaRPr lang="ru-RU"/>
          </a:p>
        </c:txPr>
        <c:crossAx val="255087472"/>
        <c:crosses val="autoZero"/>
        <c:auto val="1"/>
        <c:lblAlgn val="ctr"/>
        <c:lblOffset val="0"/>
        <c:noMultiLvlLbl val="0"/>
      </c:catAx>
      <c:valAx>
        <c:axId val="255087472"/>
        <c:scaling>
          <c:orientation val="minMax"/>
          <c:max val="1.5"/>
          <c:min val="0"/>
        </c:scaling>
        <c:delete val="0"/>
        <c:axPos val="l"/>
        <c:majorGridlines>
          <c:spPr>
            <a:ln w="9525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Bliss Pro Light (Основной текст)"/>
              </a:defRPr>
            </a:pPr>
            <a:endParaRPr lang="ru-RU"/>
          </a:p>
        </c:txPr>
        <c:crossAx val="255089432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3.9905417600871228E-3"/>
          <c:y val="0.91883665458937203"/>
          <c:w val="0.99600945823991283"/>
          <c:h val="8.1163345410628016E-2"/>
        </c:manualLayout>
      </c:layout>
      <c:overlay val="0"/>
      <c:txPr>
        <a:bodyPr/>
        <a:lstStyle/>
        <a:p>
          <a:pPr rtl="0">
            <a:defRPr sz="900">
              <a:latin typeface="Bliss Pro Light (Основной текст)сновной текст)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3566879873920224E-2"/>
          <c:y val="4.3801508078788756E-2"/>
          <c:w val="0.72835668318688429"/>
          <c:h val="0.819700005985686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'Рис. 2'!$C$6</c:f>
              <c:strCache>
                <c:ptCount val="1"/>
                <c:pt idx="0">
                  <c:v>Западная Европа</c:v>
                </c:pt>
              </c:strCache>
            </c:strRef>
          </c:tx>
          <c:spPr>
            <a:solidFill>
              <a:srgbClr val="00447C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Bliss Pro Light (Основной текст)сновной текст)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'Рис. 2'!$A$7:$A$28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'Рис. 2'!$C$7:$C$28</c:f>
              <c:numCache>
                <c:formatCode>0</c:formatCode>
                <c:ptCount val="22"/>
                <c:pt idx="0">
                  <c:v>920.8</c:v>
                </c:pt>
                <c:pt idx="1">
                  <c:v>744.3</c:v>
                </c:pt>
                <c:pt idx="2">
                  <c:v>620.6</c:v>
                </c:pt>
                <c:pt idx="3">
                  <c:v>708.8</c:v>
                </c:pt>
                <c:pt idx="4">
                  <c:v>794</c:v>
                </c:pt>
                <c:pt idx="5">
                  <c:v>1061.2</c:v>
                </c:pt>
                <c:pt idx="6">
                  <c:v>871.7</c:v>
                </c:pt>
                <c:pt idx="7">
                  <c:v>847.4</c:v>
                </c:pt>
                <c:pt idx="8">
                  <c:v>749</c:v>
                </c:pt>
                <c:pt idx="9">
                  <c:v>568</c:v>
                </c:pt>
                <c:pt idx="10">
                  <c:v>878</c:v>
                </c:pt>
                <c:pt idx="11">
                  <c:v>741</c:v>
                </c:pt>
                <c:pt idx="12">
                  <c:v>157.125</c:v>
                </c:pt>
                <c:pt idx="13">
                  <c:v>125.09727967749525</c:v>
                </c:pt>
                <c:pt idx="14">
                  <c:v>108.3742569341572</c:v>
                </c:pt>
                <c:pt idx="15">
                  <c:v>100.35518455961343</c:v>
                </c:pt>
                <c:pt idx="16">
                  <c:v>486.06670494371377</c:v>
                </c:pt>
                <c:pt idx="17">
                  <c:v>743.40022088101364</c:v>
                </c:pt>
                <c:pt idx="18">
                  <c:v>442.59008140259044</c:v>
                </c:pt>
                <c:pt idx="19">
                  <c:v>59.537179912985451</c:v>
                </c:pt>
                <c:pt idx="20">
                  <c:v>3.7572690139049101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82-9741-8351-04197900E44A}"/>
            </c:ext>
          </c:extLst>
        </c:ser>
        <c:ser>
          <c:idx val="1"/>
          <c:order val="1"/>
          <c:tx>
            <c:strRef>
              <c:f>'Рис. 2'!$D$6</c:f>
              <c:strCache>
                <c:ptCount val="1"/>
                <c:pt idx="0">
                  <c:v>Япония и Южная Корея</c:v>
                </c:pt>
              </c:strCache>
            </c:strRef>
          </c:tx>
          <c:spPr>
            <a:solidFill>
              <a:srgbClr val="EFCF5A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'Рис. 2'!$A$7:$A$28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'Рис. 2'!$D$7:$D$28</c:f>
              <c:numCache>
                <c:formatCode>0</c:formatCode>
                <c:ptCount val="22"/>
                <c:pt idx="0">
                  <c:v>490.5</c:v>
                </c:pt>
                <c:pt idx="1">
                  <c:v>536.6</c:v>
                </c:pt>
                <c:pt idx="2">
                  <c:v>530.5</c:v>
                </c:pt>
                <c:pt idx="3">
                  <c:v>652.20000000000005</c:v>
                </c:pt>
                <c:pt idx="4">
                  <c:v>730.5</c:v>
                </c:pt>
                <c:pt idx="5">
                  <c:v>822.1</c:v>
                </c:pt>
                <c:pt idx="6">
                  <c:v>684.3</c:v>
                </c:pt>
                <c:pt idx="7">
                  <c:v>450.4</c:v>
                </c:pt>
                <c:pt idx="8">
                  <c:v>437.7</c:v>
                </c:pt>
                <c:pt idx="9">
                  <c:v>340</c:v>
                </c:pt>
                <c:pt idx="10">
                  <c:v>307</c:v>
                </c:pt>
                <c:pt idx="11">
                  <c:v>291</c:v>
                </c:pt>
                <c:pt idx="12">
                  <c:v>317.02000000000004</c:v>
                </c:pt>
                <c:pt idx="13">
                  <c:v>272.00317808219177</c:v>
                </c:pt>
                <c:pt idx="14">
                  <c:v>228.48427397260278</c:v>
                </c:pt>
                <c:pt idx="15">
                  <c:v>215.84975342465754</c:v>
                </c:pt>
                <c:pt idx="16">
                  <c:v>341.74</c:v>
                </c:pt>
                <c:pt idx="17">
                  <c:v>362.32278940793498</c:v>
                </c:pt>
                <c:pt idx="18">
                  <c:v>272.02323287671237</c:v>
                </c:pt>
                <c:pt idx="19">
                  <c:v>135.7308493150685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282-9741-8351-04197900E44A}"/>
            </c:ext>
          </c:extLst>
        </c:ser>
        <c:ser>
          <c:idx val="2"/>
          <c:order val="2"/>
          <c:tx>
            <c:strRef>
              <c:f>'Рис. 2'!$E$6</c:f>
              <c:strCache>
                <c:ptCount val="1"/>
                <c:pt idx="0">
                  <c:v>Китай</c:v>
                </c:pt>
              </c:strCache>
            </c:strRef>
          </c:tx>
          <c:spPr>
            <a:solidFill>
              <a:srgbClr val="C028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Bliss Pro Light (Основной текст)сновной текст)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'Рис. 2'!$A$7:$A$28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'Рис. 2'!$E$7:$E$28</c:f>
              <c:numCache>
                <c:formatCode>0</c:formatCode>
                <c:ptCount val="22"/>
                <c:pt idx="0">
                  <c:v>140.0093</c:v>
                </c:pt>
                <c:pt idx="1">
                  <c:v>216.94015999999999</c:v>
                </c:pt>
                <c:pt idx="2">
                  <c:v>212.59729999999996</c:v>
                </c:pt>
                <c:pt idx="3">
                  <c:v>247.87665999999999</c:v>
                </c:pt>
                <c:pt idx="4">
                  <c:v>264.74464</c:v>
                </c:pt>
                <c:pt idx="5">
                  <c:v>285.45652000000001</c:v>
                </c:pt>
                <c:pt idx="6">
                  <c:v>335.44341999999995</c:v>
                </c:pt>
                <c:pt idx="7">
                  <c:v>410.73536000000001</c:v>
                </c:pt>
                <c:pt idx="8">
                  <c:v>622</c:v>
                </c:pt>
                <c:pt idx="9">
                  <c:v>584</c:v>
                </c:pt>
                <c:pt idx="10">
                  <c:v>528</c:v>
                </c:pt>
                <c:pt idx="11">
                  <c:v>500</c:v>
                </c:pt>
                <c:pt idx="12">
                  <c:v>439.58387370189593</c:v>
                </c:pt>
                <c:pt idx="13">
                  <c:v>430.89509566602146</c:v>
                </c:pt>
                <c:pt idx="14">
                  <c:v>536.17389569892498</c:v>
                </c:pt>
                <c:pt idx="15">
                  <c:v>534.20340053763437</c:v>
                </c:pt>
                <c:pt idx="16">
                  <c:v>581.63999740452402</c:v>
                </c:pt>
                <c:pt idx="17">
                  <c:v>515.00839408602099</c:v>
                </c:pt>
                <c:pt idx="18">
                  <c:v>585.40070659678042</c:v>
                </c:pt>
                <c:pt idx="19">
                  <c:v>298.14755915674351</c:v>
                </c:pt>
                <c:pt idx="20">
                  <c:v>78.441068923978492</c:v>
                </c:pt>
                <c:pt idx="21">
                  <c:v>50.864400000000003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282-9741-8351-04197900E44A}"/>
            </c:ext>
          </c:extLst>
        </c:ser>
        <c:ser>
          <c:idx val="3"/>
          <c:order val="3"/>
          <c:tx>
            <c:strRef>
              <c:f>'Рис. 2'!$F$6</c:f>
              <c:strCache>
                <c:ptCount val="1"/>
                <c:pt idx="0">
                  <c:v>Индия</c:v>
                </c:pt>
              </c:strCache>
            </c:strRef>
          </c:tx>
          <c:spPr>
            <a:solidFill>
              <a:srgbClr val="2C985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17"/>
              <c:layout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Bliss Pro Light (Основной текст)сновной текст)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Bliss Pro Light (Основной текст)сновной текст)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'Рис. 2'!$A$7:$A$28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'Рис. 2'!$F$7:$F$28</c:f>
              <c:numCache>
                <c:formatCode>General</c:formatCode>
                <c:ptCount val="22"/>
                <c:pt idx="0" formatCode="0">
                  <c:v>52.153680000000001</c:v>
                </c:pt>
                <c:pt idx="6" formatCode="0">
                  <c:v>232.22075999999998</c:v>
                </c:pt>
                <c:pt idx="7" formatCode="0">
                  <c:v>367.65471999999994</c:v>
                </c:pt>
                <c:pt idx="8" formatCode="0">
                  <c:v>301</c:v>
                </c:pt>
                <c:pt idx="9" formatCode="0">
                  <c:v>283</c:v>
                </c:pt>
                <c:pt idx="10" formatCode="0">
                  <c:v>256</c:v>
                </c:pt>
                <c:pt idx="11" formatCode="0">
                  <c:v>242</c:v>
                </c:pt>
                <c:pt idx="12" formatCode="0">
                  <c:v>346.10702013824886</c:v>
                </c:pt>
                <c:pt idx="13" formatCode="0">
                  <c:v>121.13578418452728</c:v>
                </c:pt>
                <c:pt idx="14" formatCode="0">
                  <c:v>214.08530430916301</c:v>
                </c:pt>
                <c:pt idx="15" formatCode="0">
                  <c:v>182.93598565356879</c:v>
                </c:pt>
                <c:pt idx="16" formatCode="0">
                  <c:v>467.95099519836862</c:v>
                </c:pt>
                <c:pt idx="17" formatCode="0">
                  <c:v>469.75745588516958</c:v>
                </c:pt>
                <c:pt idx="18" formatCode="0">
                  <c:v>530.78618628285778</c:v>
                </c:pt>
                <c:pt idx="19" formatCode="0">
                  <c:v>93.500486678843188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282-9741-8351-04197900E44A}"/>
            </c:ext>
          </c:extLst>
        </c:ser>
        <c:ser>
          <c:idx val="4"/>
          <c:order val="4"/>
          <c:tx>
            <c:strRef>
              <c:f>'Рис. 2'!$G$6</c:f>
              <c:strCache>
                <c:ptCount val="1"/>
                <c:pt idx="0">
                  <c:v>Прочие страны АТР</c:v>
                </c:pt>
              </c:strCache>
            </c:strRef>
          </c:tx>
          <c:spPr>
            <a:solidFill>
              <a:srgbClr val="8E9295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'Рис. 2'!$A$7:$A$28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'Рис. 2'!$G$7:$G$28</c:f>
              <c:numCache>
                <c:formatCode>0</c:formatCode>
                <c:ptCount val="22"/>
                <c:pt idx="0">
                  <c:v>578.73701999999992</c:v>
                </c:pt>
                <c:pt idx="1">
                  <c:v>533.25983999999994</c:v>
                </c:pt>
                <c:pt idx="2">
                  <c:v>469.9027000000001</c:v>
                </c:pt>
                <c:pt idx="3">
                  <c:v>542.02334000000019</c:v>
                </c:pt>
                <c:pt idx="4">
                  <c:v>570.05535999999984</c:v>
                </c:pt>
                <c:pt idx="5">
                  <c:v>14.043479999999931</c:v>
                </c:pt>
                <c:pt idx="6">
                  <c:v>104.3358199999999</c:v>
                </c:pt>
                <c:pt idx="7">
                  <c:v>390.20992000000012</c:v>
                </c:pt>
                <c:pt idx="8">
                  <c:v>447</c:v>
                </c:pt>
                <c:pt idx="9">
                  <c:v>420</c:v>
                </c:pt>
                <c:pt idx="10">
                  <c:v>380</c:v>
                </c:pt>
                <c:pt idx="11">
                  <c:v>546</c:v>
                </c:pt>
                <c:pt idx="12">
                  <c:v>736.28910615985524</c:v>
                </c:pt>
                <c:pt idx="13">
                  <c:v>261.14594206725951</c:v>
                </c:pt>
                <c:pt idx="14">
                  <c:v>13.459265719309315</c:v>
                </c:pt>
                <c:pt idx="15">
                  <c:v>36.723189151262659</c:v>
                </c:pt>
                <c:pt idx="16">
                  <c:v>32.259171331533707</c:v>
                </c:pt>
                <c:pt idx="17">
                  <c:v>22.911360620874575</c:v>
                </c:pt>
                <c:pt idx="18">
                  <c:v>18.812196306080295</c:v>
                </c:pt>
                <c:pt idx="19">
                  <c:v>64.214674936359302</c:v>
                </c:pt>
                <c:pt idx="20">
                  <c:v>316.556942138458</c:v>
                </c:pt>
                <c:pt idx="21">
                  <c:v>253.17520000000002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282-9741-8351-04197900E44A}"/>
            </c:ext>
          </c:extLst>
        </c:ser>
        <c:ser>
          <c:idx val="5"/>
          <c:order val="5"/>
          <c:tx>
            <c:strRef>
              <c:f>'Рис. 2'!$H$6</c:f>
              <c:strCache>
                <c:ptCount val="1"/>
                <c:pt idx="0">
                  <c:v>Латинская Америка</c:v>
                </c:pt>
              </c:strCache>
            </c:strRef>
          </c:tx>
          <c:spPr>
            <a:solidFill>
              <a:srgbClr val="539FDE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'Рис. 2'!$A$7:$A$28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'Рис. 2'!$H$7:$H$28</c:f>
              <c:numCache>
                <c:formatCode>0</c:formatCode>
                <c:ptCount val="22"/>
                <c:pt idx="0">
                  <c:v>60</c:v>
                </c:pt>
                <c:pt idx="1">
                  <c:v>45</c:v>
                </c:pt>
                <c:pt idx="2">
                  <c:v>35</c:v>
                </c:pt>
                <c:pt idx="3">
                  <c:v>52.5</c:v>
                </c:pt>
                <c:pt idx="4">
                  <c:v>58.8</c:v>
                </c:pt>
                <c:pt idx="7">
                  <c:v>2.2999999999999998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282-9741-8351-04197900E44A}"/>
            </c:ext>
          </c:extLst>
        </c:ser>
        <c:ser>
          <c:idx val="6"/>
          <c:order val="6"/>
          <c:tx>
            <c:strRef>
              <c:f>'Рис. 2'!$I$6</c:f>
              <c:strCache>
                <c:ptCount val="1"/>
                <c:pt idx="0">
                  <c:v>Ближний Восток</c:v>
                </c:pt>
              </c:strCache>
            </c:strRef>
          </c:tx>
          <c:spPr>
            <a:solidFill>
              <a:srgbClr val="006AB4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'Рис. 2'!$A$7:$A$28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'Рис. 2'!$I$7:$I$28</c:f>
              <c:numCache>
                <c:formatCode>0</c:formatCode>
                <c:ptCount val="22"/>
                <c:pt idx="0">
                  <c:v>30</c:v>
                </c:pt>
                <c:pt idx="1">
                  <c:v>27.6</c:v>
                </c:pt>
                <c:pt idx="2">
                  <c:v>25</c:v>
                </c:pt>
                <c:pt idx="3">
                  <c:v>26.5</c:v>
                </c:pt>
                <c:pt idx="4">
                  <c:v>29.7</c:v>
                </c:pt>
                <c:pt idx="5">
                  <c:v>211.7</c:v>
                </c:pt>
                <c:pt idx="20">
                  <c:v>5.7341365903253276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282-9741-8351-04197900E44A}"/>
            </c:ext>
          </c:extLst>
        </c:ser>
        <c:ser>
          <c:idx val="7"/>
          <c:order val="7"/>
          <c:tx>
            <c:strRef>
              <c:f>'Рис. 2'!$J$6</c:f>
              <c:strCache>
                <c:ptCount val="1"/>
                <c:pt idx="0">
                  <c:v>Африка</c:v>
                </c:pt>
              </c:strCache>
            </c:strRef>
          </c:tx>
          <c:spPr>
            <a:solidFill>
              <a:srgbClr val="EF795A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'Рис. 2'!$A$7:$A$28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'Рис. 2'!$J$7:$J$28</c:f>
              <c:numCache>
                <c:formatCode>0</c:formatCode>
                <c:ptCount val="22"/>
                <c:pt idx="0">
                  <c:v>200</c:v>
                </c:pt>
                <c:pt idx="1">
                  <c:v>160.9</c:v>
                </c:pt>
                <c:pt idx="2">
                  <c:v>120</c:v>
                </c:pt>
                <c:pt idx="3">
                  <c:v>166.4</c:v>
                </c:pt>
                <c:pt idx="4">
                  <c:v>186.3</c:v>
                </c:pt>
                <c:pt idx="6">
                  <c:v>149.19999999999999</c:v>
                </c:pt>
                <c:pt idx="7">
                  <c:v>148.1</c:v>
                </c:pt>
                <c:pt idx="8">
                  <c:v>147</c:v>
                </c:pt>
                <c:pt idx="9">
                  <c:v>127</c:v>
                </c:pt>
                <c:pt idx="10">
                  <c:v>134</c:v>
                </c:pt>
                <c:pt idx="11">
                  <c:v>127</c:v>
                </c:pt>
                <c:pt idx="12">
                  <c:v>101</c:v>
                </c:pt>
                <c:pt idx="13">
                  <c:v>2.19</c:v>
                </c:pt>
                <c:pt idx="16">
                  <c:v>0.81693989071038253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282-9741-8351-04197900E44A}"/>
            </c:ext>
          </c:extLst>
        </c:ser>
        <c:ser>
          <c:idx val="8"/>
          <c:order val="8"/>
          <c:tx>
            <c:strRef>
              <c:f>'Рис. 2'!$K$6</c:f>
              <c:strCache>
                <c:ptCount val="1"/>
                <c:pt idx="0">
                  <c:v>Нелегальный вывоз</c:v>
                </c:pt>
              </c:strCache>
            </c:strRef>
          </c:tx>
          <c:spPr>
            <a:solidFill>
              <a:srgbClr val="42424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1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Bliss Pro Light (Основной текст)сновной текст)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'Рис. 2'!$A$7:$A$28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'Рис. 2'!$K$7:$K$28</c:f>
              <c:numCache>
                <c:formatCode>0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250</c:v>
                </c:pt>
                <c:pt idx="6">
                  <c:v>220</c:v>
                </c:pt>
                <c:pt idx="7">
                  <c:v>150</c:v>
                </c:pt>
                <c:pt idx="8">
                  <c:v>190</c:v>
                </c:pt>
                <c:pt idx="9">
                  <c:v>90</c:v>
                </c:pt>
                <c:pt idx="10">
                  <c:v>0</c:v>
                </c:pt>
                <c:pt idx="11">
                  <c:v>0</c:v>
                </c:pt>
                <c:pt idx="12">
                  <c:v>320</c:v>
                </c:pt>
                <c:pt idx="13">
                  <c:v>900</c:v>
                </c:pt>
                <c:pt idx="14">
                  <c:v>800</c:v>
                </c:pt>
                <c:pt idx="15">
                  <c:v>930.1185837644482</c:v>
                </c:pt>
                <c:pt idx="16">
                  <c:v>800</c:v>
                </c:pt>
                <c:pt idx="17">
                  <c:v>900</c:v>
                </c:pt>
                <c:pt idx="18">
                  <c:v>600</c:v>
                </c:pt>
                <c:pt idx="19">
                  <c:v>600</c:v>
                </c:pt>
                <c:pt idx="20">
                  <c:v>700</c:v>
                </c:pt>
                <c:pt idx="21">
                  <c:v>1147.0931701010209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282-9741-8351-04197900E4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85840512"/>
        <c:axId val="485838944"/>
      </c:barChart>
      <c:catAx>
        <c:axId val="4858405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Bliss Pro Light (Основной текст)сновной текст)"/>
                    <a:ea typeface="+mn-ea"/>
                    <a:cs typeface="Arial" panose="020B0604020202020204" pitchFamily="34" charset="0"/>
                  </a:defRPr>
                </a:pPr>
                <a:r>
                  <a:rPr lang="ru-RU" b="1"/>
                  <a:t>мбд</a:t>
                </a:r>
              </a:p>
            </c:rich>
          </c:tx>
          <c:layout>
            <c:manualLayout>
              <c:xMode val="edge"/>
              <c:yMode val="edge"/>
              <c:x val="3.6836278605534019E-2"/>
              <c:y val="8.8387445255160501E-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Bliss Pro Light (Основной текст)сновной текст)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Bliss Pro Light (Основной текст)сновной текст)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85838944"/>
        <c:crosses val="autoZero"/>
        <c:auto val="1"/>
        <c:lblAlgn val="ctr"/>
        <c:lblOffset val="100"/>
        <c:noMultiLvlLbl val="0"/>
      </c:catAx>
      <c:valAx>
        <c:axId val="485838944"/>
        <c:scaling>
          <c:orientation val="minMax"/>
          <c:max val="3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Bliss Pro Light (Основной текст)сновной текст)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85840512"/>
        <c:crosses val="autoZero"/>
        <c:crossBetween val="between"/>
        <c:majorUnit val="1000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000677730153499"/>
          <c:y val="1.591426963026879E-2"/>
          <c:w val="0.2132998655006568"/>
          <c:h val="0.977272751704498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Bliss Pro Light (Основной текст)сновной текст)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  <a:latin typeface="Bliss Pro Light (Основной текст)сновной текст)"/>
          <a:cs typeface="Arial" panose="020B0604020202020204" pitchFamily="34" charset="0"/>
        </a:defRPr>
      </a:pPr>
      <a:endParaRPr lang="ru-RU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661253993613402E-2"/>
          <c:y val="5.1400554097404488E-2"/>
          <c:w val="0.89805401390595896"/>
          <c:h val="0.71620005832604261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Import3!$A$5</c:f>
              <c:strCache>
                <c:ptCount val="1"/>
                <c:pt idx="0">
                  <c:v>Море</c:v>
                </c:pt>
              </c:strCache>
            </c:strRef>
          </c:tx>
          <c:spPr>
            <a:solidFill>
              <a:srgbClr val="00447C"/>
            </a:solidFill>
            <a:ln w="3175">
              <a:solidFill>
                <a:sysClr val="window" lastClr="FFFFFF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447C"/>
              </a:solidFill>
              <a:ln w="3175">
                <a:solidFill>
                  <a:srgbClr val="539FDE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5B3-443F-BC12-E328AC6AB857}"/>
              </c:ext>
            </c:extLst>
          </c:dPt>
          <c:dPt>
            <c:idx val="8"/>
            <c:invertIfNegative val="0"/>
            <c:bubble3D val="0"/>
            <c:spPr>
              <a:solidFill>
                <a:srgbClr val="00447C"/>
              </a:solidFill>
              <a:ln w="3175">
                <a:solidFill>
                  <a:srgbClr val="539FDE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5B3-443F-BC12-E328AC6AB857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95B3-443F-BC12-E328AC6AB857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95B3-443F-BC12-E328AC6AB857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95B3-443F-BC12-E328AC6AB857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95B3-443F-BC12-E328AC6AB857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95B3-443F-BC12-E328AC6AB857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95B3-443F-BC12-E328AC6AB857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95B3-443F-BC12-E328AC6AB857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95B3-443F-BC12-E328AC6AB857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95B3-443F-BC12-E328AC6AB857}"/>
              </c:ext>
            </c:extLst>
          </c:dPt>
          <c:dLbls>
            <c:dLbl>
              <c:idx val="87"/>
              <c:layout>
                <c:manualLayout>
                  <c:x val="2.5167542510357334E-2"/>
                  <c:y val="-4.6296296296296294E-3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rgbClr val="00447C"/>
                        </a:solidFill>
                      </a:defRPr>
                    </a:pPr>
                    <a:r>
                      <a:rPr lang="en-US" b="1">
                        <a:solidFill>
                          <a:srgbClr val="00447C"/>
                        </a:solidFill>
                      </a:rPr>
                      <a:t>0,1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Import3!$C$2:$CL$3</c:f>
              <c:multiLvlStrCache>
                <c:ptCount val="88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  <c:pt idx="65">
                    <c:v> </c:v>
                  </c:pt>
                  <c:pt idx="66">
                    <c:v> </c:v>
                  </c:pt>
                  <c:pt idx="67">
                    <c:v> </c:v>
                  </c:pt>
                  <c:pt idx="68">
                    <c:v> </c:v>
                  </c:pt>
                  <c:pt idx="69">
                    <c:v> </c:v>
                  </c:pt>
                  <c:pt idx="70">
                    <c:v> </c:v>
                  </c:pt>
                  <c:pt idx="71">
                    <c:v> </c:v>
                  </c:pt>
                  <c:pt idx="72">
                    <c:v> </c:v>
                  </c:pt>
                  <c:pt idx="73">
                    <c:v> </c:v>
                  </c:pt>
                  <c:pt idx="74">
                    <c:v> </c:v>
                  </c:pt>
                  <c:pt idx="75">
                    <c:v> </c:v>
                  </c:pt>
                  <c:pt idx="76">
                    <c:v> </c:v>
                  </c:pt>
                  <c:pt idx="77">
                    <c:v> </c:v>
                  </c:pt>
                  <c:pt idx="78">
                    <c:v> </c:v>
                  </c:pt>
                  <c:pt idx="79">
                    <c:v> </c:v>
                  </c:pt>
                  <c:pt idx="80">
                    <c:v> </c:v>
                  </c:pt>
                  <c:pt idx="81">
                    <c:v> </c:v>
                  </c:pt>
                  <c:pt idx="82">
                    <c:v> </c:v>
                  </c:pt>
                  <c:pt idx="83">
                    <c:v> </c:v>
                  </c:pt>
                  <c:pt idx="84">
                    <c:v> </c:v>
                  </c:pt>
                  <c:pt idx="85">
                    <c:v> </c:v>
                  </c:pt>
                  <c:pt idx="86">
                    <c:v> </c:v>
                  </c:pt>
                  <c:pt idx="87">
                    <c:v> </c:v>
                  </c:pt>
                </c:lvl>
                <c:lvl>
                  <c:pt idx="0">
                    <c:v>2015</c:v>
                  </c:pt>
                  <c:pt idx="12">
                    <c:v>2016</c:v>
                  </c:pt>
                  <c:pt idx="24">
                    <c:v>2017</c:v>
                  </c:pt>
                  <c:pt idx="36">
                    <c:v>2018</c:v>
                  </c:pt>
                  <c:pt idx="48">
                    <c:v>2019</c:v>
                  </c:pt>
                  <c:pt idx="60">
                    <c:v>2020</c:v>
                  </c:pt>
                  <c:pt idx="72">
                    <c:v>2021</c:v>
                  </c:pt>
                  <c:pt idx="84">
                    <c:v>22</c:v>
                  </c:pt>
                </c:lvl>
              </c:multiLvlStrCache>
            </c:multiLvlStrRef>
          </c:cat>
          <c:val>
            <c:numRef>
              <c:f>Import3!$C$5:$CL$5</c:f>
              <c:numCache>
                <c:formatCode>0</c:formatCode>
                <c:ptCount val="88"/>
                <c:pt idx="0">
                  <c:v>0.30543959999999998</c:v>
                </c:pt>
                <c:pt idx="1">
                  <c:v>0.32459070000000001</c:v>
                </c:pt>
                <c:pt idx="2">
                  <c:v>0.36379909999999999</c:v>
                </c:pt>
                <c:pt idx="3">
                  <c:v>0.40569129999999998</c:v>
                </c:pt>
                <c:pt idx="4">
                  <c:v>0.44508340000000002</c:v>
                </c:pt>
                <c:pt idx="5">
                  <c:v>0.47741220000000001</c:v>
                </c:pt>
                <c:pt idx="6">
                  <c:v>0.52266319999999999</c:v>
                </c:pt>
                <c:pt idx="7">
                  <c:v>0.4220235</c:v>
                </c:pt>
                <c:pt idx="8">
                  <c:v>0.41892200000000002</c:v>
                </c:pt>
                <c:pt idx="9">
                  <c:v>0.54028379999999998</c:v>
                </c:pt>
                <c:pt idx="10">
                  <c:v>0.35699769999999997</c:v>
                </c:pt>
                <c:pt idx="11">
                  <c:v>0.25092409999999998</c:v>
                </c:pt>
                <c:pt idx="12">
                  <c:v>0.27976760000000001</c:v>
                </c:pt>
                <c:pt idx="13">
                  <c:v>0.30692910000000001</c:v>
                </c:pt>
                <c:pt idx="14">
                  <c:v>0.3361479</c:v>
                </c:pt>
                <c:pt idx="15">
                  <c:v>0.3949261</c:v>
                </c:pt>
                <c:pt idx="16">
                  <c:v>0.35989520000000003</c:v>
                </c:pt>
                <c:pt idx="17">
                  <c:v>0.38062509999999999</c:v>
                </c:pt>
                <c:pt idx="18">
                  <c:v>0.34286129999999998</c:v>
                </c:pt>
                <c:pt idx="19">
                  <c:v>0.39385130000000002</c:v>
                </c:pt>
                <c:pt idx="20">
                  <c:v>0.36426449999999999</c:v>
                </c:pt>
                <c:pt idx="21">
                  <c:v>0.37816100000000002</c:v>
                </c:pt>
                <c:pt idx="22">
                  <c:v>0.44748349999999998</c:v>
                </c:pt>
                <c:pt idx="23">
                  <c:v>0.3499216</c:v>
                </c:pt>
                <c:pt idx="24">
                  <c:v>0.39780490000000002</c:v>
                </c:pt>
                <c:pt idx="25">
                  <c:v>0.34481810000000002</c:v>
                </c:pt>
                <c:pt idx="26">
                  <c:v>0.47001589999999999</c:v>
                </c:pt>
                <c:pt idx="27">
                  <c:v>0.3968873</c:v>
                </c:pt>
                <c:pt idx="28">
                  <c:v>0.50593239999999995</c:v>
                </c:pt>
                <c:pt idx="29">
                  <c:v>0.5524829</c:v>
                </c:pt>
                <c:pt idx="30">
                  <c:v>0.51548689999999997</c:v>
                </c:pt>
                <c:pt idx="31">
                  <c:v>0.59046719999999997</c:v>
                </c:pt>
                <c:pt idx="32">
                  <c:v>0.53504890000000005</c:v>
                </c:pt>
                <c:pt idx="33">
                  <c:v>0.49663930000000001</c:v>
                </c:pt>
                <c:pt idx="34">
                  <c:v>0.50158100000000005</c:v>
                </c:pt>
                <c:pt idx="35">
                  <c:v>0.3317621</c:v>
                </c:pt>
                <c:pt idx="36">
                  <c:v>0.31733620000000001</c:v>
                </c:pt>
                <c:pt idx="37">
                  <c:v>0.33812209999999998</c:v>
                </c:pt>
                <c:pt idx="38">
                  <c:v>0.40019579999999999</c:v>
                </c:pt>
                <c:pt idx="39">
                  <c:v>0.37581160000000002</c:v>
                </c:pt>
                <c:pt idx="40">
                  <c:v>0.46262049999999999</c:v>
                </c:pt>
                <c:pt idx="41">
                  <c:v>0.44991789999999998</c:v>
                </c:pt>
                <c:pt idx="42">
                  <c:v>0.39320549999999999</c:v>
                </c:pt>
                <c:pt idx="43">
                  <c:v>0.4704526</c:v>
                </c:pt>
                <c:pt idx="44">
                  <c:v>0.36666599999999999</c:v>
                </c:pt>
                <c:pt idx="45">
                  <c:v>0.41525099999999998</c:v>
                </c:pt>
                <c:pt idx="46">
                  <c:v>0.36640279999999997</c:v>
                </c:pt>
                <c:pt idx="47">
                  <c:v>0.32792949999999998</c:v>
                </c:pt>
                <c:pt idx="48">
                  <c:v>0.39431270000000002</c:v>
                </c:pt>
                <c:pt idx="49">
                  <c:v>0.35404600000000003</c:v>
                </c:pt>
                <c:pt idx="50">
                  <c:v>0.34480129999999998</c:v>
                </c:pt>
                <c:pt idx="51">
                  <c:v>0.53990740000000004</c:v>
                </c:pt>
                <c:pt idx="52">
                  <c:v>0.58836670000000002</c:v>
                </c:pt>
                <c:pt idx="53">
                  <c:v>0.45401439999999998</c:v>
                </c:pt>
                <c:pt idx="54">
                  <c:v>0.48573240000000001</c:v>
                </c:pt>
                <c:pt idx="55">
                  <c:v>0.5649826</c:v>
                </c:pt>
                <c:pt idx="56">
                  <c:v>0.38200420000000002</c:v>
                </c:pt>
                <c:pt idx="57">
                  <c:v>0.4268555</c:v>
                </c:pt>
                <c:pt idx="58">
                  <c:v>0.36499749999999997</c:v>
                </c:pt>
                <c:pt idx="59">
                  <c:v>0.27530300000000002</c:v>
                </c:pt>
                <c:pt idx="60">
                  <c:v>0.30730669999999999</c:v>
                </c:pt>
                <c:pt idx="61">
                  <c:v>0.32260630000000001</c:v>
                </c:pt>
                <c:pt idx="62">
                  <c:v>0.39462979999999998</c:v>
                </c:pt>
                <c:pt idx="63">
                  <c:v>0.36147499999999999</c:v>
                </c:pt>
                <c:pt idx="64">
                  <c:v>0.30424859999999998</c:v>
                </c:pt>
                <c:pt idx="65">
                  <c:v>0.31812099999999999</c:v>
                </c:pt>
                <c:pt idx="66">
                  <c:v>0.36493239999999999</c:v>
                </c:pt>
                <c:pt idx="67">
                  <c:v>0.2908577</c:v>
                </c:pt>
                <c:pt idx="68">
                  <c:v>0.35136269999999997</c:v>
                </c:pt>
                <c:pt idx="69">
                  <c:v>0.32717220000000002</c:v>
                </c:pt>
                <c:pt idx="70">
                  <c:v>0.33355849999999998</c:v>
                </c:pt>
                <c:pt idx="71">
                  <c:v>0.27560869999999998</c:v>
                </c:pt>
                <c:pt idx="72">
                  <c:v>0.2397048</c:v>
                </c:pt>
                <c:pt idx="73">
                  <c:v>0.29360710000000001</c:v>
                </c:pt>
                <c:pt idx="74">
                  <c:v>0.35953869999999999</c:v>
                </c:pt>
                <c:pt idx="75">
                  <c:v>0.35808109999999999</c:v>
                </c:pt>
                <c:pt idx="76">
                  <c:v>0.37882440000000001</c:v>
                </c:pt>
                <c:pt idx="77">
                  <c:v>0.33318740000000002</c:v>
                </c:pt>
                <c:pt idx="78">
                  <c:v>0.34114230000000001</c:v>
                </c:pt>
                <c:pt idx="79">
                  <c:v>0.28395239999999999</c:v>
                </c:pt>
                <c:pt idx="80">
                  <c:v>0.3725444</c:v>
                </c:pt>
                <c:pt idx="81">
                  <c:v>0.38438810000000001</c:v>
                </c:pt>
                <c:pt idx="82">
                  <c:v>0.39654260000000002</c:v>
                </c:pt>
                <c:pt idx="83">
                  <c:v>0.31417440000000002</c:v>
                </c:pt>
                <c:pt idx="84" formatCode="0.00">
                  <c:v>0.32554650000000002</c:v>
                </c:pt>
                <c:pt idx="85" formatCode="0.00">
                  <c:v>0.24897349999999999</c:v>
                </c:pt>
                <c:pt idx="86" formatCode="0.00">
                  <c:v>9.7194900000000001E-2</c:v>
                </c:pt>
                <c:pt idx="87" formatCode="0.00">
                  <c:v>0.1243032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5B3-443F-BC12-E328AC6AB857}"/>
            </c:ext>
          </c:extLst>
        </c:ser>
        <c:ser>
          <c:idx val="0"/>
          <c:order val="1"/>
          <c:tx>
            <c:strRef>
              <c:f>Import3!$A$6</c:f>
              <c:strCache>
                <c:ptCount val="1"/>
                <c:pt idx="0">
                  <c:v>Трубопроводы</c:v>
                </c:pt>
              </c:strCache>
            </c:strRef>
          </c:tx>
          <c:spPr>
            <a:solidFill>
              <a:srgbClr val="8E9295"/>
            </a:solidFill>
            <a:ln>
              <a:solidFill>
                <a:sysClr val="window" lastClr="FFFFFF"/>
              </a:solidFill>
            </a:ln>
          </c:spPr>
          <c:invertIfNegative val="0"/>
          <c:cat>
            <c:multiLvlStrRef>
              <c:f>Import3!$C$2:$CL$3</c:f>
              <c:multiLvlStrCache>
                <c:ptCount val="88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  <c:pt idx="65">
                    <c:v> </c:v>
                  </c:pt>
                  <c:pt idx="66">
                    <c:v> </c:v>
                  </c:pt>
                  <c:pt idx="67">
                    <c:v> </c:v>
                  </c:pt>
                  <c:pt idx="68">
                    <c:v> </c:v>
                  </c:pt>
                  <c:pt idx="69">
                    <c:v> </c:v>
                  </c:pt>
                  <c:pt idx="70">
                    <c:v> </c:v>
                  </c:pt>
                  <c:pt idx="71">
                    <c:v> </c:v>
                  </c:pt>
                  <c:pt idx="72">
                    <c:v> </c:v>
                  </c:pt>
                  <c:pt idx="73">
                    <c:v> </c:v>
                  </c:pt>
                  <c:pt idx="74">
                    <c:v> </c:v>
                  </c:pt>
                  <c:pt idx="75">
                    <c:v> </c:v>
                  </c:pt>
                  <c:pt idx="76">
                    <c:v> </c:v>
                  </c:pt>
                  <c:pt idx="77">
                    <c:v> </c:v>
                  </c:pt>
                  <c:pt idx="78">
                    <c:v> </c:v>
                  </c:pt>
                  <c:pt idx="79">
                    <c:v> </c:v>
                  </c:pt>
                  <c:pt idx="80">
                    <c:v> </c:v>
                  </c:pt>
                  <c:pt idx="81">
                    <c:v> </c:v>
                  </c:pt>
                  <c:pt idx="82">
                    <c:v> </c:v>
                  </c:pt>
                  <c:pt idx="83">
                    <c:v> </c:v>
                  </c:pt>
                  <c:pt idx="84">
                    <c:v> </c:v>
                  </c:pt>
                  <c:pt idx="85">
                    <c:v> </c:v>
                  </c:pt>
                  <c:pt idx="86">
                    <c:v> </c:v>
                  </c:pt>
                  <c:pt idx="87">
                    <c:v> </c:v>
                  </c:pt>
                </c:lvl>
                <c:lvl>
                  <c:pt idx="0">
                    <c:v>2015</c:v>
                  </c:pt>
                  <c:pt idx="12">
                    <c:v>2016</c:v>
                  </c:pt>
                  <c:pt idx="24">
                    <c:v>2017</c:v>
                  </c:pt>
                  <c:pt idx="36">
                    <c:v>2018</c:v>
                  </c:pt>
                  <c:pt idx="48">
                    <c:v>2019</c:v>
                  </c:pt>
                  <c:pt idx="60">
                    <c:v>2020</c:v>
                  </c:pt>
                  <c:pt idx="72">
                    <c:v>2021</c:v>
                  </c:pt>
                  <c:pt idx="84">
                    <c:v>22</c:v>
                  </c:pt>
                </c:lvl>
              </c:multiLvlStrCache>
            </c:multiLvlStrRef>
          </c:cat>
          <c:val>
            <c:numRef>
              <c:f>Import3!$C$6:$CL$6</c:f>
              <c:numCache>
                <c:formatCode>0</c:formatCode>
                <c:ptCount val="88"/>
                <c:pt idx="0">
                  <c:v>0</c:v>
                </c:pt>
                <c:pt idx="1">
                  <c:v>0</c:v>
                </c:pt>
                <c:pt idx="2">
                  <c:v>1.8199999999999999E-5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7.9999999999999996E-7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1.9999999999999999E-7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7.1699999999999995E-5</c:v>
                </c:pt>
                <c:pt idx="75">
                  <c:v>3.2837999999999999E-3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4.3520000000000001E-4</c:v>
                </c:pt>
                <c:pt idx="84" formatCode="0.00">
                  <c:v>9.2639999999999997E-4</c:v>
                </c:pt>
                <c:pt idx="85" formatCode="0.00">
                  <c:v>0</c:v>
                </c:pt>
                <c:pt idx="86" formatCode="0.00">
                  <c:v>0</c:v>
                </c:pt>
                <c:pt idx="87" formatCode="0.00">
                  <c:v>0</c:v>
                </c:pt>
              </c:numCache>
            </c:numRef>
          </c:val>
        </c:ser>
        <c:ser>
          <c:idx val="1"/>
          <c:order val="2"/>
          <c:tx>
            <c:strRef>
              <c:f>Import3!$A$7</c:f>
              <c:strCache>
                <c:ptCount val="1"/>
                <c:pt idx="0">
                  <c:v>Железные дороги</c:v>
                </c:pt>
              </c:strCache>
            </c:strRef>
          </c:tx>
          <c:spPr>
            <a:solidFill>
              <a:srgbClr val="C02800"/>
            </a:solidFill>
            <a:ln>
              <a:solidFill>
                <a:sysClr val="window" lastClr="FFFFFF"/>
              </a:solidFill>
            </a:ln>
          </c:spPr>
          <c:invertIfNegative val="0"/>
          <c:cat>
            <c:multiLvlStrRef>
              <c:f>Import3!$C$2:$CL$3</c:f>
              <c:multiLvlStrCache>
                <c:ptCount val="88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  <c:pt idx="65">
                    <c:v> </c:v>
                  </c:pt>
                  <c:pt idx="66">
                    <c:v> </c:v>
                  </c:pt>
                  <c:pt idx="67">
                    <c:v> </c:v>
                  </c:pt>
                  <c:pt idx="68">
                    <c:v> </c:v>
                  </c:pt>
                  <c:pt idx="69">
                    <c:v> </c:v>
                  </c:pt>
                  <c:pt idx="70">
                    <c:v> </c:v>
                  </c:pt>
                  <c:pt idx="71">
                    <c:v> </c:v>
                  </c:pt>
                  <c:pt idx="72">
                    <c:v> </c:v>
                  </c:pt>
                  <c:pt idx="73">
                    <c:v> </c:v>
                  </c:pt>
                  <c:pt idx="74">
                    <c:v> </c:v>
                  </c:pt>
                  <c:pt idx="75">
                    <c:v> </c:v>
                  </c:pt>
                  <c:pt idx="76">
                    <c:v> </c:v>
                  </c:pt>
                  <c:pt idx="77">
                    <c:v> </c:v>
                  </c:pt>
                  <c:pt idx="78">
                    <c:v> </c:v>
                  </c:pt>
                  <c:pt idx="79">
                    <c:v> </c:v>
                  </c:pt>
                  <c:pt idx="80">
                    <c:v> </c:v>
                  </c:pt>
                  <c:pt idx="81">
                    <c:v> </c:v>
                  </c:pt>
                  <c:pt idx="82">
                    <c:v> </c:v>
                  </c:pt>
                  <c:pt idx="83">
                    <c:v> </c:v>
                  </c:pt>
                  <c:pt idx="84">
                    <c:v> </c:v>
                  </c:pt>
                  <c:pt idx="85">
                    <c:v> </c:v>
                  </c:pt>
                  <c:pt idx="86">
                    <c:v> </c:v>
                  </c:pt>
                  <c:pt idx="87">
                    <c:v> </c:v>
                  </c:pt>
                </c:lvl>
                <c:lvl>
                  <c:pt idx="0">
                    <c:v>2015</c:v>
                  </c:pt>
                  <c:pt idx="12">
                    <c:v>2016</c:v>
                  </c:pt>
                  <c:pt idx="24">
                    <c:v>2017</c:v>
                  </c:pt>
                  <c:pt idx="36">
                    <c:v>2018</c:v>
                  </c:pt>
                  <c:pt idx="48">
                    <c:v>2019</c:v>
                  </c:pt>
                  <c:pt idx="60">
                    <c:v>2020</c:v>
                  </c:pt>
                  <c:pt idx="72">
                    <c:v>2021</c:v>
                  </c:pt>
                  <c:pt idx="84">
                    <c:v>22</c:v>
                  </c:pt>
                </c:lvl>
              </c:multiLvlStrCache>
            </c:multiLvlStrRef>
          </c:cat>
          <c:val>
            <c:numRef>
              <c:f>Import3!$C$7:$CL$7</c:f>
              <c:numCache>
                <c:formatCode>0</c:formatCode>
                <c:ptCount val="88"/>
                <c:pt idx="0">
                  <c:v>0.1228668</c:v>
                </c:pt>
                <c:pt idx="1">
                  <c:v>0.13491719999999999</c:v>
                </c:pt>
                <c:pt idx="2">
                  <c:v>0.15486929999999999</c:v>
                </c:pt>
                <c:pt idx="3">
                  <c:v>0.17804909999999999</c:v>
                </c:pt>
                <c:pt idx="4">
                  <c:v>0.19712489999999999</c:v>
                </c:pt>
                <c:pt idx="5">
                  <c:v>0.20074349999999999</c:v>
                </c:pt>
                <c:pt idx="6">
                  <c:v>0.18093480000000001</c:v>
                </c:pt>
                <c:pt idx="7">
                  <c:v>0.1381685</c:v>
                </c:pt>
                <c:pt idx="8">
                  <c:v>0.15961220000000001</c:v>
                </c:pt>
                <c:pt idx="9">
                  <c:v>0.1660391</c:v>
                </c:pt>
                <c:pt idx="10">
                  <c:v>0.14810119999999999</c:v>
                </c:pt>
                <c:pt idx="11">
                  <c:v>0.11249430000000001</c:v>
                </c:pt>
                <c:pt idx="12">
                  <c:v>8.2480200000000004E-2</c:v>
                </c:pt>
                <c:pt idx="13">
                  <c:v>0.12821740000000001</c:v>
                </c:pt>
                <c:pt idx="14">
                  <c:v>8.2644099999999998E-2</c:v>
                </c:pt>
                <c:pt idx="15">
                  <c:v>7.9802100000000001E-2</c:v>
                </c:pt>
                <c:pt idx="16">
                  <c:v>8.2909999999999998E-2</c:v>
                </c:pt>
                <c:pt idx="17">
                  <c:v>9.15551E-2</c:v>
                </c:pt>
                <c:pt idx="18">
                  <c:v>8.4299399999999997E-2</c:v>
                </c:pt>
                <c:pt idx="19">
                  <c:v>0.1112255</c:v>
                </c:pt>
                <c:pt idx="20">
                  <c:v>0.1030759</c:v>
                </c:pt>
                <c:pt idx="21">
                  <c:v>0.104791</c:v>
                </c:pt>
                <c:pt idx="22">
                  <c:v>9.6052100000000001E-2</c:v>
                </c:pt>
                <c:pt idx="23">
                  <c:v>8.4799100000000002E-2</c:v>
                </c:pt>
                <c:pt idx="24">
                  <c:v>8.8166499999999995E-2</c:v>
                </c:pt>
                <c:pt idx="25">
                  <c:v>8.9019500000000001E-2</c:v>
                </c:pt>
                <c:pt idx="26">
                  <c:v>0.1036499</c:v>
                </c:pt>
                <c:pt idx="27">
                  <c:v>9.2485899999999996E-2</c:v>
                </c:pt>
                <c:pt idx="28">
                  <c:v>0.1130902</c:v>
                </c:pt>
                <c:pt idx="29">
                  <c:v>0.1152532</c:v>
                </c:pt>
                <c:pt idx="30">
                  <c:v>9.8786299999999994E-2</c:v>
                </c:pt>
                <c:pt idx="31">
                  <c:v>0.1070995</c:v>
                </c:pt>
                <c:pt idx="32">
                  <c:v>0.1014241</c:v>
                </c:pt>
                <c:pt idx="33">
                  <c:v>0.1019293</c:v>
                </c:pt>
                <c:pt idx="34">
                  <c:v>0.1057168</c:v>
                </c:pt>
                <c:pt idx="35">
                  <c:v>8.4565199999999993E-2</c:v>
                </c:pt>
                <c:pt idx="36">
                  <c:v>9.5002100000000006E-2</c:v>
                </c:pt>
                <c:pt idx="37">
                  <c:v>9.5206299999999994E-2</c:v>
                </c:pt>
                <c:pt idx="38">
                  <c:v>0.1096514</c:v>
                </c:pt>
                <c:pt idx="39">
                  <c:v>0.1002038</c:v>
                </c:pt>
                <c:pt idx="40">
                  <c:v>9.5346100000000003E-2</c:v>
                </c:pt>
                <c:pt idx="41">
                  <c:v>9.1081400000000007E-2</c:v>
                </c:pt>
                <c:pt idx="42">
                  <c:v>8.5628700000000002E-2</c:v>
                </c:pt>
                <c:pt idx="43">
                  <c:v>0.1074393</c:v>
                </c:pt>
                <c:pt idx="44">
                  <c:v>9.6716899999999995E-2</c:v>
                </c:pt>
                <c:pt idx="45">
                  <c:v>9.9673899999999996E-2</c:v>
                </c:pt>
                <c:pt idx="46">
                  <c:v>9.1880400000000001E-2</c:v>
                </c:pt>
                <c:pt idx="47">
                  <c:v>7.4322899999999997E-2</c:v>
                </c:pt>
                <c:pt idx="48">
                  <c:v>7.8285300000000002E-2</c:v>
                </c:pt>
                <c:pt idx="49">
                  <c:v>8.5033700000000004E-2</c:v>
                </c:pt>
                <c:pt idx="50">
                  <c:v>9.1257199999999997E-2</c:v>
                </c:pt>
                <c:pt idx="51">
                  <c:v>9.02028E-2</c:v>
                </c:pt>
                <c:pt idx="52">
                  <c:v>8.7096499999999993E-2</c:v>
                </c:pt>
                <c:pt idx="53">
                  <c:v>8.2415100000000005E-2</c:v>
                </c:pt>
                <c:pt idx="54">
                  <c:v>9.1682100000000002E-2</c:v>
                </c:pt>
                <c:pt idx="55">
                  <c:v>8.6076600000000003E-2</c:v>
                </c:pt>
                <c:pt idx="56">
                  <c:v>8.7638199999999999E-2</c:v>
                </c:pt>
                <c:pt idx="57">
                  <c:v>8.9684200000000006E-2</c:v>
                </c:pt>
                <c:pt idx="58">
                  <c:v>9.1786000000000006E-2</c:v>
                </c:pt>
                <c:pt idx="59">
                  <c:v>7.7715999999999993E-2</c:v>
                </c:pt>
                <c:pt idx="60">
                  <c:v>9.3138200000000004E-2</c:v>
                </c:pt>
                <c:pt idx="61">
                  <c:v>8.8468199999999997E-2</c:v>
                </c:pt>
                <c:pt idx="62">
                  <c:v>0.10878839999999999</c:v>
                </c:pt>
                <c:pt idx="63">
                  <c:v>6.7984799999999998E-2</c:v>
                </c:pt>
                <c:pt idx="64">
                  <c:v>8.9797100000000005E-2</c:v>
                </c:pt>
                <c:pt idx="65">
                  <c:v>8.9417800000000006E-2</c:v>
                </c:pt>
                <c:pt idx="66">
                  <c:v>0.1020138</c:v>
                </c:pt>
                <c:pt idx="67">
                  <c:v>8.4797899999999996E-2</c:v>
                </c:pt>
                <c:pt idx="68">
                  <c:v>9.7977800000000004E-2</c:v>
                </c:pt>
                <c:pt idx="69">
                  <c:v>0.1132058</c:v>
                </c:pt>
                <c:pt idx="70">
                  <c:v>0.10847</c:v>
                </c:pt>
                <c:pt idx="71">
                  <c:v>9.6601400000000004E-2</c:v>
                </c:pt>
                <c:pt idx="72">
                  <c:v>7.6057700000000006E-2</c:v>
                </c:pt>
                <c:pt idx="73">
                  <c:v>8.1880700000000001E-2</c:v>
                </c:pt>
                <c:pt idx="74">
                  <c:v>9.8640699999999998E-2</c:v>
                </c:pt>
                <c:pt idx="75">
                  <c:v>7.7559500000000003E-2</c:v>
                </c:pt>
                <c:pt idx="76">
                  <c:v>8.0725900000000003E-2</c:v>
                </c:pt>
                <c:pt idx="77">
                  <c:v>7.6569999999999999E-2</c:v>
                </c:pt>
                <c:pt idx="78">
                  <c:v>7.3523000000000005E-2</c:v>
                </c:pt>
                <c:pt idx="79">
                  <c:v>7.1972099999999997E-2</c:v>
                </c:pt>
                <c:pt idx="80">
                  <c:v>7.4554499999999996E-2</c:v>
                </c:pt>
                <c:pt idx="81">
                  <c:v>7.0058400000000007E-2</c:v>
                </c:pt>
                <c:pt idx="82">
                  <c:v>7.4454300000000001E-2</c:v>
                </c:pt>
                <c:pt idx="83">
                  <c:v>9.1023400000000004E-2</c:v>
                </c:pt>
                <c:pt idx="84" formatCode="0.00">
                  <c:v>6.9908799999999993E-2</c:v>
                </c:pt>
                <c:pt idx="85" formatCode="0.00">
                  <c:v>6.3231899999999994E-2</c:v>
                </c:pt>
                <c:pt idx="86" formatCode="0.00">
                  <c:v>2.1616300000000001E-2</c:v>
                </c:pt>
                <c:pt idx="87" formatCode="0.00">
                  <c:v>2.09237E-2</c:v>
                </c:pt>
              </c:numCache>
            </c:numRef>
          </c:val>
        </c:ser>
        <c:ser>
          <c:idx val="2"/>
          <c:order val="3"/>
          <c:tx>
            <c:strRef>
              <c:f>Import3!$A$8</c:f>
              <c:strCache>
                <c:ptCount val="1"/>
                <c:pt idx="0">
                  <c:v>Автодороги</c:v>
                </c:pt>
              </c:strCache>
            </c:strRef>
          </c:tx>
          <c:spPr>
            <a:solidFill>
              <a:srgbClr val="2C9855"/>
            </a:solidFill>
            <a:ln>
              <a:solidFill>
                <a:sysClr val="window" lastClr="FFFFFF"/>
              </a:solidFill>
            </a:ln>
          </c:spPr>
          <c:invertIfNegative val="0"/>
          <c:dLbls>
            <c:dLbl>
              <c:idx val="87"/>
              <c:layout>
                <c:manualLayout>
                  <c:x val="2.5167542510357334E-2"/>
                  <c:y val="-8.4875562720133283E-17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rgbClr val="2C9855"/>
                        </a:solidFill>
                      </a:defRPr>
                    </a:pPr>
                    <a:r>
                      <a:rPr lang="en-US" b="1">
                        <a:solidFill>
                          <a:srgbClr val="2C9855"/>
                        </a:solidFill>
                      </a:rPr>
                      <a:t>0,4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Import3!$C$2:$CL$3</c:f>
              <c:multiLvlStrCache>
                <c:ptCount val="88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  <c:pt idx="65">
                    <c:v> </c:v>
                  </c:pt>
                  <c:pt idx="66">
                    <c:v> </c:v>
                  </c:pt>
                  <c:pt idx="67">
                    <c:v> </c:v>
                  </c:pt>
                  <c:pt idx="68">
                    <c:v> </c:v>
                  </c:pt>
                  <c:pt idx="69">
                    <c:v> </c:v>
                  </c:pt>
                  <c:pt idx="70">
                    <c:v> </c:v>
                  </c:pt>
                  <c:pt idx="71">
                    <c:v> </c:v>
                  </c:pt>
                  <c:pt idx="72">
                    <c:v> </c:v>
                  </c:pt>
                  <c:pt idx="73">
                    <c:v> </c:v>
                  </c:pt>
                  <c:pt idx="74">
                    <c:v> </c:v>
                  </c:pt>
                  <c:pt idx="75">
                    <c:v> </c:v>
                  </c:pt>
                  <c:pt idx="76">
                    <c:v> </c:v>
                  </c:pt>
                  <c:pt idx="77">
                    <c:v> </c:v>
                  </c:pt>
                  <c:pt idx="78">
                    <c:v> </c:v>
                  </c:pt>
                  <c:pt idx="79">
                    <c:v> </c:v>
                  </c:pt>
                  <c:pt idx="80">
                    <c:v> </c:v>
                  </c:pt>
                  <c:pt idx="81">
                    <c:v> </c:v>
                  </c:pt>
                  <c:pt idx="82">
                    <c:v> </c:v>
                  </c:pt>
                  <c:pt idx="83">
                    <c:v> </c:v>
                  </c:pt>
                  <c:pt idx="84">
                    <c:v> </c:v>
                  </c:pt>
                  <c:pt idx="85">
                    <c:v> </c:v>
                  </c:pt>
                  <c:pt idx="86">
                    <c:v> </c:v>
                  </c:pt>
                  <c:pt idx="87">
                    <c:v> </c:v>
                  </c:pt>
                </c:lvl>
                <c:lvl>
                  <c:pt idx="0">
                    <c:v>2015</c:v>
                  </c:pt>
                  <c:pt idx="12">
                    <c:v>2016</c:v>
                  </c:pt>
                  <c:pt idx="24">
                    <c:v>2017</c:v>
                  </c:pt>
                  <c:pt idx="36">
                    <c:v>2018</c:v>
                  </c:pt>
                  <c:pt idx="48">
                    <c:v>2019</c:v>
                  </c:pt>
                  <c:pt idx="60">
                    <c:v>2020</c:v>
                  </c:pt>
                  <c:pt idx="72">
                    <c:v>2021</c:v>
                  </c:pt>
                  <c:pt idx="84">
                    <c:v>22</c:v>
                  </c:pt>
                </c:lvl>
              </c:multiLvlStrCache>
            </c:multiLvlStrRef>
          </c:cat>
          <c:val>
            <c:numRef>
              <c:f>Import3!$C$8:$CL$8</c:f>
              <c:numCache>
                <c:formatCode>0</c:formatCode>
                <c:ptCount val="88"/>
                <c:pt idx="0">
                  <c:v>0.70922019999999997</c:v>
                </c:pt>
                <c:pt idx="1">
                  <c:v>0.74175389999999997</c:v>
                </c:pt>
                <c:pt idx="2">
                  <c:v>0.85109299999999999</c:v>
                </c:pt>
                <c:pt idx="3">
                  <c:v>0.85678140000000003</c:v>
                </c:pt>
                <c:pt idx="4">
                  <c:v>0.75601399999999996</c:v>
                </c:pt>
                <c:pt idx="5">
                  <c:v>0.84049289999999999</c:v>
                </c:pt>
                <c:pt idx="6">
                  <c:v>0.9143561</c:v>
                </c:pt>
                <c:pt idx="7">
                  <c:v>0.78543189999999996</c:v>
                </c:pt>
                <c:pt idx="8">
                  <c:v>0.89749900000000005</c:v>
                </c:pt>
                <c:pt idx="9">
                  <c:v>0.87100650000000002</c:v>
                </c:pt>
                <c:pt idx="10">
                  <c:v>0.82314860000000001</c:v>
                </c:pt>
                <c:pt idx="11">
                  <c:v>0.72575429999999996</c:v>
                </c:pt>
                <c:pt idx="12">
                  <c:v>0.57331750000000004</c:v>
                </c:pt>
                <c:pt idx="13">
                  <c:v>0.67902810000000002</c:v>
                </c:pt>
                <c:pt idx="14">
                  <c:v>0.81903179999999998</c:v>
                </c:pt>
                <c:pt idx="15">
                  <c:v>0.82524750000000002</c:v>
                </c:pt>
                <c:pt idx="16">
                  <c:v>0.77807000000000004</c:v>
                </c:pt>
                <c:pt idx="17">
                  <c:v>0.81838750000000005</c:v>
                </c:pt>
                <c:pt idx="18">
                  <c:v>0.81048489999999995</c:v>
                </c:pt>
                <c:pt idx="19">
                  <c:v>0.80785090000000004</c:v>
                </c:pt>
                <c:pt idx="20">
                  <c:v>0.87760870000000002</c:v>
                </c:pt>
                <c:pt idx="21">
                  <c:v>0.84461850000000005</c:v>
                </c:pt>
                <c:pt idx="22">
                  <c:v>0.89195820000000003</c:v>
                </c:pt>
                <c:pt idx="23">
                  <c:v>0.73687270000000005</c:v>
                </c:pt>
                <c:pt idx="24">
                  <c:v>0.68254910000000002</c:v>
                </c:pt>
                <c:pt idx="25">
                  <c:v>0.76936249999999995</c:v>
                </c:pt>
                <c:pt idx="26">
                  <c:v>0.96335780000000004</c:v>
                </c:pt>
                <c:pt idx="27">
                  <c:v>0.87701799999999996</c:v>
                </c:pt>
                <c:pt idx="28">
                  <c:v>1.1029825</c:v>
                </c:pt>
                <c:pt idx="29">
                  <c:v>0.97115410000000002</c:v>
                </c:pt>
                <c:pt idx="30">
                  <c:v>0.90013620000000005</c:v>
                </c:pt>
                <c:pt idx="31">
                  <c:v>0.94169139999999996</c:v>
                </c:pt>
                <c:pt idx="32">
                  <c:v>0.90118869999999995</c:v>
                </c:pt>
                <c:pt idx="33">
                  <c:v>0.94974809999999998</c:v>
                </c:pt>
                <c:pt idx="34">
                  <c:v>1.1423911</c:v>
                </c:pt>
                <c:pt idx="35">
                  <c:v>0.75604400000000005</c:v>
                </c:pt>
                <c:pt idx="36">
                  <c:v>0.77129579999999998</c:v>
                </c:pt>
                <c:pt idx="37">
                  <c:v>0.82380010000000004</c:v>
                </c:pt>
                <c:pt idx="38">
                  <c:v>0.90548329999999999</c:v>
                </c:pt>
                <c:pt idx="39">
                  <c:v>0.87848159999999997</c:v>
                </c:pt>
                <c:pt idx="40">
                  <c:v>0.93534530000000005</c:v>
                </c:pt>
                <c:pt idx="41">
                  <c:v>0.91361579999999998</c:v>
                </c:pt>
                <c:pt idx="42">
                  <c:v>0.90054679999999998</c:v>
                </c:pt>
                <c:pt idx="43">
                  <c:v>0.89533850000000004</c:v>
                </c:pt>
                <c:pt idx="44">
                  <c:v>0.83267250000000004</c:v>
                </c:pt>
                <c:pt idx="45">
                  <c:v>0.95899250000000003</c:v>
                </c:pt>
                <c:pt idx="46">
                  <c:v>0.95618389999999998</c:v>
                </c:pt>
                <c:pt idx="47">
                  <c:v>0.72330059999999996</c:v>
                </c:pt>
                <c:pt idx="48">
                  <c:v>0.76535909999999996</c:v>
                </c:pt>
                <c:pt idx="49">
                  <c:v>0.82399480000000003</c:v>
                </c:pt>
                <c:pt idx="50">
                  <c:v>0.87604309999999996</c:v>
                </c:pt>
                <c:pt idx="51">
                  <c:v>0.88251310000000005</c:v>
                </c:pt>
                <c:pt idx="52">
                  <c:v>0.88290199999999996</c:v>
                </c:pt>
                <c:pt idx="53">
                  <c:v>0.85303569999999995</c:v>
                </c:pt>
                <c:pt idx="54">
                  <c:v>0.95785640000000005</c:v>
                </c:pt>
                <c:pt idx="55">
                  <c:v>0.90265010000000001</c:v>
                </c:pt>
                <c:pt idx="56">
                  <c:v>0.90992980000000001</c:v>
                </c:pt>
                <c:pt idx="57">
                  <c:v>1.0328752000000001</c:v>
                </c:pt>
                <c:pt idx="58">
                  <c:v>0.96251889999999996</c:v>
                </c:pt>
                <c:pt idx="59">
                  <c:v>0.7613105</c:v>
                </c:pt>
                <c:pt idx="60">
                  <c:v>0.80295850000000002</c:v>
                </c:pt>
                <c:pt idx="61">
                  <c:v>0.87458119999999995</c:v>
                </c:pt>
                <c:pt idx="62">
                  <c:v>0.94741120000000001</c:v>
                </c:pt>
                <c:pt idx="63">
                  <c:v>0.73892930000000001</c:v>
                </c:pt>
                <c:pt idx="64">
                  <c:v>0.6760507</c:v>
                </c:pt>
                <c:pt idx="65">
                  <c:v>0.77536819999999995</c:v>
                </c:pt>
                <c:pt idx="66">
                  <c:v>0.89623770000000003</c:v>
                </c:pt>
                <c:pt idx="67">
                  <c:v>0.8205344</c:v>
                </c:pt>
                <c:pt idx="68">
                  <c:v>0.94497940000000002</c:v>
                </c:pt>
                <c:pt idx="69">
                  <c:v>0.96563180000000004</c:v>
                </c:pt>
                <c:pt idx="70">
                  <c:v>0.93010859999999995</c:v>
                </c:pt>
                <c:pt idx="71">
                  <c:v>0.80511650000000001</c:v>
                </c:pt>
                <c:pt idx="72">
                  <c:v>0.73728669999999996</c:v>
                </c:pt>
                <c:pt idx="73">
                  <c:v>0.85171889999999995</c:v>
                </c:pt>
                <c:pt idx="74">
                  <c:v>1.0020073</c:v>
                </c:pt>
                <c:pt idx="75">
                  <c:v>0.94663269999999999</c:v>
                </c:pt>
                <c:pt idx="76">
                  <c:v>0.89548269999999996</c:v>
                </c:pt>
                <c:pt idx="77">
                  <c:v>0.95101829999999998</c:v>
                </c:pt>
                <c:pt idx="78">
                  <c:v>0.96230629999999995</c:v>
                </c:pt>
                <c:pt idx="79">
                  <c:v>0.95579709999999996</c:v>
                </c:pt>
                <c:pt idx="80">
                  <c:v>0.98676609999999998</c:v>
                </c:pt>
                <c:pt idx="81">
                  <c:v>0.98967419999999995</c:v>
                </c:pt>
                <c:pt idx="82">
                  <c:v>1.0142963</c:v>
                </c:pt>
                <c:pt idx="83">
                  <c:v>0.82401639999999998</c:v>
                </c:pt>
                <c:pt idx="84" formatCode="0.00">
                  <c:v>0.81217530000000004</c:v>
                </c:pt>
                <c:pt idx="85" formatCode="0.00">
                  <c:v>0.79523509999999997</c:v>
                </c:pt>
                <c:pt idx="86" formatCode="0.00">
                  <c:v>0.5112063</c:v>
                </c:pt>
                <c:pt idx="87" formatCode="0.00">
                  <c:v>0.36316369999999998</c:v>
                </c:pt>
              </c:numCache>
            </c:numRef>
          </c:val>
        </c:ser>
        <c:ser>
          <c:idx val="4"/>
          <c:order val="4"/>
          <c:tx>
            <c:strRef>
              <c:f>Import3!$A$9</c:f>
              <c:strCache>
                <c:ptCount val="1"/>
                <c:pt idx="0">
                  <c:v>Прочие</c:v>
                </c:pt>
              </c:strCache>
            </c:strRef>
          </c:tx>
          <c:spPr>
            <a:solidFill>
              <a:srgbClr val="539FDE"/>
            </a:solidFill>
            <a:ln>
              <a:solidFill>
                <a:sysClr val="window" lastClr="FFFFFF"/>
              </a:solidFill>
            </a:ln>
          </c:spPr>
          <c:invertIfNegative val="0"/>
          <c:dLbls>
            <c:dLbl>
              <c:idx val="83"/>
              <c:layout>
                <c:manualLayout>
                  <c:x val="2.7136752136752137E-2"/>
                  <c:y val="-0.13804347826086957"/>
                </c:manualLayout>
              </c:layout>
              <c:tx>
                <c:rich>
                  <a:bodyPr/>
                  <a:lstStyle/>
                  <a:p>
                    <a:pPr>
                      <a:defRPr b="1" i="0">
                        <a:solidFill>
                          <a:schemeClr val="tx1"/>
                        </a:solidFill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1,24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6"/>
              <c:layout>
                <c:manualLayout>
                  <c:x val="2.819102564102564E-2"/>
                  <c:y val="-1.533816425120773E-2"/>
                </c:manualLayout>
              </c:layout>
              <c:tx>
                <c:rich>
                  <a:bodyPr/>
                  <a:lstStyle/>
                  <a:p>
                    <a:pPr>
                      <a:defRPr b="1" i="0">
                        <a:solidFill>
                          <a:schemeClr val="tx1"/>
                        </a:solidFill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0,51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7"/>
              <c:layout>
                <c:manualLayout>
                  <c:x val="2.516754251035733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 i="0"/>
                      <a:t>0,4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>
                    <a:solidFill>
                      <a:srgbClr val="539FDE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Import3!$C$2:$CL$3</c:f>
              <c:multiLvlStrCache>
                <c:ptCount val="88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  <c:pt idx="65">
                    <c:v> </c:v>
                  </c:pt>
                  <c:pt idx="66">
                    <c:v> </c:v>
                  </c:pt>
                  <c:pt idx="67">
                    <c:v> </c:v>
                  </c:pt>
                  <c:pt idx="68">
                    <c:v> </c:v>
                  </c:pt>
                  <c:pt idx="69">
                    <c:v> </c:v>
                  </c:pt>
                  <c:pt idx="70">
                    <c:v> </c:v>
                  </c:pt>
                  <c:pt idx="71">
                    <c:v> </c:v>
                  </c:pt>
                  <c:pt idx="72">
                    <c:v> </c:v>
                  </c:pt>
                  <c:pt idx="73">
                    <c:v> </c:v>
                  </c:pt>
                  <c:pt idx="74">
                    <c:v> </c:v>
                  </c:pt>
                  <c:pt idx="75">
                    <c:v> </c:v>
                  </c:pt>
                  <c:pt idx="76">
                    <c:v> </c:v>
                  </c:pt>
                  <c:pt idx="77">
                    <c:v> </c:v>
                  </c:pt>
                  <c:pt idx="78">
                    <c:v> </c:v>
                  </c:pt>
                  <c:pt idx="79">
                    <c:v> </c:v>
                  </c:pt>
                  <c:pt idx="80">
                    <c:v> </c:v>
                  </c:pt>
                  <c:pt idx="81">
                    <c:v> </c:v>
                  </c:pt>
                  <c:pt idx="82">
                    <c:v> </c:v>
                  </c:pt>
                  <c:pt idx="83">
                    <c:v> </c:v>
                  </c:pt>
                  <c:pt idx="84">
                    <c:v> </c:v>
                  </c:pt>
                  <c:pt idx="85">
                    <c:v> </c:v>
                  </c:pt>
                  <c:pt idx="86">
                    <c:v> </c:v>
                  </c:pt>
                  <c:pt idx="87">
                    <c:v> </c:v>
                  </c:pt>
                </c:lvl>
                <c:lvl>
                  <c:pt idx="0">
                    <c:v>2015</c:v>
                  </c:pt>
                  <c:pt idx="12">
                    <c:v>2016</c:v>
                  </c:pt>
                  <c:pt idx="24">
                    <c:v>2017</c:v>
                  </c:pt>
                  <c:pt idx="36">
                    <c:v>2018</c:v>
                  </c:pt>
                  <c:pt idx="48">
                    <c:v>2019</c:v>
                  </c:pt>
                  <c:pt idx="60">
                    <c:v>2020</c:v>
                  </c:pt>
                  <c:pt idx="72">
                    <c:v>2021</c:v>
                  </c:pt>
                  <c:pt idx="84">
                    <c:v>22</c:v>
                  </c:pt>
                </c:lvl>
              </c:multiLvlStrCache>
            </c:multiLvlStrRef>
          </c:cat>
          <c:val>
            <c:numRef>
              <c:f>Import3!$C$9:$CL$9</c:f>
              <c:numCache>
                <c:formatCode>0</c:formatCode>
                <c:ptCount val="88"/>
                <c:pt idx="0">
                  <c:v>0.71477760000000012</c:v>
                </c:pt>
                <c:pt idx="1">
                  <c:v>0.74889430000000012</c:v>
                </c:pt>
                <c:pt idx="2">
                  <c:v>0.8612491000000001</c:v>
                </c:pt>
                <c:pt idx="3">
                  <c:v>0.86490350000000005</c:v>
                </c:pt>
                <c:pt idx="4">
                  <c:v>0.76996889999999985</c:v>
                </c:pt>
                <c:pt idx="5">
                  <c:v>0.85267190000000004</c:v>
                </c:pt>
                <c:pt idx="6">
                  <c:v>0.93117830000000001</c:v>
                </c:pt>
                <c:pt idx="7">
                  <c:v>0.80527970000000004</c:v>
                </c:pt>
                <c:pt idx="8">
                  <c:v>0.91902039999999996</c:v>
                </c:pt>
                <c:pt idx="9">
                  <c:v>0.88916109999999982</c:v>
                </c:pt>
                <c:pt idx="10">
                  <c:v>0.83396440000000016</c:v>
                </c:pt>
                <c:pt idx="11">
                  <c:v>0.74432169999999998</c:v>
                </c:pt>
                <c:pt idx="12">
                  <c:v>0.59854739999999995</c:v>
                </c:pt>
                <c:pt idx="13">
                  <c:v>0.70891739999999981</c:v>
                </c:pt>
                <c:pt idx="14">
                  <c:v>0.84541509999999986</c:v>
                </c:pt>
                <c:pt idx="15">
                  <c:v>0.84481010000000012</c:v>
                </c:pt>
                <c:pt idx="16">
                  <c:v>0.80278699999999992</c:v>
                </c:pt>
                <c:pt idx="17">
                  <c:v>0.84064970000000006</c:v>
                </c:pt>
                <c:pt idx="18">
                  <c:v>0.83866680000000005</c:v>
                </c:pt>
                <c:pt idx="19">
                  <c:v>0.82267389999999996</c:v>
                </c:pt>
                <c:pt idx="20">
                  <c:v>0.89251620000000009</c:v>
                </c:pt>
                <c:pt idx="21">
                  <c:v>0.8575621000000001</c:v>
                </c:pt>
                <c:pt idx="22">
                  <c:v>0.90524560000000009</c:v>
                </c:pt>
                <c:pt idx="23">
                  <c:v>0.74657279999999993</c:v>
                </c:pt>
                <c:pt idx="24">
                  <c:v>0.69059349999999997</c:v>
                </c:pt>
                <c:pt idx="25">
                  <c:v>0.77931329999999999</c:v>
                </c:pt>
                <c:pt idx="26">
                  <c:v>0.97559880000000021</c:v>
                </c:pt>
                <c:pt idx="27">
                  <c:v>0.8899954000000001</c:v>
                </c:pt>
                <c:pt idx="28">
                  <c:v>1.1189730000000002</c:v>
                </c:pt>
                <c:pt idx="29">
                  <c:v>0.98770800000000003</c:v>
                </c:pt>
                <c:pt idx="30">
                  <c:v>0.91565469999999993</c:v>
                </c:pt>
                <c:pt idx="31">
                  <c:v>0.95773699999999995</c:v>
                </c:pt>
                <c:pt idx="32">
                  <c:v>0.91767390000000004</c:v>
                </c:pt>
                <c:pt idx="33">
                  <c:v>0.96371719999999994</c:v>
                </c:pt>
                <c:pt idx="34">
                  <c:v>1.1581208000000001</c:v>
                </c:pt>
                <c:pt idx="35">
                  <c:v>0.76844080000000015</c:v>
                </c:pt>
                <c:pt idx="36">
                  <c:v>0.78471910000000011</c:v>
                </c:pt>
                <c:pt idx="37">
                  <c:v>0.83806329999999996</c:v>
                </c:pt>
                <c:pt idx="38">
                  <c:v>0.9195605</c:v>
                </c:pt>
                <c:pt idx="39">
                  <c:v>0.89229630000000004</c:v>
                </c:pt>
                <c:pt idx="40">
                  <c:v>0.9485872999999998</c:v>
                </c:pt>
                <c:pt idx="41">
                  <c:v>0.92698190000000014</c:v>
                </c:pt>
                <c:pt idx="42">
                  <c:v>0.91707109999999981</c:v>
                </c:pt>
                <c:pt idx="43">
                  <c:v>0.90762089999999995</c:v>
                </c:pt>
                <c:pt idx="44">
                  <c:v>0.84852859999999997</c:v>
                </c:pt>
                <c:pt idx="45">
                  <c:v>0.9777091</c:v>
                </c:pt>
                <c:pt idx="46">
                  <c:v>0.96986190000000017</c:v>
                </c:pt>
                <c:pt idx="47">
                  <c:v>0.73304029999999998</c:v>
                </c:pt>
                <c:pt idx="48">
                  <c:v>0.7765453000000001</c:v>
                </c:pt>
                <c:pt idx="49">
                  <c:v>0.83636179999999982</c:v>
                </c:pt>
                <c:pt idx="50">
                  <c:v>0.88934440000000003</c:v>
                </c:pt>
                <c:pt idx="51">
                  <c:v>0.89533329999999989</c:v>
                </c:pt>
                <c:pt idx="52">
                  <c:v>0.89482639999999991</c:v>
                </c:pt>
                <c:pt idx="53">
                  <c:v>0.86763940000000006</c:v>
                </c:pt>
                <c:pt idx="54">
                  <c:v>0.97600030000000004</c:v>
                </c:pt>
                <c:pt idx="55">
                  <c:v>0.91663059999999996</c:v>
                </c:pt>
                <c:pt idx="56">
                  <c:v>0.92322610000000016</c:v>
                </c:pt>
                <c:pt idx="57">
                  <c:v>1.0471306</c:v>
                </c:pt>
                <c:pt idx="58">
                  <c:v>0.97613850000000013</c:v>
                </c:pt>
                <c:pt idx="59">
                  <c:v>0.77460269999999987</c:v>
                </c:pt>
                <c:pt idx="60">
                  <c:v>0.81324329999999989</c:v>
                </c:pt>
                <c:pt idx="61">
                  <c:v>0.88644630000000002</c:v>
                </c:pt>
                <c:pt idx="62">
                  <c:v>0.95910309999999999</c:v>
                </c:pt>
                <c:pt idx="63">
                  <c:v>0.74380260000000009</c:v>
                </c:pt>
                <c:pt idx="64">
                  <c:v>0.68242340000000001</c:v>
                </c:pt>
                <c:pt idx="65">
                  <c:v>0.78889889999999996</c:v>
                </c:pt>
                <c:pt idx="66">
                  <c:v>0.90564649999999991</c:v>
                </c:pt>
                <c:pt idx="67">
                  <c:v>0.83248670000000002</c:v>
                </c:pt>
                <c:pt idx="68">
                  <c:v>0.95610680000000015</c:v>
                </c:pt>
                <c:pt idx="69">
                  <c:v>0.97724549999999977</c:v>
                </c:pt>
                <c:pt idx="70">
                  <c:v>0.94037090000000012</c:v>
                </c:pt>
                <c:pt idx="71">
                  <c:v>0.81384159999999994</c:v>
                </c:pt>
                <c:pt idx="72">
                  <c:v>0.7450447</c:v>
                </c:pt>
                <c:pt idx="73">
                  <c:v>0.86312589999999989</c:v>
                </c:pt>
                <c:pt idx="74">
                  <c:v>1.0120944000000003</c:v>
                </c:pt>
                <c:pt idx="75">
                  <c:v>0.95529750000000013</c:v>
                </c:pt>
                <c:pt idx="76">
                  <c:v>0.90379469999999995</c:v>
                </c:pt>
                <c:pt idx="77">
                  <c:v>0.95843049999999974</c:v>
                </c:pt>
                <c:pt idx="78">
                  <c:v>0.97393899999999989</c:v>
                </c:pt>
                <c:pt idx="79">
                  <c:v>0.96459509999999993</c:v>
                </c:pt>
                <c:pt idx="80">
                  <c:v>0.9976984000000001</c:v>
                </c:pt>
                <c:pt idx="81">
                  <c:v>0.9988553</c:v>
                </c:pt>
                <c:pt idx="82">
                  <c:v>1.0232055</c:v>
                </c:pt>
                <c:pt idx="83">
                  <c:v>0.83489659999999988</c:v>
                </c:pt>
                <c:pt idx="84" formatCode="0.00">
                  <c:v>0.8483615000000001</c:v>
                </c:pt>
                <c:pt idx="85" formatCode="0.00">
                  <c:v>0.83191880000000007</c:v>
                </c:pt>
                <c:pt idx="86" formatCode="0.00">
                  <c:v>0.5144379</c:v>
                </c:pt>
                <c:pt idx="87" formatCode="0.00">
                  <c:v>0.36636589999999997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255085904"/>
        <c:axId val="255089824"/>
      </c:barChart>
      <c:catAx>
        <c:axId val="255085904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 algn="r">
                  <a:defRPr>
                    <a:latin typeface="Bliss Pro Light (Основной текст)"/>
                  </a:defRPr>
                </a:pPr>
                <a:r>
                  <a:rPr lang="ru-RU">
                    <a:latin typeface="Bliss Pro Light (Основной текст)"/>
                  </a:rPr>
                  <a:t>млн т</a:t>
                </a:r>
              </a:p>
            </c:rich>
          </c:tx>
          <c:layout>
            <c:manualLayout>
              <c:xMode val="edge"/>
              <c:yMode val="edge"/>
              <c:x val="6.293629520298713E-2"/>
              <c:y val="4.0717410323709534E-2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000">
                <a:latin typeface="Bliss Pro Light (Основной текст)"/>
              </a:defRPr>
            </a:pPr>
            <a:endParaRPr lang="ru-RU"/>
          </a:p>
        </c:txPr>
        <c:crossAx val="255089824"/>
        <c:crosses val="autoZero"/>
        <c:auto val="1"/>
        <c:lblAlgn val="ctr"/>
        <c:lblOffset val="0"/>
        <c:noMultiLvlLbl val="0"/>
      </c:catAx>
      <c:valAx>
        <c:axId val="255089824"/>
        <c:scaling>
          <c:orientation val="minMax"/>
          <c:max val="3"/>
          <c:min val="0"/>
        </c:scaling>
        <c:delete val="0"/>
        <c:axPos val="l"/>
        <c:majorGridlines>
          <c:spPr>
            <a:ln w="9525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Bliss Pro Light (Основной текст)"/>
              </a:defRPr>
            </a:pPr>
            <a:endParaRPr lang="ru-RU"/>
          </a:p>
        </c:txPr>
        <c:crossAx val="255085904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3.9905417600871228E-3"/>
          <c:y val="0.91116761446485861"/>
          <c:w val="0.99600945823991283"/>
          <c:h val="8.5072178477690302E-2"/>
        </c:manualLayout>
      </c:layout>
      <c:overlay val="0"/>
      <c:txPr>
        <a:bodyPr/>
        <a:lstStyle/>
        <a:p>
          <a:pPr rtl="0">
            <a:defRPr sz="9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661253993613402E-2"/>
          <c:y val="5.1400554097404488E-2"/>
          <c:w val="0.89805401390595896"/>
          <c:h val="0.71620005832604261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Import4!$A$5</c:f>
              <c:strCache>
                <c:ptCount val="1"/>
                <c:pt idx="0">
                  <c:v>Море</c:v>
                </c:pt>
              </c:strCache>
            </c:strRef>
          </c:tx>
          <c:spPr>
            <a:solidFill>
              <a:srgbClr val="00447C"/>
            </a:solidFill>
            <a:ln w="3175">
              <a:solidFill>
                <a:sysClr val="window" lastClr="FFFFFF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447C"/>
              </a:solidFill>
              <a:ln w="3175">
                <a:solidFill>
                  <a:srgbClr val="539FDE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5B3-443F-BC12-E328AC6AB857}"/>
              </c:ext>
            </c:extLst>
          </c:dPt>
          <c:dPt>
            <c:idx val="8"/>
            <c:invertIfNegative val="0"/>
            <c:bubble3D val="0"/>
            <c:spPr>
              <a:solidFill>
                <a:srgbClr val="00447C"/>
              </a:solidFill>
              <a:ln w="3175">
                <a:solidFill>
                  <a:srgbClr val="539FDE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5B3-443F-BC12-E328AC6AB857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95B3-443F-BC12-E328AC6AB857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95B3-443F-BC12-E328AC6AB857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95B3-443F-BC12-E328AC6AB857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95B3-443F-BC12-E328AC6AB857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95B3-443F-BC12-E328AC6AB857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95B3-443F-BC12-E328AC6AB857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95B3-443F-BC12-E328AC6AB857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95B3-443F-BC12-E328AC6AB857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95B3-443F-BC12-E328AC6AB857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7"/>
              <c:layout>
                <c:manualLayout>
                  <c:x val="2.5167542510357334E-2"/>
                  <c:y val="-4.6296296296296294E-3"/>
                </c:manualLayout>
              </c:layout>
              <c:tx>
                <c:rich>
                  <a:bodyPr/>
                  <a:lstStyle/>
                  <a:p>
                    <a:r>
                      <a:rPr lang="ru-RU" b="1">
                        <a:solidFill>
                          <a:schemeClr val="bg1"/>
                        </a:solidFill>
                      </a:rPr>
                      <a:t>0,1</a:t>
                    </a:r>
                    <a:endParaRPr lang="en-US" b="1">
                      <a:solidFill>
                        <a:srgbClr val="00447C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Import4!$C$2:$J$3</c:f>
              <c:multiLvlStrCache>
                <c:ptCount val="8"/>
                <c:lvl>
                  <c:pt idx="0">
                    <c:v>янв.22</c:v>
                  </c:pt>
                  <c:pt idx="1">
                    <c:v>апр.22</c:v>
                  </c:pt>
                  <c:pt idx="2">
                    <c:v>янв.22</c:v>
                  </c:pt>
                  <c:pt idx="3">
                    <c:v>апр.22</c:v>
                  </c:pt>
                  <c:pt idx="4">
                    <c:v>янв.22</c:v>
                  </c:pt>
                  <c:pt idx="5">
                    <c:v>апр.22</c:v>
                  </c:pt>
                  <c:pt idx="6">
                    <c:v>янв.22</c:v>
                  </c:pt>
                  <c:pt idx="7">
                    <c:v>апр.22</c:v>
                  </c:pt>
                </c:lvl>
                <c:lvl>
                  <c:pt idx="0">
                    <c:v>Машины и оборудование</c:v>
                  </c:pt>
                  <c:pt idx="2">
                    <c:v>Продукты питания</c:v>
                  </c:pt>
                  <c:pt idx="4">
                    <c:v>Лекарства</c:v>
                  </c:pt>
                  <c:pt idx="6">
                    <c:v>Прочее</c:v>
                  </c:pt>
                </c:lvl>
              </c:multiLvlStrCache>
            </c:multiLvlStrRef>
          </c:cat>
          <c:val>
            <c:numRef>
              <c:f>Import4!$C$5:$J$5</c:f>
              <c:numCache>
                <c:formatCode>0</c:formatCode>
                <c:ptCount val="8"/>
                <c:pt idx="0">
                  <c:v>58.291500000000006</c:v>
                </c:pt>
                <c:pt idx="1">
                  <c:v>8.6273</c:v>
                </c:pt>
                <c:pt idx="2">
                  <c:v>4.1706000000000003</c:v>
                </c:pt>
                <c:pt idx="3">
                  <c:v>0.72499999999999998</c:v>
                </c:pt>
                <c:pt idx="4">
                  <c:v>4.6707000000000001</c:v>
                </c:pt>
                <c:pt idx="5">
                  <c:v>0.96310000000000007</c:v>
                </c:pt>
                <c:pt idx="6">
                  <c:v>258.41370000000001</c:v>
                </c:pt>
                <c:pt idx="7">
                  <c:v>113.98780000000001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5B3-443F-BC12-E328AC6AB857}"/>
            </c:ext>
          </c:extLst>
        </c:ser>
        <c:ser>
          <c:idx val="0"/>
          <c:order val="1"/>
          <c:tx>
            <c:strRef>
              <c:f>Import4!$A$6</c:f>
              <c:strCache>
                <c:ptCount val="1"/>
                <c:pt idx="0">
                  <c:v>Трубопровод</c:v>
                </c:pt>
              </c:strCache>
            </c:strRef>
          </c:tx>
          <c:spPr>
            <a:solidFill>
              <a:srgbClr val="8E9295"/>
            </a:solidFill>
            <a:ln>
              <a:solidFill>
                <a:sysClr val="window" lastClr="FFFFFF"/>
              </a:solidFill>
            </a:ln>
          </c:spPr>
          <c:invertIfNegative val="0"/>
          <c:cat>
            <c:multiLvlStrRef>
              <c:f>Import4!$C$2:$J$3</c:f>
              <c:multiLvlStrCache>
                <c:ptCount val="8"/>
                <c:lvl>
                  <c:pt idx="0">
                    <c:v>янв.22</c:v>
                  </c:pt>
                  <c:pt idx="1">
                    <c:v>апр.22</c:v>
                  </c:pt>
                  <c:pt idx="2">
                    <c:v>янв.22</c:v>
                  </c:pt>
                  <c:pt idx="3">
                    <c:v>апр.22</c:v>
                  </c:pt>
                  <c:pt idx="4">
                    <c:v>янв.22</c:v>
                  </c:pt>
                  <c:pt idx="5">
                    <c:v>апр.22</c:v>
                  </c:pt>
                  <c:pt idx="6">
                    <c:v>янв.22</c:v>
                  </c:pt>
                  <c:pt idx="7">
                    <c:v>апр.22</c:v>
                  </c:pt>
                </c:lvl>
                <c:lvl>
                  <c:pt idx="0">
                    <c:v>Машины и оборудование</c:v>
                  </c:pt>
                  <c:pt idx="2">
                    <c:v>Продукты питания</c:v>
                  </c:pt>
                  <c:pt idx="4">
                    <c:v>Лекарства</c:v>
                  </c:pt>
                  <c:pt idx="6">
                    <c:v>Прочее</c:v>
                  </c:pt>
                </c:lvl>
              </c:multiLvlStrCache>
            </c:multiLvlStrRef>
          </c:cat>
          <c:val>
            <c:numRef>
              <c:f>Import4!$C$6:$J$6</c:f>
              <c:numCache>
                <c:formatCode>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0.9264</c:v>
                </c:pt>
                <c:pt idx="7">
                  <c:v>0</c:v>
                </c:pt>
              </c:numCache>
            </c:numRef>
          </c:val>
        </c:ser>
        <c:ser>
          <c:idx val="1"/>
          <c:order val="2"/>
          <c:tx>
            <c:strRef>
              <c:f>Import4!$A$7</c:f>
              <c:strCache>
                <c:ptCount val="1"/>
                <c:pt idx="0">
                  <c:v>Железная дорога</c:v>
                </c:pt>
              </c:strCache>
            </c:strRef>
          </c:tx>
          <c:spPr>
            <a:solidFill>
              <a:srgbClr val="C02800"/>
            </a:solidFill>
            <a:ln>
              <a:solidFill>
                <a:sysClr val="window" lastClr="FFFFFF"/>
              </a:solidFill>
            </a:ln>
          </c:spPr>
          <c:invertIfNegative val="0"/>
          <c:dLbls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Import4!$C$2:$J$3</c:f>
              <c:multiLvlStrCache>
                <c:ptCount val="8"/>
                <c:lvl>
                  <c:pt idx="0">
                    <c:v>янв.22</c:v>
                  </c:pt>
                  <c:pt idx="1">
                    <c:v>апр.22</c:v>
                  </c:pt>
                  <c:pt idx="2">
                    <c:v>янв.22</c:v>
                  </c:pt>
                  <c:pt idx="3">
                    <c:v>апр.22</c:v>
                  </c:pt>
                  <c:pt idx="4">
                    <c:v>янв.22</c:v>
                  </c:pt>
                  <c:pt idx="5">
                    <c:v>апр.22</c:v>
                  </c:pt>
                  <c:pt idx="6">
                    <c:v>янв.22</c:v>
                  </c:pt>
                  <c:pt idx="7">
                    <c:v>апр.22</c:v>
                  </c:pt>
                </c:lvl>
                <c:lvl>
                  <c:pt idx="0">
                    <c:v>Машины и оборудование</c:v>
                  </c:pt>
                  <c:pt idx="2">
                    <c:v>Продукты питания</c:v>
                  </c:pt>
                  <c:pt idx="4">
                    <c:v>Лекарства</c:v>
                  </c:pt>
                  <c:pt idx="6">
                    <c:v>Прочее</c:v>
                  </c:pt>
                </c:lvl>
              </c:multiLvlStrCache>
            </c:multiLvlStrRef>
          </c:cat>
          <c:val>
            <c:numRef>
              <c:f>Import4!$C$7:$J$7</c:f>
              <c:numCache>
                <c:formatCode>0</c:formatCode>
                <c:ptCount val="8"/>
                <c:pt idx="0">
                  <c:v>20.929099999999998</c:v>
                </c:pt>
                <c:pt idx="1">
                  <c:v>4.5979999999999999</c:v>
                </c:pt>
                <c:pt idx="2">
                  <c:v>0.51730000000000009</c:v>
                </c:pt>
                <c:pt idx="3">
                  <c:v>8.6999999999999994E-2</c:v>
                </c:pt>
                <c:pt idx="4">
                  <c:v>0.1658</c:v>
                </c:pt>
                <c:pt idx="5">
                  <c:v>2.9999999999999997E-4</c:v>
                </c:pt>
                <c:pt idx="6">
                  <c:v>48.296600000000005</c:v>
                </c:pt>
                <c:pt idx="7">
                  <c:v>16.238399999999999</c:v>
                </c:pt>
              </c:numCache>
            </c:numRef>
          </c:val>
        </c:ser>
        <c:ser>
          <c:idx val="2"/>
          <c:order val="3"/>
          <c:tx>
            <c:strRef>
              <c:f>Import4!$A$8</c:f>
              <c:strCache>
                <c:ptCount val="1"/>
                <c:pt idx="0">
                  <c:v>Автодорога</c:v>
                </c:pt>
              </c:strCache>
            </c:strRef>
          </c:tx>
          <c:spPr>
            <a:solidFill>
              <a:srgbClr val="2C9855"/>
            </a:solidFill>
            <a:ln>
              <a:solidFill>
                <a:sysClr val="window" lastClr="FFFFFF"/>
              </a:solidFill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Import4!$C$2:$J$3</c:f>
              <c:multiLvlStrCache>
                <c:ptCount val="8"/>
                <c:lvl>
                  <c:pt idx="0">
                    <c:v>янв.22</c:v>
                  </c:pt>
                  <c:pt idx="1">
                    <c:v>апр.22</c:v>
                  </c:pt>
                  <c:pt idx="2">
                    <c:v>янв.22</c:v>
                  </c:pt>
                  <c:pt idx="3">
                    <c:v>апр.22</c:v>
                  </c:pt>
                  <c:pt idx="4">
                    <c:v>янв.22</c:v>
                  </c:pt>
                  <c:pt idx="5">
                    <c:v>апр.22</c:v>
                  </c:pt>
                  <c:pt idx="6">
                    <c:v>янв.22</c:v>
                  </c:pt>
                  <c:pt idx="7">
                    <c:v>апр.22</c:v>
                  </c:pt>
                </c:lvl>
                <c:lvl>
                  <c:pt idx="0">
                    <c:v>Машины и оборудование</c:v>
                  </c:pt>
                  <c:pt idx="2">
                    <c:v>Продукты питания</c:v>
                  </c:pt>
                  <c:pt idx="4">
                    <c:v>Лекарства</c:v>
                  </c:pt>
                  <c:pt idx="6">
                    <c:v>Прочее</c:v>
                  </c:pt>
                </c:lvl>
              </c:multiLvlStrCache>
            </c:multiLvlStrRef>
          </c:cat>
          <c:val>
            <c:numRef>
              <c:f>Import4!$C$8:$J$8</c:f>
              <c:numCache>
                <c:formatCode>0</c:formatCode>
                <c:ptCount val="8"/>
                <c:pt idx="0">
                  <c:v>317.48320000000001</c:v>
                </c:pt>
                <c:pt idx="1">
                  <c:v>106.70530000000001</c:v>
                </c:pt>
                <c:pt idx="2">
                  <c:v>39.443800000000003</c:v>
                </c:pt>
                <c:pt idx="3">
                  <c:v>30.6341</c:v>
                </c:pt>
                <c:pt idx="4">
                  <c:v>43.114100000000001</c:v>
                </c:pt>
                <c:pt idx="5">
                  <c:v>24.073899999999998</c:v>
                </c:pt>
                <c:pt idx="6">
                  <c:v>412.13419999999996</c:v>
                </c:pt>
                <c:pt idx="7">
                  <c:v>201.75039999999998</c:v>
                </c:pt>
              </c:numCache>
            </c:numRef>
          </c:val>
        </c:ser>
        <c:ser>
          <c:idx val="4"/>
          <c:order val="4"/>
          <c:tx>
            <c:strRef>
              <c:f>Import4!$A$9</c:f>
              <c:strCache>
                <c:ptCount val="1"/>
                <c:pt idx="0">
                  <c:v>Прочие</c:v>
                </c:pt>
              </c:strCache>
            </c:strRef>
          </c:tx>
          <c:spPr>
            <a:solidFill>
              <a:srgbClr val="539FDE"/>
            </a:solidFill>
            <a:ln>
              <a:solidFill>
                <a:sysClr val="window" lastClr="FFFFFF"/>
              </a:solidFill>
            </a:ln>
          </c:spPr>
          <c:invertIfNegative val="0"/>
          <c:cat>
            <c:multiLvlStrRef>
              <c:f>Import4!$C$2:$J$3</c:f>
              <c:multiLvlStrCache>
                <c:ptCount val="8"/>
                <c:lvl>
                  <c:pt idx="0">
                    <c:v>янв.22</c:v>
                  </c:pt>
                  <c:pt idx="1">
                    <c:v>апр.22</c:v>
                  </c:pt>
                  <c:pt idx="2">
                    <c:v>янв.22</c:v>
                  </c:pt>
                  <c:pt idx="3">
                    <c:v>апр.22</c:v>
                  </c:pt>
                  <c:pt idx="4">
                    <c:v>янв.22</c:v>
                  </c:pt>
                  <c:pt idx="5">
                    <c:v>апр.22</c:v>
                  </c:pt>
                  <c:pt idx="6">
                    <c:v>янв.22</c:v>
                  </c:pt>
                  <c:pt idx="7">
                    <c:v>апр.22</c:v>
                  </c:pt>
                </c:lvl>
                <c:lvl>
                  <c:pt idx="0">
                    <c:v>Машины и оборудование</c:v>
                  </c:pt>
                  <c:pt idx="2">
                    <c:v>Продукты питания</c:v>
                  </c:pt>
                  <c:pt idx="4">
                    <c:v>Лекарства</c:v>
                  </c:pt>
                  <c:pt idx="6">
                    <c:v>Прочее</c:v>
                  </c:pt>
                </c:lvl>
              </c:multiLvlStrCache>
            </c:multiLvlStrRef>
          </c:cat>
          <c:val>
            <c:numRef>
              <c:f>Import4!$C$9:$J$9</c:f>
              <c:numCache>
                <c:formatCode>0</c:formatCode>
                <c:ptCount val="8"/>
                <c:pt idx="0">
                  <c:v>29.74279999999996</c:v>
                </c:pt>
                <c:pt idx="1">
                  <c:v>1.4527000000000012</c:v>
                </c:pt>
                <c:pt idx="2">
                  <c:v>0.19519999999999954</c:v>
                </c:pt>
                <c:pt idx="3">
                  <c:v>6.9000000000041251E-3</c:v>
                </c:pt>
                <c:pt idx="4">
                  <c:v>0.21799999999999597</c:v>
                </c:pt>
                <c:pt idx="5">
                  <c:v>0.15500000000000236</c:v>
                </c:pt>
                <c:pt idx="6">
                  <c:v>6.0301999999999927</c:v>
                </c:pt>
                <c:pt idx="7">
                  <c:v>1.5875999999999251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255090216"/>
        <c:axId val="255085512"/>
      </c:barChart>
      <c:catAx>
        <c:axId val="255090216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 algn="r">
                  <a:defRPr>
                    <a:latin typeface="Bliss Pro Light (Основной текст)"/>
                  </a:defRPr>
                </a:pPr>
                <a:r>
                  <a:rPr lang="ru-RU">
                    <a:latin typeface="Bliss Pro Light (Основной текст)"/>
                  </a:rPr>
                  <a:t>тыс.</a:t>
                </a:r>
                <a:r>
                  <a:rPr lang="ru-RU" baseline="0">
                    <a:latin typeface="Bliss Pro Light (Основной текст)"/>
                  </a:rPr>
                  <a:t> т</a:t>
                </a:r>
                <a:endParaRPr lang="ru-RU">
                  <a:latin typeface="Bliss Pro Light (Основной текст)"/>
                </a:endParaRPr>
              </a:p>
            </c:rich>
          </c:tx>
          <c:layout>
            <c:manualLayout>
              <c:xMode val="edge"/>
              <c:yMode val="edge"/>
              <c:x val="7.9218376068376062E-2"/>
              <c:y val="5.2221014492753612E-2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000">
                <a:latin typeface="Bliss Pro Light (Основной текст)"/>
              </a:defRPr>
            </a:pPr>
            <a:endParaRPr lang="ru-RU"/>
          </a:p>
        </c:txPr>
        <c:crossAx val="255085512"/>
        <c:crosses val="autoZero"/>
        <c:auto val="1"/>
        <c:lblAlgn val="ctr"/>
        <c:lblOffset val="0"/>
        <c:noMultiLvlLbl val="0"/>
      </c:catAx>
      <c:valAx>
        <c:axId val="255085512"/>
        <c:scaling>
          <c:orientation val="minMax"/>
          <c:max val="800"/>
          <c:min val="0"/>
        </c:scaling>
        <c:delete val="0"/>
        <c:axPos val="l"/>
        <c:majorGridlines>
          <c:spPr>
            <a:ln w="9525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Bliss Pro Light (Основной текст)"/>
              </a:defRPr>
            </a:pPr>
            <a:endParaRPr lang="ru-RU"/>
          </a:p>
        </c:txPr>
        <c:crossAx val="255090216"/>
        <c:crosses val="autoZero"/>
        <c:crossBetween val="between"/>
        <c:majorUnit val="200"/>
      </c:valAx>
    </c:plotArea>
    <c:legend>
      <c:legendPos val="r"/>
      <c:layout>
        <c:manualLayout>
          <c:xMode val="edge"/>
          <c:yMode val="edge"/>
          <c:x val="3.9905417600871228E-3"/>
          <c:y val="0.91116761446485861"/>
          <c:w val="0.99600940170940166"/>
          <c:h val="8.8832427536231884E-2"/>
        </c:manualLayout>
      </c:layout>
      <c:overlay val="0"/>
      <c:txPr>
        <a:bodyPr/>
        <a:lstStyle/>
        <a:p>
          <a:pPr rtl="0">
            <a:defRPr sz="9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661253993613402E-2"/>
          <c:y val="5.1400554097404488E-2"/>
          <c:w val="0.8627386752136752"/>
          <c:h val="0.71620005832604261"/>
        </c:manualLayout>
      </c:layout>
      <c:lineChart>
        <c:grouping val="standard"/>
        <c:varyColors val="0"/>
        <c:ser>
          <c:idx val="3"/>
          <c:order val="0"/>
          <c:tx>
            <c:strRef>
              <c:f>Export_prices!$A$4</c:f>
              <c:strCache>
                <c:ptCount val="1"/>
                <c:pt idx="0">
                  <c:v>Энергоресурсы</c:v>
                </c:pt>
              </c:strCache>
            </c:strRef>
          </c:tx>
          <c:spPr>
            <a:ln w="19050">
              <a:solidFill>
                <a:srgbClr val="00447C"/>
              </a:solidFill>
            </a:ln>
          </c:spPr>
          <c:marker>
            <c:symbol val="none"/>
          </c:marker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5B3-443F-BC12-E328AC6AB857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5B3-443F-BC12-E328AC6AB857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95B3-443F-BC12-E328AC6AB857}"/>
              </c:ext>
            </c:extLst>
          </c:dPt>
          <c:dPt>
            <c:idx val="1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95B3-443F-BC12-E328AC6AB857}"/>
              </c:ext>
            </c:extLst>
          </c:dPt>
          <c:dPt>
            <c:idx val="1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95B3-443F-BC12-E328AC6AB857}"/>
              </c:ext>
            </c:extLst>
          </c:dPt>
          <c:dPt>
            <c:idx val="1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95B3-443F-BC12-E328AC6AB857}"/>
              </c:ext>
            </c:extLst>
          </c:dPt>
          <c:dPt>
            <c:idx val="1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95B3-443F-BC12-E328AC6AB857}"/>
              </c:ext>
            </c:extLst>
          </c:dPt>
          <c:dPt>
            <c:idx val="1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95B3-443F-BC12-E328AC6AB857}"/>
              </c:ext>
            </c:extLst>
          </c:dPt>
          <c:dPt>
            <c:idx val="1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95B3-443F-BC12-E328AC6AB857}"/>
              </c:ext>
            </c:extLst>
          </c:dPt>
          <c:dPt>
            <c:idx val="1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95B3-443F-BC12-E328AC6AB857}"/>
              </c:ext>
            </c:extLst>
          </c:dPt>
          <c:dPt>
            <c:idx val="2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95B3-443F-BC12-E328AC6AB857}"/>
              </c:ext>
            </c:extLst>
          </c:dPt>
          <c:dLbls>
            <c:dLbl>
              <c:idx val="64"/>
              <c:layout>
                <c:manualLayout>
                  <c:x val="5.2851839271750405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50" b="1">
                      <a:solidFill>
                        <a:srgbClr val="00447C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4"/>
              <c:layout>
                <c:manualLayout>
                  <c:x val="4.2784822267607471E-2"/>
                  <c:y val="-4.6296296296296294E-3"/>
                </c:manualLayout>
              </c:layout>
              <c:tx>
                <c:rich>
                  <a:bodyPr/>
                  <a:lstStyle/>
                  <a:p>
                    <a:pPr>
                      <a:defRPr sz="1050" b="1">
                        <a:solidFill>
                          <a:srgbClr val="00447C"/>
                        </a:solidFill>
                      </a:defRPr>
                    </a:pPr>
                    <a:r>
                      <a:rPr lang="ru-RU" sz="1050" b="1">
                        <a:solidFill>
                          <a:srgbClr val="00447C"/>
                        </a:solidFill>
                      </a:rPr>
                      <a:t>1,74</a:t>
                    </a:r>
                    <a:endParaRPr lang="en-US" b="1">
                      <a:solidFill>
                        <a:srgbClr val="00447C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95B3-443F-BC12-E328AC6AB85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Export_prices!$C$2:$BO$3</c:f>
              <c:multiLvlStrCache>
                <c:ptCount val="65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</c:lvl>
                <c:lvl>
                  <c:pt idx="0">
                    <c:v>2017</c:v>
                  </c:pt>
                  <c:pt idx="12">
                    <c:v>2018</c:v>
                  </c:pt>
                  <c:pt idx="24">
                    <c:v>2019</c:v>
                  </c:pt>
                  <c:pt idx="36">
                    <c:v>2020</c:v>
                  </c:pt>
                  <c:pt idx="48">
                    <c:v>2021</c:v>
                  </c:pt>
                  <c:pt idx="60">
                    <c:v>22</c:v>
                  </c:pt>
                </c:lvl>
              </c:multiLvlStrCache>
            </c:multiLvlStrRef>
          </c:cat>
          <c:val>
            <c:numRef>
              <c:f>Export_prices!$C$4:$BO$4</c:f>
              <c:numCache>
                <c:formatCode>0</c:formatCode>
                <c:ptCount val="65"/>
                <c:pt idx="0">
                  <c:v>57.893635725768249</c:v>
                </c:pt>
                <c:pt idx="1">
                  <c:v>57.784928606463957</c:v>
                </c:pt>
                <c:pt idx="2">
                  <c:v>54.354688485949033</c:v>
                </c:pt>
                <c:pt idx="3">
                  <c:v>55.590589438628143</c:v>
                </c:pt>
                <c:pt idx="4">
                  <c:v>53.471668707965378</c:v>
                </c:pt>
                <c:pt idx="5">
                  <c:v>49.96271440471692</c:v>
                </c:pt>
                <c:pt idx="6">
                  <c:v>51.856746540688981</c:v>
                </c:pt>
                <c:pt idx="7">
                  <c:v>54.74364837632104</c:v>
                </c:pt>
                <c:pt idx="8">
                  <c:v>58.314240621686572</c:v>
                </c:pt>
                <c:pt idx="9">
                  <c:v>60.404358054776267</c:v>
                </c:pt>
                <c:pt idx="10">
                  <c:v>65.083948054199652</c:v>
                </c:pt>
                <c:pt idx="11">
                  <c:v>66.629556061693805</c:v>
                </c:pt>
                <c:pt idx="12">
                  <c:v>72.056667390997731</c:v>
                </c:pt>
                <c:pt idx="13">
                  <c:v>67.687395756033524</c:v>
                </c:pt>
                <c:pt idx="14">
                  <c:v>68.267074058555494</c:v>
                </c:pt>
                <c:pt idx="15">
                  <c:v>72.869124545255218</c:v>
                </c:pt>
                <c:pt idx="16">
                  <c:v>77.979132208072002</c:v>
                </c:pt>
                <c:pt idx="17">
                  <c:v>77.214258324863948</c:v>
                </c:pt>
                <c:pt idx="18">
                  <c:v>76.686959813726233</c:v>
                </c:pt>
                <c:pt idx="19">
                  <c:v>75.82739429949558</c:v>
                </c:pt>
                <c:pt idx="20">
                  <c:v>81.382072862499669</c:v>
                </c:pt>
                <c:pt idx="21">
                  <c:v>82.616654681452346</c:v>
                </c:pt>
                <c:pt idx="22">
                  <c:v>69.604226135227265</c:v>
                </c:pt>
                <c:pt idx="23">
                  <c:v>61.741667723883694</c:v>
                </c:pt>
                <c:pt idx="24">
                  <c:v>62.818269508544418</c:v>
                </c:pt>
                <c:pt idx="25">
                  <c:v>66.017735322308198</c:v>
                </c:pt>
                <c:pt idx="26">
                  <c:v>67.779472790409415</c:v>
                </c:pt>
                <c:pt idx="27">
                  <c:v>71.244591153615175</c:v>
                </c:pt>
                <c:pt idx="28">
                  <c:v>70.213381464535615</c:v>
                </c:pt>
                <c:pt idx="29">
                  <c:v>62.929143163390869</c:v>
                </c:pt>
                <c:pt idx="30">
                  <c:v>63.505477116442364</c:v>
                </c:pt>
                <c:pt idx="31">
                  <c:v>59.015498521373289</c:v>
                </c:pt>
                <c:pt idx="32">
                  <c:v>62.290671225329085</c:v>
                </c:pt>
                <c:pt idx="33">
                  <c:v>59.907461659127655</c:v>
                </c:pt>
                <c:pt idx="34">
                  <c:v>63.158617048449209</c:v>
                </c:pt>
                <c:pt idx="35">
                  <c:v>65.187320017710306</c:v>
                </c:pt>
                <c:pt idx="36">
                  <c:v>62.697139387214861</c:v>
                </c:pt>
                <c:pt idx="37">
                  <c:v>54.660624323923663</c:v>
                </c:pt>
                <c:pt idx="38">
                  <c:v>35.155624418188381</c:v>
                </c:pt>
                <c:pt idx="39">
                  <c:v>26.075624396430584</c:v>
                </c:pt>
                <c:pt idx="40">
                  <c:v>32.352578366158617</c:v>
                </c:pt>
                <c:pt idx="41">
                  <c:v>39.999344871887551</c:v>
                </c:pt>
                <c:pt idx="42">
                  <c:v>42.576699530852032</c:v>
                </c:pt>
                <c:pt idx="43">
                  <c:v>44.762836119992777</c:v>
                </c:pt>
                <c:pt idx="44">
                  <c:v>42.180253877516328</c:v>
                </c:pt>
                <c:pt idx="45">
                  <c:v>42.552833311788213</c:v>
                </c:pt>
                <c:pt idx="46">
                  <c:v>45.587229504295713</c:v>
                </c:pt>
                <c:pt idx="47">
                  <c:v>52.548631186042257</c:v>
                </c:pt>
                <c:pt idx="48">
                  <c:v>57.606654048869501</c:v>
                </c:pt>
                <c:pt idx="49">
                  <c:v>66.261659619264691</c:v>
                </c:pt>
                <c:pt idx="50">
                  <c:v>66.577621718969027</c:v>
                </c:pt>
                <c:pt idx="51">
                  <c:v>66.607694231787619</c:v>
                </c:pt>
                <c:pt idx="52">
                  <c:v>71.127641733992377</c:v>
                </c:pt>
                <c:pt idx="53">
                  <c:v>77.420691911457141</c:v>
                </c:pt>
                <c:pt idx="54">
                  <c:v>81.023418705088318</c:v>
                </c:pt>
                <c:pt idx="55">
                  <c:v>79.402926203711289</c:v>
                </c:pt>
                <c:pt idx="56">
                  <c:v>88.35107371691393</c:v>
                </c:pt>
                <c:pt idx="57">
                  <c:v>101.69813573269141</c:v>
                </c:pt>
                <c:pt idx="58">
                  <c:v>94.80571421140921</c:v>
                </c:pt>
                <c:pt idx="59">
                  <c:v>92.632976959614609</c:v>
                </c:pt>
                <c:pt idx="60">
                  <c:v>100</c:v>
                </c:pt>
                <c:pt idx="61">
                  <c:v>108.08948255799103</c:v>
                </c:pt>
                <c:pt idx="62">
                  <c:v>134.52063983746834</c:v>
                </c:pt>
                <c:pt idx="63">
                  <c:v>126.27902822299539</c:v>
                </c:pt>
                <c:pt idx="64">
                  <c:v>132.64857546767487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95B3-443F-BC12-E328AC6AB857}"/>
            </c:ext>
          </c:extLst>
        </c:ser>
        <c:ser>
          <c:idx val="0"/>
          <c:order val="1"/>
          <c:tx>
            <c:strRef>
              <c:f>Export_prices!$A$5</c:f>
              <c:strCache>
                <c:ptCount val="1"/>
                <c:pt idx="0">
                  <c:v>Сельхозсырье</c:v>
                </c:pt>
              </c:strCache>
            </c:strRef>
          </c:tx>
          <c:spPr>
            <a:ln w="19050">
              <a:solidFill>
                <a:srgbClr val="2C9855"/>
              </a:solidFill>
            </a:ln>
          </c:spPr>
          <c:marker>
            <c:symbol val="none"/>
          </c:marker>
          <c:dLbls>
            <c:dLbl>
              <c:idx val="64"/>
              <c:layout>
                <c:manualLayout>
                  <c:x val="6.0402102024857608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solidFill>
                        <a:srgbClr val="539FDE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Export_prices!$C$2:$BO$3</c:f>
              <c:multiLvlStrCache>
                <c:ptCount val="65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</c:lvl>
                <c:lvl>
                  <c:pt idx="0">
                    <c:v>2017</c:v>
                  </c:pt>
                  <c:pt idx="12">
                    <c:v>2018</c:v>
                  </c:pt>
                  <c:pt idx="24">
                    <c:v>2019</c:v>
                  </c:pt>
                  <c:pt idx="36">
                    <c:v>2020</c:v>
                  </c:pt>
                  <c:pt idx="48">
                    <c:v>2021</c:v>
                  </c:pt>
                  <c:pt idx="60">
                    <c:v>22</c:v>
                  </c:pt>
                </c:lvl>
              </c:multiLvlStrCache>
            </c:multiLvlStrRef>
          </c:cat>
          <c:val>
            <c:numRef>
              <c:f>Export_prices!$C$5:$BO$5</c:f>
              <c:numCache>
                <c:formatCode>0</c:formatCode>
                <c:ptCount val="65"/>
                <c:pt idx="0">
                  <c:v>75.380996119278777</c:v>
                </c:pt>
                <c:pt idx="1">
                  <c:v>75.219998681351967</c:v>
                </c:pt>
                <c:pt idx="2">
                  <c:v>73.874625945934227</c:v>
                </c:pt>
                <c:pt idx="3">
                  <c:v>73.142848566914211</c:v>
                </c:pt>
                <c:pt idx="4">
                  <c:v>74.271683039549472</c:v>
                </c:pt>
                <c:pt idx="5">
                  <c:v>73.39959254419972</c:v>
                </c:pt>
                <c:pt idx="6">
                  <c:v>73.72363208342334</c:v>
                </c:pt>
                <c:pt idx="7">
                  <c:v>72.083206361075682</c:v>
                </c:pt>
                <c:pt idx="8">
                  <c:v>72.545494956093663</c:v>
                </c:pt>
                <c:pt idx="9">
                  <c:v>71.871311300080976</c:v>
                </c:pt>
                <c:pt idx="10">
                  <c:v>72.10771435798604</c:v>
                </c:pt>
                <c:pt idx="11">
                  <c:v>71.490792572484082</c:v>
                </c:pt>
                <c:pt idx="12">
                  <c:v>73.328108724569717</c:v>
                </c:pt>
                <c:pt idx="13">
                  <c:v>74.709315332643513</c:v>
                </c:pt>
                <c:pt idx="14">
                  <c:v>75.866134065861246</c:v>
                </c:pt>
                <c:pt idx="15">
                  <c:v>77.232005196490093</c:v>
                </c:pt>
                <c:pt idx="16">
                  <c:v>77.386478312503741</c:v>
                </c:pt>
                <c:pt idx="17">
                  <c:v>74.933995897166156</c:v>
                </c:pt>
                <c:pt idx="18">
                  <c:v>72.755885136151718</c:v>
                </c:pt>
                <c:pt idx="19">
                  <c:v>71.481921752669862</c:v>
                </c:pt>
                <c:pt idx="20">
                  <c:v>69.635516559307149</c:v>
                </c:pt>
                <c:pt idx="21">
                  <c:v>70.257562175622056</c:v>
                </c:pt>
                <c:pt idx="22">
                  <c:v>69.287271904109204</c:v>
                </c:pt>
                <c:pt idx="23">
                  <c:v>69.624563185373447</c:v>
                </c:pt>
                <c:pt idx="24">
                  <c:v>70.355855671523031</c:v>
                </c:pt>
                <c:pt idx="25">
                  <c:v>70.57050888443878</c:v>
                </c:pt>
                <c:pt idx="26">
                  <c:v>69.935959857368999</c:v>
                </c:pt>
                <c:pt idx="27">
                  <c:v>70.003018141383535</c:v>
                </c:pt>
                <c:pt idx="28">
                  <c:v>69.295711844390425</c:v>
                </c:pt>
                <c:pt idx="29">
                  <c:v>71.188099508153925</c:v>
                </c:pt>
                <c:pt idx="30">
                  <c:v>70.148137342705297</c:v>
                </c:pt>
                <c:pt idx="31">
                  <c:v>68.05431514422969</c:v>
                </c:pt>
                <c:pt idx="32">
                  <c:v>68.053317047954721</c:v>
                </c:pt>
                <c:pt idx="33">
                  <c:v>69.325217608335691</c:v>
                </c:pt>
                <c:pt idx="34">
                  <c:v>71.8763417470159</c:v>
                </c:pt>
                <c:pt idx="35">
                  <c:v>73.525220964896647</c:v>
                </c:pt>
                <c:pt idx="36">
                  <c:v>74.410457529005896</c:v>
                </c:pt>
                <c:pt idx="37">
                  <c:v>72.325590433033568</c:v>
                </c:pt>
                <c:pt idx="38">
                  <c:v>69.994514889369142</c:v>
                </c:pt>
                <c:pt idx="39">
                  <c:v>68.531981499328893</c:v>
                </c:pt>
                <c:pt idx="40">
                  <c:v>68.554245231350833</c:v>
                </c:pt>
                <c:pt idx="41">
                  <c:v>70.235137049612447</c:v>
                </c:pt>
                <c:pt idx="42">
                  <c:v>71.026313734911383</c:v>
                </c:pt>
                <c:pt idx="43">
                  <c:v>73.408947747271057</c:v>
                </c:pt>
                <c:pt idx="44">
                  <c:v>75.704114045098947</c:v>
                </c:pt>
                <c:pt idx="45">
                  <c:v>77.534355316551967</c:v>
                </c:pt>
                <c:pt idx="46">
                  <c:v>80.561897909139176</c:v>
                </c:pt>
                <c:pt idx="47">
                  <c:v>82.652670371666431</c:v>
                </c:pt>
                <c:pt idx="48">
                  <c:v>86.885768585737338</c:v>
                </c:pt>
                <c:pt idx="49">
                  <c:v>88.107786137217573</c:v>
                </c:pt>
                <c:pt idx="50">
                  <c:v>87.362525036491718</c:v>
                </c:pt>
                <c:pt idx="51">
                  <c:v>89.486024680977636</c:v>
                </c:pt>
                <c:pt idx="52">
                  <c:v>94.333990450095982</c:v>
                </c:pt>
                <c:pt idx="53">
                  <c:v>92.039228046830686</c:v>
                </c:pt>
                <c:pt idx="54">
                  <c:v>91.325598130941685</c:v>
                </c:pt>
                <c:pt idx="55">
                  <c:v>92.21554146692533</c:v>
                </c:pt>
                <c:pt idx="56">
                  <c:v>92.005862707706299</c:v>
                </c:pt>
                <c:pt idx="57">
                  <c:v>93.994692536923694</c:v>
                </c:pt>
                <c:pt idx="58">
                  <c:v>95.331858808951679</c:v>
                </c:pt>
                <c:pt idx="59">
                  <c:v>95.973048853441014</c:v>
                </c:pt>
                <c:pt idx="60">
                  <c:v>100</c:v>
                </c:pt>
                <c:pt idx="61">
                  <c:v>104.4856407159111</c:v>
                </c:pt>
                <c:pt idx="62">
                  <c:v>111.89830083206836</c:v>
                </c:pt>
                <c:pt idx="63">
                  <c:v>113.22828789908819</c:v>
                </c:pt>
                <c:pt idx="64">
                  <c:v>112.7569334250343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Export_prices!$A$6</c:f>
              <c:strCache>
                <c:ptCount val="1"/>
                <c:pt idx="0">
                  <c:v>Металлы</c:v>
                </c:pt>
              </c:strCache>
            </c:strRef>
          </c:tx>
          <c:spPr>
            <a:ln w="19050">
              <a:solidFill>
                <a:srgbClr val="C02800"/>
              </a:solidFill>
            </a:ln>
          </c:spPr>
          <c:marker>
            <c:symbol val="none"/>
          </c:marker>
          <c:dLbls>
            <c:dLbl>
              <c:idx val="64"/>
              <c:layout>
                <c:manualLayout>
                  <c:x val="6.04021020248576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rgbClr val="C028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Export_prices!$C$2:$BO$3</c:f>
              <c:multiLvlStrCache>
                <c:ptCount val="65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</c:lvl>
                <c:lvl>
                  <c:pt idx="0">
                    <c:v>2017</c:v>
                  </c:pt>
                  <c:pt idx="12">
                    <c:v>2018</c:v>
                  </c:pt>
                  <c:pt idx="24">
                    <c:v>2019</c:v>
                  </c:pt>
                  <c:pt idx="36">
                    <c:v>2020</c:v>
                  </c:pt>
                  <c:pt idx="48">
                    <c:v>2021</c:v>
                  </c:pt>
                  <c:pt idx="60">
                    <c:v>22</c:v>
                  </c:pt>
                </c:lvl>
              </c:multiLvlStrCache>
            </c:multiLvlStrRef>
          </c:cat>
          <c:val>
            <c:numRef>
              <c:f>Export_prices!$C$6:$BO$6</c:f>
              <c:numCache>
                <c:formatCode>0</c:formatCode>
                <c:ptCount val="65"/>
                <c:pt idx="0">
                  <c:v>59.526263748141396</c:v>
                </c:pt>
                <c:pt idx="1">
                  <c:v>62.237994631056623</c:v>
                </c:pt>
                <c:pt idx="2">
                  <c:v>61.760711875238435</c:v>
                </c:pt>
                <c:pt idx="3">
                  <c:v>59.124465447346395</c:v>
                </c:pt>
                <c:pt idx="4">
                  <c:v>57.685002954063023</c:v>
                </c:pt>
                <c:pt idx="5">
                  <c:v>57.261092632060688</c:v>
                </c:pt>
                <c:pt idx="6">
                  <c:v>60.199258592139643</c:v>
                </c:pt>
                <c:pt idx="7">
                  <c:v>65.124526536050681</c:v>
                </c:pt>
                <c:pt idx="8">
                  <c:v>66.021334129356447</c:v>
                </c:pt>
                <c:pt idx="9">
                  <c:v>66.58973180828427</c:v>
                </c:pt>
                <c:pt idx="10">
                  <c:v>66.642456697970033</c:v>
                </c:pt>
                <c:pt idx="11">
                  <c:v>67.167769494020817</c:v>
                </c:pt>
                <c:pt idx="12">
                  <c:v>70.725768178592517</c:v>
                </c:pt>
                <c:pt idx="13">
                  <c:v>70.75556506433395</c:v>
                </c:pt>
                <c:pt idx="14">
                  <c:v>67.452937410238107</c:v>
                </c:pt>
                <c:pt idx="15">
                  <c:v>69.029538944333581</c:v>
                </c:pt>
                <c:pt idx="16">
                  <c:v>69.303502258958744</c:v>
                </c:pt>
                <c:pt idx="17">
                  <c:v>69.453748355975719</c:v>
                </c:pt>
                <c:pt idx="18">
                  <c:v>63.700783690310807</c:v>
                </c:pt>
                <c:pt idx="19">
                  <c:v>62.380176564318141</c:v>
                </c:pt>
                <c:pt idx="20">
                  <c:v>61.842320753965446</c:v>
                </c:pt>
                <c:pt idx="21">
                  <c:v>63.367574626176172</c:v>
                </c:pt>
                <c:pt idx="22">
                  <c:v>61.887005305746619</c:v>
                </c:pt>
                <c:pt idx="23">
                  <c:v>60.745765825028109</c:v>
                </c:pt>
                <c:pt idx="24">
                  <c:v>60.508161421752455</c:v>
                </c:pt>
                <c:pt idx="25">
                  <c:v>63.976225903370377</c:v>
                </c:pt>
                <c:pt idx="26">
                  <c:v>64.758388907808879</c:v>
                </c:pt>
                <c:pt idx="27">
                  <c:v>65.159803566309591</c:v>
                </c:pt>
                <c:pt idx="28">
                  <c:v>62.803971964994219</c:v>
                </c:pt>
                <c:pt idx="29">
                  <c:v>62.705672710206272</c:v>
                </c:pt>
                <c:pt idx="30">
                  <c:v>64.70607387455901</c:v>
                </c:pt>
                <c:pt idx="31">
                  <c:v>60.727238612404726</c:v>
                </c:pt>
                <c:pt idx="32">
                  <c:v>61.744813147992204</c:v>
                </c:pt>
                <c:pt idx="33">
                  <c:v>61.053701129271509</c:v>
                </c:pt>
                <c:pt idx="34">
                  <c:v>60.860435878576389</c:v>
                </c:pt>
                <c:pt idx="35">
                  <c:v>61.862348183187216</c:v>
                </c:pt>
                <c:pt idx="36">
                  <c:v>62.047795518843344</c:v>
                </c:pt>
                <c:pt idx="37">
                  <c:v>58.305580138963634</c:v>
                </c:pt>
                <c:pt idx="38">
                  <c:v>54.864703583651391</c:v>
                </c:pt>
                <c:pt idx="39">
                  <c:v>52.345222662479564</c:v>
                </c:pt>
                <c:pt idx="40">
                  <c:v>54.30531893778199</c:v>
                </c:pt>
                <c:pt idx="41">
                  <c:v>58.834683113831488</c:v>
                </c:pt>
                <c:pt idx="42">
                  <c:v>63.155737853515568</c:v>
                </c:pt>
                <c:pt idx="43">
                  <c:v>66.662014943549067</c:v>
                </c:pt>
                <c:pt idx="44">
                  <c:v>67.967378772624457</c:v>
                </c:pt>
                <c:pt idx="45">
                  <c:v>68.268814671971555</c:v>
                </c:pt>
                <c:pt idx="46">
                  <c:v>72.091249960628573</c:v>
                </c:pt>
                <c:pt idx="47">
                  <c:v>79.574222073916872</c:v>
                </c:pt>
                <c:pt idx="48">
                  <c:v>82.120575140513452</c:v>
                </c:pt>
                <c:pt idx="49">
                  <c:v>84.957806586181434</c:v>
                </c:pt>
                <c:pt idx="50">
                  <c:v>88.01541537765759</c:v>
                </c:pt>
                <c:pt idx="51">
                  <c:v>92.089262639872302</c:v>
                </c:pt>
                <c:pt idx="52">
                  <c:v>100.45011060767904</c:v>
                </c:pt>
                <c:pt idx="53">
                  <c:v>99.23624216768755</c:v>
                </c:pt>
                <c:pt idx="54">
                  <c:v>99.433808277047419</c:v>
                </c:pt>
                <c:pt idx="55">
                  <c:v>95.060627843075977</c:v>
                </c:pt>
                <c:pt idx="56">
                  <c:v>93.279026859597423</c:v>
                </c:pt>
                <c:pt idx="57">
                  <c:v>96.926703941881215</c:v>
                </c:pt>
                <c:pt idx="58">
                  <c:v>91.046472143581212</c:v>
                </c:pt>
                <c:pt idx="59">
                  <c:v>93.200924158823639</c:v>
                </c:pt>
                <c:pt idx="60">
                  <c:v>100</c:v>
                </c:pt>
                <c:pt idx="61">
                  <c:v>104.74876397592483</c:v>
                </c:pt>
                <c:pt idx="62">
                  <c:v>112.8194075796531</c:v>
                </c:pt>
                <c:pt idx="63">
                  <c:v>110.2727288916432</c:v>
                </c:pt>
                <c:pt idx="64">
                  <c:v>97.784770584362803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Export_prices!$A$7</c:f>
              <c:strCache>
                <c:ptCount val="1"/>
                <c:pt idx="0">
                  <c:v>Минудобрения</c:v>
                </c:pt>
              </c:strCache>
            </c:strRef>
          </c:tx>
          <c:spPr>
            <a:ln w="19050">
              <a:solidFill>
                <a:srgbClr val="539FDE"/>
              </a:solidFill>
            </a:ln>
          </c:spPr>
          <c:marker>
            <c:symbol val="none"/>
          </c:marker>
          <c:cat>
            <c:multiLvlStrRef>
              <c:f>Export_prices!$C$2:$BO$3</c:f>
              <c:multiLvlStrCache>
                <c:ptCount val="65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</c:lvl>
                <c:lvl>
                  <c:pt idx="0">
                    <c:v>2017</c:v>
                  </c:pt>
                  <c:pt idx="12">
                    <c:v>2018</c:v>
                  </c:pt>
                  <c:pt idx="24">
                    <c:v>2019</c:v>
                  </c:pt>
                  <c:pt idx="36">
                    <c:v>2020</c:v>
                  </c:pt>
                  <c:pt idx="48">
                    <c:v>2021</c:v>
                  </c:pt>
                  <c:pt idx="60">
                    <c:v>22</c:v>
                  </c:pt>
                </c:lvl>
              </c:multiLvlStrCache>
            </c:multiLvlStrRef>
          </c:cat>
          <c:val>
            <c:numRef>
              <c:f>Export_prices!$C$7:$BO$7</c:f>
              <c:numCache>
                <c:formatCode>0</c:formatCode>
                <c:ptCount val="65"/>
                <c:pt idx="0">
                  <c:v>38.280826081584053</c:v>
                </c:pt>
                <c:pt idx="1">
                  <c:v>38.261024385814515</c:v>
                </c:pt>
                <c:pt idx="2">
                  <c:v>38.108628478304873</c:v>
                </c:pt>
                <c:pt idx="3">
                  <c:v>36.759469913842167</c:v>
                </c:pt>
                <c:pt idx="4">
                  <c:v>34.149472194949944</c:v>
                </c:pt>
                <c:pt idx="5">
                  <c:v>35.023386724489342</c:v>
                </c:pt>
                <c:pt idx="6">
                  <c:v>34.353857588311627</c:v>
                </c:pt>
                <c:pt idx="7">
                  <c:v>35.267534205210097</c:v>
                </c:pt>
                <c:pt idx="8">
                  <c:v>36.926279663172728</c:v>
                </c:pt>
                <c:pt idx="9">
                  <c:v>38.925693086083804</c:v>
                </c:pt>
                <c:pt idx="10">
                  <c:v>41.21284305864787</c:v>
                </c:pt>
                <c:pt idx="11">
                  <c:v>36.937939951512881</c:v>
                </c:pt>
                <c:pt idx="12">
                  <c:v>37.61286902669476</c:v>
                </c:pt>
                <c:pt idx="13">
                  <c:v>38.730851734388686</c:v>
                </c:pt>
                <c:pt idx="14">
                  <c:v>39.019542936183164</c:v>
                </c:pt>
                <c:pt idx="15">
                  <c:v>39.177382081014429</c:v>
                </c:pt>
                <c:pt idx="16">
                  <c:v>38.581444463031644</c:v>
                </c:pt>
                <c:pt idx="17">
                  <c:v>38.897531967345557</c:v>
                </c:pt>
                <c:pt idx="18">
                  <c:v>41.193102021337644</c:v>
                </c:pt>
                <c:pt idx="19">
                  <c:v>42.155255011187528</c:v>
                </c:pt>
                <c:pt idx="20">
                  <c:v>43.217858130564103</c:v>
                </c:pt>
                <c:pt idx="21">
                  <c:v>43.942940740060045</c:v>
                </c:pt>
                <c:pt idx="22">
                  <c:v>46.418318857273931</c:v>
                </c:pt>
                <c:pt idx="23">
                  <c:v>44.579188091949163</c:v>
                </c:pt>
                <c:pt idx="24">
                  <c:v>43.278592904601211</c:v>
                </c:pt>
                <c:pt idx="25">
                  <c:v>42.291908197248937</c:v>
                </c:pt>
                <c:pt idx="26">
                  <c:v>42.012122509793073</c:v>
                </c:pt>
                <c:pt idx="27">
                  <c:v>42.225311264347269</c:v>
                </c:pt>
                <c:pt idx="28">
                  <c:v>42.083876034477647</c:v>
                </c:pt>
                <c:pt idx="29">
                  <c:v>41.765646767270958</c:v>
                </c:pt>
                <c:pt idx="30">
                  <c:v>41.227850777949044</c:v>
                </c:pt>
                <c:pt idx="31">
                  <c:v>40.749414602356005</c:v>
                </c:pt>
                <c:pt idx="32">
                  <c:v>38.80241918257731</c:v>
                </c:pt>
                <c:pt idx="33">
                  <c:v>38.74891421138102</c:v>
                </c:pt>
                <c:pt idx="34">
                  <c:v>37.408169432578589</c:v>
                </c:pt>
                <c:pt idx="35">
                  <c:v>36.204408039837652</c:v>
                </c:pt>
                <c:pt idx="36">
                  <c:v>35.312869206762194</c:v>
                </c:pt>
                <c:pt idx="37">
                  <c:v>35.409824721778783</c:v>
                </c:pt>
                <c:pt idx="38">
                  <c:v>36.555297864360803</c:v>
                </c:pt>
                <c:pt idx="39">
                  <c:v>36.7412182383584</c:v>
                </c:pt>
                <c:pt idx="40">
                  <c:v>33.618843936830778</c:v>
                </c:pt>
                <c:pt idx="41">
                  <c:v>33.300887069617879</c:v>
                </c:pt>
                <c:pt idx="42">
                  <c:v>34.813475014017669</c:v>
                </c:pt>
                <c:pt idx="43">
                  <c:v>37.864950149960194</c:v>
                </c:pt>
                <c:pt idx="44">
                  <c:v>38.312564851049892</c:v>
                </c:pt>
                <c:pt idx="45">
                  <c:v>38.181819121216691</c:v>
                </c:pt>
                <c:pt idx="46">
                  <c:v>38.452017438309113</c:v>
                </c:pt>
                <c:pt idx="47">
                  <c:v>39.296138795708437</c:v>
                </c:pt>
                <c:pt idx="48">
                  <c:v>41.354043145791856</c:v>
                </c:pt>
                <c:pt idx="49">
                  <c:v>49.883130686418362</c:v>
                </c:pt>
                <c:pt idx="50">
                  <c:v>51.926822465735242</c:v>
                </c:pt>
                <c:pt idx="51">
                  <c:v>50.62501878580936</c:v>
                </c:pt>
                <c:pt idx="52">
                  <c:v>52.875499732422185</c:v>
                </c:pt>
                <c:pt idx="53">
                  <c:v>59.703253019741396</c:v>
                </c:pt>
                <c:pt idx="54">
                  <c:v>63.2868413965722</c:v>
                </c:pt>
                <c:pt idx="55">
                  <c:v>65.177410837152365</c:v>
                </c:pt>
                <c:pt idx="56">
                  <c:v>64.548393852260375</c:v>
                </c:pt>
                <c:pt idx="57">
                  <c:v>85.507760027239584</c:v>
                </c:pt>
                <c:pt idx="58">
                  <c:v>101.94684383705659</c:v>
                </c:pt>
                <c:pt idx="59">
                  <c:v>103.68906481807969</c:v>
                </c:pt>
                <c:pt idx="60">
                  <c:v>100</c:v>
                </c:pt>
                <c:pt idx="61">
                  <c:v>98.134135450534131</c:v>
                </c:pt>
                <c:pt idx="62">
                  <c:v>115.9158670995846</c:v>
                </c:pt>
                <c:pt idx="63">
                  <c:v>127.10274637373037</c:v>
                </c:pt>
                <c:pt idx="64">
                  <c:v>111.21898146129683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6414960"/>
        <c:axId val="236415352"/>
      </c:lineChart>
      <c:catAx>
        <c:axId val="236414960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 algn="r">
                  <a:defRPr>
                    <a:latin typeface="Bliss Pro Light (Основной текст)"/>
                  </a:defRPr>
                </a:pPr>
                <a:r>
                  <a:rPr lang="ru-RU">
                    <a:latin typeface="Bliss Pro Light (Основной текст)"/>
                  </a:rPr>
                  <a:t>янв.22</a:t>
                </a:r>
                <a:r>
                  <a:rPr lang="ru-RU" baseline="0">
                    <a:latin typeface="Bliss Pro Light (Основной текст)"/>
                  </a:rPr>
                  <a:t> = 100</a:t>
                </a:r>
                <a:endParaRPr lang="ru-RU">
                  <a:latin typeface="Bliss Pro Light (Основной текст)"/>
                </a:endParaRPr>
              </a:p>
            </c:rich>
          </c:tx>
          <c:layout>
            <c:manualLayout>
              <c:xMode val="edge"/>
              <c:yMode val="edge"/>
              <c:x val="6.293629520298713E-2"/>
              <c:y val="4.0717410323709534E-2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050">
                <a:latin typeface="Bliss Pro Light (Основной текст)"/>
              </a:defRPr>
            </a:pPr>
            <a:endParaRPr lang="ru-RU"/>
          </a:p>
        </c:txPr>
        <c:crossAx val="236415352"/>
        <c:crosses val="autoZero"/>
        <c:auto val="1"/>
        <c:lblAlgn val="ctr"/>
        <c:lblOffset val="0"/>
        <c:noMultiLvlLbl val="0"/>
      </c:catAx>
      <c:valAx>
        <c:axId val="236415352"/>
        <c:scaling>
          <c:orientation val="minMax"/>
          <c:max val="150"/>
          <c:min val="0"/>
        </c:scaling>
        <c:delete val="0"/>
        <c:axPos val="l"/>
        <c:majorGridlines>
          <c:spPr>
            <a:ln w="9525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Bliss Pro Light (Основной текст)"/>
              </a:defRPr>
            </a:pPr>
            <a:endParaRPr lang="ru-RU"/>
          </a:p>
        </c:txPr>
        <c:crossAx val="236414960"/>
        <c:crosses val="autoZero"/>
        <c:crossBetween val="between"/>
        <c:majorUnit val="50"/>
      </c:valAx>
    </c:plotArea>
    <c:legend>
      <c:legendPos val="r"/>
      <c:layout>
        <c:manualLayout>
          <c:xMode val="edge"/>
          <c:yMode val="edge"/>
          <c:x val="3.9905417600871228E-3"/>
          <c:y val="0.91116761446485861"/>
          <c:w val="0.99600945823991283"/>
          <c:h val="8.8832385535141445E-2"/>
        </c:manualLayout>
      </c:layout>
      <c:overlay val="0"/>
      <c:txPr>
        <a:bodyPr/>
        <a:lstStyle/>
        <a:p>
          <a:pPr rtl="0">
            <a:defRPr sz="11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661253993613402E-2"/>
          <c:y val="5.1400554097404488E-2"/>
          <c:w val="0.89805401390595896"/>
          <c:h val="0.71620005832604261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Export2!$A$11</c:f>
              <c:strCache>
                <c:ptCount val="1"/>
                <c:pt idx="0">
                  <c:v>ЕС-27</c:v>
                </c:pt>
              </c:strCache>
            </c:strRef>
          </c:tx>
          <c:spPr>
            <a:solidFill>
              <a:srgbClr val="00447C"/>
            </a:solidFill>
            <a:ln w="3175">
              <a:solidFill>
                <a:sysClr val="window" lastClr="FFFFFF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447C"/>
              </a:solidFill>
              <a:ln w="3175">
                <a:solidFill>
                  <a:srgbClr val="539FDE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5B3-443F-BC12-E328AC6AB857}"/>
              </c:ext>
            </c:extLst>
          </c:dPt>
          <c:dPt>
            <c:idx val="8"/>
            <c:invertIfNegative val="0"/>
            <c:bubble3D val="0"/>
            <c:spPr>
              <a:solidFill>
                <a:srgbClr val="00447C"/>
              </a:solidFill>
              <a:ln w="3175">
                <a:solidFill>
                  <a:srgbClr val="539FDE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5B3-443F-BC12-E328AC6AB857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95B3-443F-BC12-E328AC6AB857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95B3-443F-BC12-E328AC6AB857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95B3-443F-BC12-E328AC6AB857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95B3-443F-BC12-E328AC6AB857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95B3-443F-BC12-E328AC6AB857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95B3-443F-BC12-E328AC6AB857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95B3-443F-BC12-E328AC6AB857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95B3-443F-BC12-E328AC6AB857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95B3-443F-BC12-E328AC6AB857}"/>
              </c:ext>
            </c:extLst>
          </c:dPt>
          <c:dLbls>
            <c:dLbl>
              <c:idx val="64"/>
              <c:layout>
                <c:manualLayout>
                  <c:x val="5.2851839271750405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rgbClr val="00447C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4"/>
              <c:layout>
                <c:manualLayout>
                  <c:x val="4.2784822267607471E-2"/>
                  <c:y val="-4.6296296296296294E-3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rgbClr val="00447C"/>
                        </a:solidFill>
                      </a:defRPr>
                    </a:pPr>
                    <a:r>
                      <a:rPr lang="ru-RU" b="1">
                        <a:solidFill>
                          <a:srgbClr val="00447C"/>
                        </a:solidFill>
                      </a:rPr>
                      <a:t>1,74</a:t>
                    </a:r>
                    <a:endParaRPr lang="en-US" b="1">
                      <a:solidFill>
                        <a:srgbClr val="00447C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95B3-443F-BC12-E328AC6AB85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Export2!$C$2:$BO$3</c:f>
              <c:multiLvlStrCache>
                <c:ptCount val="65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</c:lvl>
                <c:lvl>
                  <c:pt idx="0">
                    <c:v>2017</c:v>
                  </c:pt>
                  <c:pt idx="12">
                    <c:v>2018</c:v>
                  </c:pt>
                  <c:pt idx="24">
                    <c:v>2019</c:v>
                  </c:pt>
                  <c:pt idx="36">
                    <c:v>2020</c:v>
                  </c:pt>
                  <c:pt idx="48">
                    <c:v>2021</c:v>
                  </c:pt>
                  <c:pt idx="60">
                    <c:v>22</c:v>
                  </c:pt>
                </c:lvl>
              </c:multiLvlStrCache>
            </c:multiLvlStrRef>
          </c:cat>
          <c:val>
            <c:numRef>
              <c:f>Export2!$C$11:$BO$11</c:f>
              <c:numCache>
                <c:formatCode>0</c:formatCode>
                <c:ptCount val="65"/>
                <c:pt idx="0">
                  <c:v>26.776597513333332</c:v>
                </c:pt>
                <c:pt idx="1">
                  <c:v>27.321801875666665</c:v>
                </c:pt>
                <c:pt idx="2">
                  <c:v>28.662120688333335</c:v>
                </c:pt>
                <c:pt idx="3">
                  <c:v>29.421057300333334</c:v>
                </c:pt>
                <c:pt idx="4">
                  <c:v>29.245422716666663</c:v>
                </c:pt>
                <c:pt idx="5">
                  <c:v>28.145279049999999</c:v>
                </c:pt>
                <c:pt idx="6">
                  <c:v>27.357314139333329</c:v>
                </c:pt>
                <c:pt idx="7">
                  <c:v>27.490329497333335</c:v>
                </c:pt>
                <c:pt idx="8">
                  <c:v>25.785196142333334</c:v>
                </c:pt>
                <c:pt idx="9">
                  <c:v>26.046483704666667</c:v>
                </c:pt>
                <c:pt idx="10">
                  <c:v>25.607989784999997</c:v>
                </c:pt>
                <c:pt idx="11">
                  <c:v>26.20493020166667</c:v>
                </c:pt>
                <c:pt idx="12">
                  <c:v>26.78105209266667</c:v>
                </c:pt>
                <c:pt idx="13">
                  <c:v>27.591843919666672</c:v>
                </c:pt>
                <c:pt idx="14">
                  <c:v>28.326184691666668</c:v>
                </c:pt>
                <c:pt idx="15">
                  <c:v>29.258457439666671</c:v>
                </c:pt>
                <c:pt idx="16">
                  <c:v>29.043614610333339</c:v>
                </c:pt>
                <c:pt idx="17">
                  <c:v>28.164308354666673</c:v>
                </c:pt>
                <c:pt idx="18">
                  <c:v>27.165033442333336</c:v>
                </c:pt>
                <c:pt idx="19">
                  <c:v>26.833318246999994</c:v>
                </c:pt>
                <c:pt idx="20">
                  <c:v>26.646073438666662</c:v>
                </c:pt>
                <c:pt idx="21">
                  <c:v>26.514641230666665</c:v>
                </c:pt>
                <c:pt idx="22">
                  <c:v>27.450334354999999</c:v>
                </c:pt>
                <c:pt idx="23">
                  <c:v>28.792745751333332</c:v>
                </c:pt>
                <c:pt idx="24">
                  <c:v>29.144964413333337</c:v>
                </c:pt>
                <c:pt idx="25">
                  <c:v>28.928723971</c:v>
                </c:pt>
                <c:pt idx="26">
                  <c:v>29.955701731000005</c:v>
                </c:pt>
                <c:pt idx="27">
                  <c:v>29.778342784333336</c:v>
                </c:pt>
                <c:pt idx="28">
                  <c:v>27.460465019333338</c:v>
                </c:pt>
                <c:pt idx="29">
                  <c:v>24.656129899333337</c:v>
                </c:pt>
                <c:pt idx="30">
                  <c:v>25.122218095333338</c:v>
                </c:pt>
                <c:pt idx="31">
                  <c:v>26.226985820000007</c:v>
                </c:pt>
                <c:pt idx="32">
                  <c:v>27.872772972000003</c:v>
                </c:pt>
                <c:pt idx="33">
                  <c:v>27.795369207666671</c:v>
                </c:pt>
                <c:pt idx="34">
                  <c:v>28.664093332333334</c:v>
                </c:pt>
                <c:pt idx="35">
                  <c:v>28.26956629</c:v>
                </c:pt>
                <c:pt idx="36">
                  <c:v>27.240709712666668</c:v>
                </c:pt>
                <c:pt idx="37">
                  <c:v>26.973229161666666</c:v>
                </c:pt>
                <c:pt idx="38">
                  <c:v>27.947602903</c:v>
                </c:pt>
                <c:pt idx="39">
                  <c:v>27.971315976</c:v>
                </c:pt>
                <c:pt idx="40">
                  <c:v>27.565209794333338</c:v>
                </c:pt>
                <c:pt idx="41">
                  <c:v>26.029409709666666</c:v>
                </c:pt>
                <c:pt idx="42">
                  <c:v>25.366680606333333</c:v>
                </c:pt>
                <c:pt idx="43">
                  <c:v>23.283732824666668</c:v>
                </c:pt>
                <c:pt idx="44">
                  <c:v>22.20013058933333</c:v>
                </c:pt>
                <c:pt idx="45">
                  <c:v>21.873081821666663</c:v>
                </c:pt>
                <c:pt idx="46">
                  <c:v>23.663056136666665</c:v>
                </c:pt>
                <c:pt idx="47">
                  <c:v>23.703327410666663</c:v>
                </c:pt>
                <c:pt idx="48">
                  <c:v>23.071272074333333</c:v>
                </c:pt>
                <c:pt idx="49">
                  <c:v>21.678538198666669</c:v>
                </c:pt>
                <c:pt idx="50">
                  <c:v>21.838355867000001</c:v>
                </c:pt>
                <c:pt idx="51">
                  <c:v>22.471317160666668</c:v>
                </c:pt>
                <c:pt idx="52">
                  <c:v>23.166094648999998</c:v>
                </c:pt>
                <c:pt idx="53">
                  <c:v>23.838280608999998</c:v>
                </c:pt>
                <c:pt idx="54">
                  <c:v>24.166608517333334</c:v>
                </c:pt>
                <c:pt idx="55">
                  <c:v>24.794798938000003</c:v>
                </c:pt>
                <c:pt idx="56">
                  <c:v>24.760364159666668</c:v>
                </c:pt>
                <c:pt idx="57">
                  <c:v>24.469219951333333</c:v>
                </c:pt>
                <c:pt idx="58">
                  <c:v>23.812540277666667</c:v>
                </c:pt>
                <c:pt idx="59">
                  <c:v>24.114513205999998</c:v>
                </c:pt>
                <c:pt idx="60">
                  <c:v>23.654631132000002</c:v>
                </c:pt>
                <c:pt idx="61">
                  <c:v>23.072150981333337</c:v>
                </c:pt>
                <c:pt idx="62">
                  <c:v>20.751071909333337</c:v>
                </c:pt>
                <c:pt idx="63">
                  <c:v>19.937450446000007</c:v>
                </c:pt>
                <c:pt idx="64">
                  <c:v>17.616802843333343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5B3-443F-BC12-E328AC6AB857}"/>
            </c:ext>
          </c:extLst>
        </c:ser>
        <c:ser>
          <c:idx val="0"/>
          <c:order val="1"/>
          <c:tx>
            <c:strRef>
              <c:f>Export2!$A$12</c:f>
              <c:strCache>
                <c:ptCount val="1"/>
                <c:pt idx="0">
                  <c:v>Прочие "недружественные"</c:v>
                </c:pt>
              </c:strCache>
            </c:strRef>
          </c:tx>
          <c:spPr>
            <a:solidFill>
              <a:srgbClr val="539FDE"/>
            </a:solidFill>
            <a:ln>
              <a:solidFill>
                <a:sysClr val="window" lastClr="FFFFFF"/>
              </a:solidFill>
            </a:ln>
          </c:spPr>
          <c:invertIfNegative val="0"/>
          <c:dLbls>
            <c:dLbl>
              <c:idx val="64"/>
              <c:layout>
                <c:manualLayout>
                  <c:x val="6.0402102024857608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539FDE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Export2!$C$2:$BO$3</c:f>
              <c:multiLvlStrCache>
                <c:ptCount val="65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</c:lvl>
                <c:lvl>
                  <c:pt idx="0">
                    <c:v>2017</c:v>
                  </c:pt>
                  <c:pt idx="12">
                    <c:v>2018</c:v>
                  </c:pt>
                  <c:pt idx="24">
                    <c:v>2019</c:v>
                  </c:pt>
                  <c:pt idx="36">
                    <c:v>2020</c:v>
                  </c:pt>
                  <c:pt idx="48">
                    <c:v>2021</c:v>
                  </c:pt>
                  <c:pt idx="60">
                    <c:v>22</c:v>
                  </c:pt>
                </c:lvl>
              </c:multiLvlStrCache>
            </c:multiLvlStrRef>
          </c:cat>
          <c:val>
            <c:numRef>
              <c:f>Export2!$C$12:$BO$12</c:f>
              <c:numCache>
                <c:formatCode>0</c:formatCode>
                <c:ptCount val="65"/>
                <c:pt idx="0">
                  <c:v>13.674321870333332</c:v>
                </c:pt>
                <c:pt idx="1">
                  <c:v>13.084948768333334</c:v>
                </c:pt>
                <c:pt idx="2">
                  <c:v>13.220077668</c:v>
                </c:pt>
                <c:pt idx="3">
                  <c:v>13.346931337999999</c:v>
                </c:pt>
                <c:pt idx="4">
                  <c:v>14.564728313666668</c:v>
                </c:pt>
                <c:pt idx="5">
                  <c:v>14.231405294666667</c:v>
                </c:pt>
                <c:pt idx="6">
                  <c:v>14.573936350666665</c:v>
                </c:pt>
                <c:pt idx="7">
                  <c:v>14.394264485333332</c:v>
                </c:pt>
                <c:pt idx="8">
                  <c:v>14.263270946333334</c:v>
                </c:pt>
                <c:pt idx="9">
                  <c:v>14.632337937333332</c:v>
                </c:pt>
                <c:pt idx="10">
                  <c:v>14.768267623333335</c:v>
                </c:pt>
                <c:pt idx="11">
                  <c:v>13.303053469666667</c:v>
                </c:pt>
                <c:pt idx="12">
                  <c:v>12.864575645000002</c:v>
                </c:pt>
                <c:pt idx="13">
                  <c:v>11.666230026333333</c:v>
                </c:pt>
                <c:pt idx="14">
                  <c:v>13.08445734</c:v>
                </c:pt>
                <c:pt idx="15">
                  <c:v>13.795395014666667</c:v>
                </c:pt>
                <c:pt idx="16">
                  <c:v>15.696252941666666</c:v>
                </c:pt>
                <c:pt idx="17">
                  <c:v>15.640474787666667</c:v>
                </c:pt>
                <c:pt idx="18">
                  <c:v>15.119452718333335</c:v>
                </c:pt>
                <c:pt idx="19">
                  <c:v>15.043049057666664</c:v>
                </c:pt>
                <c:pt idx="20">
                  <c:v>16.004163856999998</c:v>
                </c:pt>
                <c:pt idx="21">
                  <c:v>17.225756151000002</c:v>
                </c:pt>
                <c:pt idx="22">
                  <c:v>16.56686921</c:v>
                </c:pt>
                <c:pt idx="23">
                  <c:v>15.428202365666666</c:v>
                </c:pt>
                <c:pt idx="24">
                  <c:v>13.700191166000002</c:v>
                </c:pt>
                <c:pt idx="25">
                  <c:v>13.336088080333333</c:v>
                </c:pt>
                <c:pt idx="26">
                  <c:v>13.623589725</c:v>
                </c:pt>
                <c:pt idx="27">
                  <c:v>14.911064586333334</c:v>
                </c:pt>
                <c:pt idx="28">
                  <c:v>14.999487438000001</c:v>
                </c:pt>
                <c:pt idx="29">
                  <c:v>13.698398976</c:v>
                </c:pt>
                <c:pt idx="30">
                  <c:v>12.591771643</c:v>
                </c:pt>
                <c:pt idx="31">
                  <c:v>12.121640782666667</c:v>
                </c:pt>
                <c:pt idx="32">
                  <c:v>13.303337718</c:v>
                </c:pt>
                <c:pt idx="33">
                  <c:v>14.121832627666668</c:v>
                </c:pt>
                <c:pt idx="34">
                  <c:v>13.894594395</c:v>
                </c:pt>
                <c:pt idx="35">
                  <c:v>13.191175140666667</c:v>
                </c:pt>
                <c:pt idx="36">
                  <c:v>12.382633216000002</c:v>
                </c:pt>
                <c:pt idx="37">
                  <c:v>12.10765891</c:v>
                </c:pt>
                <c:pt idx="38">
                  <c:v>12.950554101333333</c:v>
                </c:pt>
                <c:pt idx="39">
                  <c:v>13.173165276000001</c:v>
                </c:pt>
                <c:pt idx="40">
                  <c:v>13.796602980333333</c:v>
                </c:pt>
                <c:pt idx="41">
                  <c:v>13.616770896333335</c:v>
                </c:pt>
                <c:pt idx="42">
                  <c:v>14.140435744333331</c:v>
                </c:pt>
                <c:pt idx="43">
                  <c:v>14.270849624333332</c:v>
                </c:pt>
                <c:pt idx="44">
                  <c:v>14.736386531333332</c:v>
                </c:pt>
                <c:pt idx="45">
                  <c:v>14.271576749999999</c:v>
                </c:pt>
                <c:pt idx="46">
                  <c:v>14.508248575333333</c:v>
                </c:pt>
                <c:pt idx="47">
                  <c:v>13.543037040000002</c:v>
                </c:pt>
                <c:pt idx="48">
                  <c:v>12.682103870666667</c:v>
                </c:pt>
                <c:pt idx="49">
                  <c:v>11.839963656666669</c:v>
                </c:pt>
                <c:pt idx="50">
                  <c:v>12.537997901666666</c:v>
                </c:pt>
                <c:pt idx="51">
                  <c:v>13.038328879333335</c:v>
                </c:pt>
                <c:pt idx="52">
                  <c:v>13.708122319333334</c:v>
                </c:pt>
                <c:pt idx="53">
                  <c:v>14.525143818666669</c:v>
                </c:pt>
                <c:pt idx="54">
                  <c:v>15.822205088333334</c:v>
                </c:pt>
                <c:pt idx="55">
                  <c:v>15.561695265666666</c:v>
                </c:pt>
                <c:pt idx="56">
                  <c:v>14.222227347666667</c:v>
                </c:pt>
                <c:pt idx="57">
                  <c:v>13.571005385666666</c:v>
                </c:pt>
                <c:pt idx="58">
                  <c:v>12.397186044333333</c:v>
                </c:pt>
                <c:pt idx="59">
                  <c:v>12.627293511</c:v>
                </c:pt>
                <c:pt idx="60">
                  <c:v>11.550390369</c:v>
                </c:pt>
                <c:pt idx="61">
                  <c:v>11.55086801763394</c:v>
                </c:pt>
                <c:pt idx="62">
                  <c:v>9.1448664191241775</c:v>
                </c:pt>
                <c:pt idx="63">
                  <c:v>9.0197967751563741</c:v>
                </c:pt>
                <c:pt idx="64">
                  <c:v>8.592410814412986</c:v>
                </c:pt>
              </c:numCache>
            </c:numRef>
          </c:val>
        </c:ser>
        <c:ser>
          <c:idx val="1"/>
          <c:order val="2"/>
          <c:tx>
            <c:strRef>
              <c:f>Export2!$A$13</c:f>
              <c:strCache>
                <c:ptCount val="1"/>
                <c:pt idx="0">
                  <c:v>Китай</c:v>
                </c:pt>
              </c:strCache>
            </c:strRef>
          </c:tx>
          <c:spPr>
            <a:solidFill>
              <a:srgbClr val="C02800"/>
            </a:solidFill>
            <a:ln>
              <a:solidFill>
                <a:sysClr val="window" lastClr="FFFFFF"/>
              </a:solidFill>
            </a:ln>
          </c:spPr>
          <c:invertIfNegative val="0"/>
          <c:dLbls>
            <c:dLbl>
              <c:idx val="64"/>
              <c:layout>
                <c:manualLayout>
                  <c:x val="6.0402102024857608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C028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Export2!$C$2:$BO$3</c:f>
              <c:multiLvlStrCache>
                <c:ptCount val="65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</c:lvl>
                <c:lvl>
                  <c:pt idx="0">
                    <c:v>2017</c:v>
                  </c:pt>
                  <c:pt idx="12">
                    <c:v>2018</c:v>
                  </c:pt>
                  <c:pt idx="24">
                    <c:v>2019</c:v>
                  </c:pt>
                  <c:pt idx="36">
                    <c:v>2020</c:v>
                  </c:pt>
                  <c:pt idx="48">
                    <c:v>2021</c:v>
                  </c:pt>
                  <c:pt idx="60">
                    <c:v>22</c:v>
                  </c:pt>
                </c:lvl>
              </c:multiLvlStrCache>
            </c:multiLvlStrRef>
          </c:cat>
          <c:val>
            <c:numRef>
              <c:f>Export2!$C$13:$BO$13</c:f>
              <c:numCache>
                <c:formatCode>0</c:formatCode>
                <c:ptCount val="65"/>
                <c:pt idx="0">
                  <c:v>9.424060025666666</c:v>
                </c:pt>
                <c:pt idx="1">
                  <c:v>9.1546629886666668</c:v>
                </c:pt>
                <c:pt idx="2">
                  <c:v>9.2602770640000003</c:v>
                </c:pt>
                <c:pt idx="3">
                  <c:v>9.7250698636666666</c:v>
                </c:pt>
                <c:pt idx="4">
                  <c:v>10.579548303000001</c:v>
                </c:pt>
                <c:pt idx="5">
                  <c:v>10.327423696666669</c:v>
                </c:pt>
                <c:pt idx="6">
                  <c:v>9.9308333099999988</c:v>
                </c:pt>
                <c:pt idx="7">
                  <c:v>9.823935092666666</c:v>
                </c:pt>
                <c:pt idx="8">
                  <c:v>9.712321515666666</c:v>
                </c:pt>
                <c:pt idx="9">
                  <c:v>10.285643435333334</c:v>
                </c:pt>
                <c:pt idx="10">
                  <c:v>10.435014123333334</c:v>
                </c:pt>
                <c:pt idx="11">
                  <c:v>10.982196981000001</c:v>
                </c:pt>
                <c:pt idx="12">
                  <c:v>11.241256015333333</c:v>
                </c:pt>
                <c:pt idx="13">
                  <c:v>10.920644295333334</c:v>
                </c:pt>
                <c:pt idx="14">
                  <c:v>11.097873938666666</c:v>
                </c:pt>
                <c:pt idx="15">
                  <c:v>10.904866683666667</c:v>
                </c:pt>
                <c:pt idx="16">
                  <c:v>11.419063094666667</c:v>
                </c:pt>
                <c:pt idx="17">
                  <c:v>11.006826572</c:v>
                </c:pt>
                <c:pt idx="18">
                  <c:v>11.204172446666666</c:v>
                </c:pt>
                <c:pt idx="19">
                  <c:v>11.249837464999999</c:v>
                </c:pt>
                <c:pt idx="20">
                  <c:v>11.65984795</c:v>
                </c:pt>
                <c:pt idx="21">
                  <c:v>11.753757098000001</c:v>
                </c:pt>
                <c:pt idx="22">
                  <c:v>11.841909082666668</c:v>
                </c:pt>
                <c:pt idx="23">
                  <c:v>12.230856724666666</c:v>
                </c:pt>
                <c:pt idx="24">
                  <c:v>12.006056111333335</c:v>
                </c:pt>
                <c:pt idx="25">
                  <c:v>11.617577148666667</c:v>
                </c:pt>
                <c:pt idx="26">
                  <c:v>11.612193746000001</c:v>
                </c:pt>
                <c:pt idx="27">
                  <c:v>12.061036998666665</c:v>
                </c:pt>
                <c:pt idx="28">
                  <c:v>12.323066035666665</c:v>
                </c:pt>
                <c:pt idx="29">
                  <c:v>11.940323470666668</c:v>
                </c:pt>
                <c:pt idx="30">
                  <c:v>12.465494061666666</c:v>
                </c:pt>
                <c:pt idx="31">
                  <c:v>13.042718550333333</c:v>
                </c:pt>
                <c:pt idx="32">
                  <c:v>13.254625208333332</c:v>
                </c:pt>
                <c:pt idx="33">
                  <c:v>13.217349629333333</c:v>
                </c:pt>
                <c:pt idx="34">
                  <c:v>13.304572424999998</c:v>
                </c:pt>
                <c:pt idx="35">
                  <c:v>13.837546563666669</c:v>
                </c:pt>
                <c:pt idx="36">
                  <c:v>13.441342304000001</c:v>
                </c:pt>
                <c:pt idx="37">
                  <c:v>12.831205861666666</c:v>
                </c:pt>
                <c:pt idx="38">
                  <c:v>12.592763701333334</c:v>
                </c:pt>
                <c:pt idx="39">
                  <c:v>12.860913581666667</c:v>
                </c:pt>
                <c:pt idx="40">
                  <c:v>13.677825820000001</c:v>
                </c:pt>
                <c:pt idx="41">
                  <c:v>15.134530985666666</c:v>
                </c:pt>
                <c:pt idx="42">
                  <c:v>16.028489012666668</c:v>
                </c:pt>
                <c:pt idx="43">
                  <c:v>15.865178241666667</c:v>
                </c:pt>
                <c:pt idx="44">
                  <c:v>15.124444893666668</c:v>
                </c:pt>
                <c:pt idx="45">
                  <c:v>14.124576991</c:v>
                </c:pt>
                <c:pt idx="46">
                  <c:v>14.116728336333333</c:v>
                </c:pt>
                <c:pt idx="47">
                  <c:v>14.230264128</c:v>
                </c:pt>
                <c:pt idx="48">
                  <c:v>14.083532894333333</c:v>
                </c:pt>
                <c:pt idx="49">
                  <c:v>13.868079147000001</c:v>
                </c:pt>
                <c:pt idx="50">
                  <c:v>13.782245186333334</c:v>
                </c:pt>
                <c:pt idx="51">
                  <c:v>14.170277203666666</c:v>
                </c:pt>
                <c:pt idx="52">
                  <c:v>14.095780650333333</c:v>
                </c:pt>
                <c:pt idx="53">
                  <c:v>14.873089258333332</c:v>
                </c:pt>
                <c:pt idx="54">
                  <c:v>15.151558233666668</c:v>
                </c:pt>
                <c:pt idx="55">
                  <c:v>16.211844040333332</c:v>
                </c:pt>
                <c:pt idx="56">
                  <c:v>15.766540416666667</c:v>
                </c:pt>
                <c:pt idx="57">
                  <c:v>16.163870124333332</c:v>
                </c:pt>
                <c:pt idx="58">
                  <c:v>15.469615167666667</c:v>
                </c:pt>
                <c:pt idx="59">
                  <c:v>14.512129672999999</c:v>
                </c:pt>
                <c:pt idx="60">
                  <c:v>14.507080010666668</c:v>
                </c:pt>
                <c:pt idx="61">
                  <c:v>14.059665464</c:v>
                </c:pt>
                <c:pt idx="62">
                  <c:v>14.264059321</c:v>
                </c:pt>
                <c:pt idx="63">
                  <c:v>14.251871960000001</c:v>
                </c:pt>
                <c:pt idx="64">
                  <c:v>16.249148463333331</c:v>
                </c:pt>
              </c:numCache>
            </c:numRef>
          </c:val>
        </c:ser>
        <c:ser>
          <c:idx val="2"/>
          <c:order val="3"/>
          <c:tx>
            <c:strRef>
              <c:f>Export2!$A$14</c:f>
              <c:strCache>
                <c:ptCount val="1"/>
                <c:pt idx="0">
                  <c:v>Индия</c:v>
                </c:pt>
              </c:strCache>
            </c:strRef>
          </c:tx>
          <c:spPr>
            <a:solidFill>
              <a:srgbClr val="2C9855"/>
            </a:solidFill>
            <a:ln>
              <a:solidFill>
                <a:sysClr val="window" lastClr="FFFFFF"/>
              </a:solidFill>
            </a:ln>
          </c:spPr>
          <c:invertIfNegative val="0"/>
          <c:cat>
            <c:multiLvlStrRef>
              <c:f>Export2!$C$2:$BO$3</c:f>
              <c:multiLvlStrCache>
                <c:ptCount val="65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</c:lvl>
                <c:lvl>
                  <c:pt idx="0">
                    <c:v>2017</c:v>
                  </c:pt>
                  <c:pt idx="12">
                    <c:v>2018</c:v>
                  </c:pt>
                  <c:pt idx="24">
                    <c:v>2019</c:v>
                  </c:pt>
                  <c:pt idx="36">
                    <c:v>2020</c:v>
                  </c:pt>
                  <c:pt idx="48">
                    <c:v>2021</c:v>
                  </c:pt>
                  <c:pt idx="60">
                    <c:v>22</c:v>
                  </c:pt>
                </c:lvl>
              </c:multiLvlStrCache>
            </c:multiLvlStrRef>
          </c:cat>
          <c:val>
            <c:numRef>
              <c:f>Export2!$C$14:$BO$14</c:f>
              <c:numCache>
                <c:formatCode>0</c:formatCode>
                <c:ptCount val="65"/>
                <c:pt idx="0">
                  <c:v>0.51541872766666674</c:v>
                </c:pt>
                <c:pt idx="1">
                  <c:v>0.47780396566666666</c:v>
                </c:pt>
                <c:pt idx="2">
                  <c:v>0.60869115833333332</c:v>
                </c:pt>
                <c:pt idx="3">
                  <c:v>0.66175038200000003</c:v>
                </c:pt>
                <c:pt idx="4">
                  <c:v>0.86249312433333325</c:v>
                </c:pt>
                <c:pt idx="5">
                  <c:v>0.97134543700000009</c:v>
                </c:pt>
                <c:pt idx="6">
                  <c:v>1.2287644906666666</c:v>
                </c:pt>
                <c:pt idx="7">
                  <c:v>1.1680899063333332</c:v>
                </c:pt>
                <c:pt idx="8">
                  <c:v>1.0302276956666667</c:v>
                </c:pt>
                <c:pt idx="9">
                  <c:v>0.90162927933333348</c:v>
                </c:pt>
                <c:pt idx="10">
                  <c:v>0.88500233966666675</c:v>
                </c:pt>
                <c:pt idx="11">
                  <c:v>0.99933712999999991</c:v>
                </c:pt>
                <c:pt idx="12">
                  <c:v>0.84366140500000009</c:v>
                </c:pt>
                <c:pt idx="13">
                  <c:v>0.86926703633333335</c:v>
                </c:pt>
                <c:pt idx="14">
                  <c:v>0.76231563866666663</c:v>
                </c:pt>
                <c:pt idx="15">
                  <c:v>0.80630616433333335</c:v>
                </c:pt>
                <c:pt idx="16">
                  <c:v>0.90909819233333344</c:v>
                </c:pt>
                <c:pt idx="17">
                  <c:v>1.0406993303333334</c:v>
                </c:pt>
                <c:pt idx="18">
                  <c:v>1.0167879433333333</c:v>
                </c:pt>
                <c:pt idx="19">
                  <c:v>0.91491262899999992</c:v>
                </c:pt>
                <c:pt idx="20">
                  <c:v>0.75537092933333339</c:v>
                </c:pt>
                <c:pt idx="21">
                  <c:v>0.81026384433333332</c:v>
                </c:pt>
                <c:pt idx="22">
                  <c:v>0.85864288933333333</c:v>
                </c:pt>
                <c:pt idx="23">
                  <c:v>1.0225078773333334</c:v>
                </c:pt>
                <c:pt idx="24">
                  <c:v>1.058245286</c:v>
                </c:pt>
                <c:pt idx="25">
                  <c:v>0.93885054533333323</c:v>
                </c:pt>
                <c:pt idx="26">
                  <c:v>0.7837260513333334</c:v>
                </c:pt>
                <c:pt idx="27">
                  <c:v>1.0737570649999999</c:v>
                </c:pt>
                <c:pt idx="28">
                  <c:v>1.2521979646666666</c:v>
                </c:pt>
                <c:pt idx="29">
                  <c:v>1.590900556</c:v>
                </c:pt>
                <c:pt idx="30">
                  <c:v>1.4100397516666667</c:v>
                </c:pt>
                <c:pt idx="31">
                  <c:v>1.4615637709999998</c:v>
                </c:pt>
                <c:pt idx="32">
                  <c:v>1.2624187856666669</c:v>
                </c:pt>
                <c:pt idx="33">
                  <c:v>1.218605489</c:v>
                </c:pt>
                <c:pt idx="34">
                  <c:v>1.297725507</c:v>
                </c:pt>
                <c:pt idx="35">
                  <c:v>1.441355165</c:v>
                </c:pt>
                <c:pt idx="36">
                  <c:v>1.5393651479999999</c:v>
                </c:pt>
                <c:pt idx="37">
                  <c:v>1.2721192380000002</c:v>
                </c:pt>
                <c:pt idx="38">
                  <c:v>1.1284839173333334</c:v>
                </c:pt>
                <c:pt idx="39">
                  <c:v>1.1953602416666664</c:v>
                </c:pt>
                <c:pt idx="40">
                  <c:v>1.2495680513333334</c:v>
                </c:pt>
                <c:pt idx="41">
                  <c:v>1.2367421563333332</c:v>
                </c:pt>
                <c:pt idx="42">
                  <c:v>1.2681941553333331</c:v>
                </c:pt>
                <c:pt idx="43">
                  <c:v>1.3364337510000002</c:v>
                </c:pt>
                <c:pt idx="44">
                  <c:v>1.3613622273333332</c:v>
                </c:pt>
                <c:pt idx="45">
                  <c:v>1.1229650259999999</c:v>
                </c:pt>
                <c:pt idx="46">
                  <c:v>1.0239665389999999</c:v>
                </c:pt>
                <c:pt idx="47">
                  <c:v>1.0332341396666667</c:v>
                </c:pt>
                <c:pt idx="48">
                  <c:v>1.070659598</c:v>
                </c:pt>
                <c:pt idx="49">
                  <c:v>1.075001407</c:v>
                </c:pt>
                <c:pt idx="50">
                  <c:v>0.9837239023333334</c:v>
                </c:pt>
                <c:pt idx="51">
                  <c:v>0.89719881666666679</c:v>
                </c:pt>
                <c:pt idx="52">
                  <c:v>1.0351387836666668</c:v>
                </c:pt>
                <c:pt idx="53">
                  <c:v>1.280753993</c:v>
                </c:pt>
                <c:pt idx="54">
                  <c:v>1.3986974776666667</c:v>
                </c:pt>
                <c:pt idx="55">
                  <c:v>1.3568017856666668</c:v>
                </c:pt>
                <c:pt idx="56">
                  <c:v>1.256800387</c:v>
                </c:pt>
                <c:pt idx="57">
                  <c:v>1.1594143443333333</c:v>
                </c:pt>
                <c:pt idx="58">
                  <c:v>1.105481586</c:v>
                </c:pt>
                <c:pt idx="59">
                  <c:v>1.0135640533333332</c:v>
                </c:pt>
                <c:pt idx="60">
                  <c:v>0.97910046433333342</c:v>
                </c:pt>
                <c:pt idx="61">
                  <c:v>0.98388748399999992</c:v>
                </c:pt>
                <c:pt idx="62">
                  <c:v>1.2706559353333338</c:v>
                </c:pt>
                <c:pt idx="63">
                  <c:v>2.121837666666667</c:v>
                </c:pt>
                <c:pt idx="64">
                  <c:v>2.9303761100000005</c:v>
                </c:pt>
              </c:numCache>
            </c:numRef>
          </c:val>
        </c:ser>
        <c:ser>
          <c:idx val="4"/>
          <c:order val="4"/>
          <c:tx>
            <c:strRef>
              <c:f>Export2!$A$15</c:f>
              <c:strCache>
                <c:ptCount val="1"/>
                <c:pt idx="0">
                  <c:v>Прочие</c:v>
                </c:pt>
              </c:strCache>
            </c:strRef>
          </c:tx>
          <c:spPr>
            <a:solidFill>
              <a:srgbClr val="8E9295"/>
            </a:solidFill>
            <a:ln>
              <a:solidFill>
                <a:sysClr val="window" lastClr="FFFFFF"/>
              </a:solidFill>
            </a:ln>
          </c:spPr>
          <c:invertIfNegative val="0"/>
          <c:dLbls>
            <c:dLbl>
              <c:idx val="64"/>
              <c:layout>
                <c:manualLayout>
                  <c:x val="5.2851839271750405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8E9295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Export2!$C$2:$BO$3</c:f>
              <c:multiLvlStrCache>
                <c:ptCount val="65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</c:lvl>
                <c:lvl>
                  <c:pt idx="0">
                    <c:v>2017</c:v>
                  </c:pt>
                  <c:pt idx="12">
                    <c:v>2018</c:v>
                  </c:pt>
                  <c:pt idx="24">
                    <c:v>2019</c:v>
                  </c:pt>
                  <c:pt idx="36">
                    <c:v>2020</c:v>
                  </c:pt>
                  <c:pt idx="48">
                    <c:v>2021</c:v>
                  </c:pt>
                  <c:pt idx="60">
                    <c:v>22</c:v>
                  </c:pt>
                </c:lvl>
              </c:multiLvlStrCache>
            </c:multiLvlStrRef>
          </c:cat>
          <c:val>
            <c:numRef>
              <c:f>Export2!$C$15:$BO$15</c:f>
              <c:numCache>
                <c:formatCode>0</c:formatCode>
                <c:ptCount val="65"/>
                <c:pt idx="0">
                  <c:v>20.41726379066667</c:v>
                </c:pt>
                <c:pt idx="1">
                  <c:v>18.952733732666672</c:v>
                </c:pt>
                <c:pt idx="2">
                  <c:v>18.110831085333341</c:v>
                </c:pt>
                <c:pt idx="3">
                  <c:v>17.640673464000006</c:v>
                </c:pt>
                <c:pt idx="4">
                  <c:v>19.151626680666677</c:v>
                </c:pt>
                <c:pt idx="5">
                  <c:v>19.658517990000004</c:v>
                </c:pt>
                <c:pt idx="6">
                  <c:v>20.10248871366667</c:v>
                </c:pt>
                <c:pt idx="7">
                  <c:v>20.538527833</c:v>
                </c:pt>
                <c:pt idx="8">
                  <c:v>21.888764363333333</c:v>
                </c:pt>
                <c:pt idx="9">
                  <c:v>23.615070620333338</c:v>
                </c:pt>
                <c:pt idx="10">
                  <c:v>24.37912226766667</c:v>
                </c:pt>
                <c:pt idx="11">
                  <c:v>23.419281407333333</c:v>
                </c:pt>
                <c:pt idx="12">
                  <c:v>22.945860504333325</c:v>
                </c:pt>
                <c:pt idx="13">
                  <c:v>20.857347822666661</c:v>
                </c:pt>
                <c:pt idx="14">
                  <c:v>21.083026164333329</c:v>
                </c:pt>
                <c:pt idx="15">
                  <c:v>20.216057649666663</c:v>
                </c:pt>
                <c:pt idx="16">
                  <c:v>21.428222979666657</c:v>
                </c:pt>
                <c:pt idx="17">
                  <c:v>21.773470031333328</c:v>
                </c:pt>
                <c:pt idx="18">
                  <c:v>21.706620228000002</c:v>
                </c:pt>
                <c:pt idx="19">
                  <c:v>22.585195977000009</c:v>
                </c:pt>
                <c:pt idx="20">
                  <c:v>22.579874160666666</c:v>
                </c:pt>
                <c:pt idx="21">
                  <c:v>24.379786327000005</c:v>
                </c:pt>
                <c:pt idx="22">
                  <c:v>23.854458234333332</c:v>
                </c:pt>
                <c:pt idx="23">
                  <c:v>23.588189952333334</c:v>
                </c:pt>
                <c:pt idx="24">
                  <c:v>21.743642938333334</c:v>
                </c:pt>
                <c:pt idx="25">
                  <c:v>21.049169431333333</c:v>
                </c:pt>
                <c:pt idx="26">
                  <c:v>20.729350151666662</c:v>
                </c:pt>
                <c:pt idx="27">
                  <c:v>22.076261827666659</c:v>
                </c:pt>
                <c:pt idx="28">
                  <c:v>21.929692281999994</c:v>
                </c:pt>
                <c:pt idx="29">
                  <c:v>21.44478277733333</c:v>
                </c:pt>
                <c:pt idx="30">
                  <c:v>21.351192218000005</c:v>
                </c:pt>
                <c:pt idx="31">
                  <c:v>24.391540388333336</c:v>
                </c:pt>
                <c:pt idx="32">
                  <c:v>26.102626694333338</c:v>
                </c:pt>
                <c:pt idx="33">
                  <c:v>27.500981496333328</c:v>
                </c:pt>
                <c:pt idx="34">
                  <c:v>25.568678968</c:v>
                </c:pt>
                <c:pt idx="35">
                  <c:v>24.726766448333326</c:v>
                </c:pt>
                <c:pt idx="36">
                  <c:v>22.562819415333333</c:v>
                </c:pt>
                <c:pt idx="37">
                  <c:v>20.167452697333335</c:v>
                </c:pt>
                <c:pt idx="38">
                  <c:v>19.213600821</c:v>
                </c:pt>
                <c:pt idx="39">
                  <c:v>19.900247020999998</c:v>
                </c:pt>
                <c:pt idx="40">
                  <c:v>20.621223461333329</c:v>
                </c:pt>
                <c:pt idx="41">
                  <c:v>20.192628394</c:v>
                </c:pt>
                <c:pt idx="42">
                  <c:v>20.057275533000006</c:v>
                </c:pt>
                <c:pt idx="43">
                  <c:v>21.916235923000002</c:v>
                </c:pt>
                <c:pt idx="44">
                  <c:v>24.136362091000006</c:v>
                </c:pt>
                <c:pt idx="45">
                  <c:v>24.370975180000002</c:v>
                </c:pt>
                <c:pt idx="46">
                  <c:v>23.613101998666668</c:v>
                </c:pt>
                <c:pt idx="47">
                  <c:v>24.838263197</c:v>
                </c:pt>
                <c:pt idx="48">
                  <c:v>24.642026118999997</c:v>
                </c:pt>
                <c:pt idx="49">
                  <c:v>24.888276045999998</c:v>
                </c:pt>
                <c:pt idx="50">
                  <c:v>23.083022939666673</c:v>
                </c:pt>
                <c:pt idx="51">
                  <c:v>22.996631856666671</c:v>
                </c:pt>
                <c:pt idx="52">
                  <c:v>22.112888287666674</c:v>
                </c:pt>
                <c:pt idx="53">
                  <c:v>21.435194420333332</c:v>
                </c:pt>
                <c:pt idx="54">
                  <c:v>21.975993233000001</c:v>
                </c:pt>
                <c:pt idx="55">
                  <c:v>23.599644173000002</c:v>
                </c:pt>
                <c:pt idx="56">
                  <c:v>24.248144780666664</c:v>
                </c:pt>
                <c:pt idx="57">
                  <c:v>23.820783801333331</c:v>
                </c:pt>
                <c:pt idx="58">
                  <c:v>22.94605082033333</c:v>
                </c:pt>
                <c:pt idx="59">
                  <c:v>23.221916027333332</c:v>
                </c:pt>
                <c:pt idx="60">
                  <c:v>20.600019104000001</c:v>
                </c:pt>
                <c:pt idx="61">
                  <c:v>19.463467409907064</c:v>
                </c:pt>
                <c:pt idx="62">
                  <c:v>13.279797770702091</c:v>
                </c:pt>
                <c:pt idx="63">
                  <c:v>12.576541800469608</c:v>
                </c:pt>
                <c:pt idx="64">
                  <c:v>9.7749234371810392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236408296"/>
        <c:axId val="236409472"/>
      </c:barChart>
      <c:catAx>
        <c:axId val="236408296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 algn="r">
                  <a:defRPr>
                    <a:latin typeface="Bliss Pro Light (Основной текст)"/>
                  </a:defRPr>
                </a:pPr>
                <a:r>
                  <a:rPr lang="ru-RU">
                    <a:latin typeface="Bliss Pro Light (Основной текст)"/>
                  </a:rPr>
                  <a:t>млн т, 3-МСС</a:t>
                </a:r>
              </a:p>
            </c:rich>
          </c:tx>
          <c:layout>
            <c:manualLayout>
              <c:xMode val="edge"/>
              <c:yMode val="edge"/>
              <c:x val="6.565E-2"/>
              <c:y val="3.3048309178743962E-2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000">
                <a:latin typeface="Bliss Pro Light (Основной текст)"/>
              </a:defRPr>
            </a:pPr>
            <a:endParaRPr lang="ru-RU"/>
          </a:p>
        </c:txPr>
        <c:crossAx val="236409472"/>
        <c:crosses val="autoZero"/>
        <c:auto val="1"/>
        <c:lblAlgn val="ctr"/>
        <c:lblOffset val="0"/>
        <c:noMultiLvlLbl val="0"/>
      </c:catAx>
      <c:valAx>
        <c:axId val="236409472"/>
        <c:scaling>
          <c:orientation val="minMax"/>
          <c:max val="85"/>
          <c:min val="0"/>
        </c:scaling>
        <c:delete val="0"/>
        <c:axPos val="l"/>
        <c:majorGridlines>
          <c:spPr>
            <a:ln w="9525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Bliss Pro Light (Основной текст)"/>
              </a:defRPr>
            </a:pPr>
            <a:endParaRPr lang="ru-RU"/>
          </a:p>
        </c:txPr>
        <c:crossAx val="236408296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3.9905417600871228E-3"/>
          <c:y val="0.91116761446485861"/>
          <c:w val="0.99600945823991283"/>
          <c:h val="8.5072178477690302E-2"/>
        </c:manualLayout>
      </c:layout>
      <c:overlay val="0"/>
      <c:txPr>
        <a:bodyPr/>
        <a:lstStyle/>
        <a:p>
          <a:pPr rtl="0">
            <a:defRPr sz="9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661253993613402E-2"/>
          <c:y val="5.1400554097404488E-2"/>
          <c:w val="0.89805401390595896"/>
          <c:h val="0.80234068667032721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Всего!$A$4</c:f>
              <c:strCache>
                <c:ptCount val="1"/>
                <c:pt idx="0">
                  <c:v>Экспорт</c:v>
                </c:pt>
              </c:strCache>
            </c:strRef>
          </c:tx>
          <c:spPr>
            <a:solidFill>
              <a:srgbClr val="00447C"/>
            </a:solidFill>
            <a:ln w="3175">
              <a:solidFill>
                <a:sysClr val="window" lastClr="FFFFFF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447C"/>
              </a:solidFill>
              <a:ln w="3175">
                <a:solidFill>
                  <a:srgbClr val="539FDE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5B3-443F-BC12-E328AC6AB857}"/>
              </c:ext>
            </c:extLst>
          </c:dPt>
          <c:dPt>
            <c:idx val="8"/>
            <c:invertIfNegative val="0"/>
            <c:bubble3D val="0"/>
            <c:spPr>
              <a:solidFill>
                <a:srgbClr val="00447C"/>
              </a:solidFill>
              <a:ln w="3175">
                <a:solidFill>
                  <a:srgbClr val="539FDE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5B3-443F-BC12-E328AC6AB857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95B3-443F-BC12-E328AC6AB857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95B3-443F-BC12-E328AC6AB857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95B3-443F-BC12-E328AC6AB857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95B3-443F-BC12-E328AC6AB857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95B3-443F-BC12-E328AC6AB857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95B3-443F-BC12-E328AC6AB857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95B3-443F-BC12-E328AC6AB857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95B3-443F-BC12-E328AC6AB857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95B3-443F-BC12-E328AC6AB857}"/>
              </c:ext>
            </c:extLst>
          </c:dPt>
          <c:cat>
            <c:numRef>
              <c:f>Всего!$E$2:$X$2</c:f>
              <c:numCache>
                <c:formatCode>General</c:formatCode>
                <c:ptCount val="2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</c:numCache>
            </c:numRef>
          </c:cat>
          <c:val>
            <c:numRef>
              <c:f>Всего!$E$4:$X$4</c:f>
              <c:numCache>
                <c:formatCode>0</c:formatCode>
                <c:ptCount val="20"/>
                <c:pt idx="0">
                  <c:v>565.41945799999996</c:v>
                </c:pt>
                <c:pt idx="1">
                  <c:v>646.33640000000003</c:v>
                </c:pt>
                <c:pt idx="2">
                  <c:v>711.15800899999999</c:v>
                </c:pt>
                <c:pt idx="3">
                  <c:v>796.07648099999994</c:v>
                </c:pt>
                <c:pt idx="4">
                  <c:v>874.64738799999998</c:v>
                </c:pt>
                <c:pt idx="5">
                  <c:v>872.89915900000005</c:v>
                </c:pt>
                <c:pt idx="6">
                  <c:v>1103.8699140000001</c:v>
                </c:pt>
                <c:pt idx="7">
                  <c:v>734.15358600000002</c:v>
                </c:pt>
                <c:pt idx="8">
                  <c:v>756.152558</c:v>
                </c:pt>
                <c:pt idx="9">
                  <c:v>830.53773200000001</c:v>
                </c:pt>
                <c:pt idx="10">
                  <c:v>718.95527500000003</c:v>
                </c:pt>
                <c:pt idx="11">
                  <c:v>884.66456400000004</c:v>
                </c:pt>
                <c:pt idx="12">
                  <c:v>867.94836099999998</c:v>
                </c:pt>
                <c:pt idx="13">
                  <c:v>794.60488899999996</c:v>
                </c:pt>
                <c:pt idx="14">
                  <c:v>839.53342499999997</c:v>
                </c:pt>
                <c:pt idx="15">
                  <c:v>872.35364700000002</c:v>
                </c:pt>
                <c:pt idx="16">
                  <c:v>932.06241</c:v>
                </c:pt>
                <c:pt idx="17">
                  <c:v>939.89186400000006</c:v>
                </c:pt>
                <c:pt idx="18">
                  <c:v>914.84969999999998</c:v>
                </c:pt>
                <c:pt idx="19">
                  <c:v>913.14964799999996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5B3-443F-BC12-E328AC6AB857}"/>
            </c:ext>
          </c:extLst>
        </c:ser>
        <c:ser>
          <c:idx val="0"/>
          <c:order val="1"/>
          <c:tx>
            <c:strRef>
              <c:f>Всего!$A$5</c:f>
              <c:strCache>
                <c:ptCount val="1"/>
                <c:pt idx="0">
                  <c:v>Импорт</c:v>
                </c:pt>
              </c:strCache>
            </c:strRef>
          </c:tx>
          <c:spPr>
            <a:solidFill>
              <a:srgbClr val="8E9295"/>
            </a:solidFill>
            <a:ln>
              <a:solidFill>
                <a:sysClr val="window" lastClr="FFFFFF"/>
              </a:solidFill>
            </a:ln>
          </c:spPr>
          <c:invertIfNegative val="0"/>
          <c:cat>
            <c:numRef>
              <c:f>Всего!$E$2:$X$2</c:f>
              <c:numCache>
                <c:formatCode>General</c:formatCode>
                <c:ptCount val="2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</c:numCache>
            </c:numRef>
          </c:cat>
          <c:val>
            <c:numRef>
              <c:f>Всего!$E$5:$X$5</c:f>
              <c:numCache>
                <c:formatCode>0</c:formatCode>
                <c:ptCount val="20"/>
                <c:pt idx="0">
                  <c:v>86.004369999999994</c:v>
                </c:pt>
                <c:pt idx="1">
                  <c:v>99.087065999999993</c:v>
                </c:pt>
                <c:pt idx="2">
                  <c:v>98.772193999999999</c:v>
                </c:pt>
                <c:pt idx="3">
                  <c:v>102.83225899999999</c:v>
                </c:pt>
                <c:pt idx="4">
                  <c:v>119.170621</c:v>
                </c:pt>
                <c:pt idx="5">
                  <c:v>135.38815600000001</c:v>
                </c:pt>
                <c:pt idx="6">
                  <c:v>153.48295200000001</c:v>
                </c:pt>
                <c:pt idx="7">
                  <c:v>106.57576299999999</c:v>
                </c:pt>
                <c:pt idx="8">
                  <c:v>91.568836000000005</c:v>
                </c:pt>
                <c:pt idx="9">
                  <c:v>108.86460700000001</c:v>
                </c:pt>
                <c:pt idx="10">
                  <c:v>156.58638199999999</c:v>
                </c:pt>
                <c:pt idx="11">
                  <c:v>161.131992</c:v>
                </c:pt>
                <c:pt idx="12">
                  <c:v>165.77936800000001</c:v>
                </c:pt>
                <c:pt idx="13">
                  <c:v>135.740657</c:v>
                </c:pt>
                <c:pt idx="14">
                  <c:v>121.39048099999999</c:v>
                </c:pt>
                <c:pt idx="15">
                  <c:v>137.758353</c:v>
                </c:pt>
                <c:pt idx="16">
                  <c:v>134.47483299999999</c:v>
                </c:pt>
                <c:pt idx="17">
                  <c:v>130.82397499999999</c:v>
                </c:pt>
                <c:pt idx="18">
                  <c:v>124.901268</c:v>
                </c:pt>
                <c:pt idx="19">
                  <c:v>130.84646799999999</c:v>
                </c:pt>
              </c:numCache>
            </c:numRef>
          </c:val>
        </c:ser>
        <c:ser>
          <c:idx val="1"/>
          <c:order val="2"/>
          <c:tx>
            <c:strRef>
              <c:f>Всего!$A$6</c:f>
              <c:strCache>
                <c:ptCount val="1"/>
                <c:pt idx="0">
                  <c:v>Транзит</c:v>
                </c:pt>
              </c:strCache>
            </c:strRef>
          </c:tx>
          <c:spPr>
            <a:solidFill>
              <a:srgbClr val="C02800"/>
            </a:solidFill>
            <a:ln>
              <a:solidFill>
                <a:sysClr val="window" lastClr="FFFFFF"/>
              </a:solidFill>
            </a:ln>
          </c:spPr>
          <c:invertIfNegative val="0"/>
          <c:cat>
            <c:numRef>
              <c:f>Всего!$E$2:$X$2</c:f>
              <c:numCache>
                <c:formatCode>General</c:formatCode>
                <c:ptCount val="2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</c:numCache>
            </c:numRef>
          </c:cat>
          <c:val>
            <c:numRef>
              <c:f>Всего!$E$6:$X$6</c:f>
              <c:numCache>
                <c:formatCode>0</c:formatCode>
                <c:ptCount val="20"/>
                <c:pt idx="0">
                  <c:v>46.506686269929347</c:v>
                </c:pt>
                <c:pt idx="1">
                  <c:v>26.852513519827138</c:v>
                </c:pt>
                <c:pt idx="2">
                  <c:v>25.065770542545113</c:v>
                </c:pt>
                <c:pt idx="3">
                  <c:v>38.689685744320514</c:v>
                </c:pt>
                <c:pt idx="4">
                  <c:v>38.242999999999995</c:v>
                </c:pt>
                <c:pt idx="5">
                  <c:v>33.222999999999999</c:v>
                </c:pt>
                <c:pt idx="6">
                  <c:v>39.722999999999999</c:v>
                </c:pt>
                <c:pt idx="7">
                  <c:v>55.670699999999989</c:v>
                </c:pt>
                <c:pt idx="8">
                  <c:v>54.622999999999998</c:v>
                </c:pt>
                <c:pt idx="9">
                  <c:v>50.776400000000002</c:v>
                </c:pt>
                <c:pt idx="10">
                  <c:v>60.129569999999994</c:v>
                </c:pt>
                <c:pt idx="11">
                  <c:v>64.128600000000006</c:v>
                </c:pt>
                <c:pt idx="12">
                  <c:v>66.623000000000005</c:v>
                </c:pt>
                <c:pt idx="13">
                  <c:v>74.599899999999991</c:v>
                </c:pt>
                <c:pt idx="14">
                  <c:v>68.038399999999996</c:v>
                </c:pt>
                <c:pt idx="15">
                  <c:v>91.293000000000006</c:v>
                </c:pt>
                <c:pt idx="16">
                  <c:v>90.4</c:v>
                </c:pt>
                <c:pt idx="17">
                  <c:v>93.521000000000001</c:v>
                </c:pt>
                <c:pt idx="18">
                  <c:v>87.01</c:v>
                </c:pt>
                <c:pt idx="19">
                  <c:v>100.3</c:v>
                </c:pt>
              </c:numCache>
            </c:numRef>
          </c:val>
        </c:ser>
        <c:ser>
          <c:idx val="2"/>
          <c:order val="3"/>
          <c:tx>
            <c:strRef>
              <c:f>Всего!$A$7</c:f>
              <c:strCache>
                <c:ptCount val="1"/>
                <c:pt idx="0">
                  <c:v>ЖД</c:v>
                </c:pt>
              </c:strCache>
            </c:strRef>
          </c:tx>
          <c:spPr>
            <a:solidFill>
              <a:srgbClr val="2C9855"/>
            </a:solidFill>
            <a:ln>
              <a:solidFill>
                <a:sysClr val="window" lastClr="FFFFFF"/>
              </a:solidFill>
            </a:ln>
          </c:spPr>
          <c:invertIfNegative val="0"/>
          <c:cat>
            <c:numRef>
              <c:f>Всего!$E$2:$X$2</c:f>
              <c:numCache>
                <c:formatCode>General</c:formatCode>
                <c:ptCount val="2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</c:numCache>
            </c:numRef>
          </c:cat>
          <c:val>
            <c:numRef>
              <c:f>Всего!$E$7:$X$7</c:f>
              <c:numCache>
                <c:formatCode>0</c:formatCode>
                <c:ptCount val="20"/>
                <c:pt idx="0">
                  <c:v>23.348805699935767</c:v>
                </c:pt>
                <c:pt idx="1">
                  <c:v>13.481375927115579</c:v>
                </c:pt>
                <c:pt idx="2">
                  <c:v>12.584336856859197</c:v>
                </c:pt>
                <c:pt idx="3">
                  <c:v>19.424259767564099</c:v>
                </c:pt>
                <c:pt idx="4">
                  <c:v>19.2</c:v>
                </c:pt>
                <c:pt idx="5">
                  <c:v>16</c:v>
                </c:pt>
                <c:pt idx="6">
                  <c:v>17</c:v>
                </c:pt>
                <c:pt idx="7">
                  <c:v>22.407</c:v>
                </c:pt>
                <c:pt idx="8">
                  <c:v>24</c:v>
                </c:pt>
                <c:pt idx="9">
                  <c:v>24.594000000000001</c:v>
                </c:pt>
                <c:pt idx="10">
                  <c:v>33.278700000000001</c:v>
                </c:pt>
                <c:pt idx="11">
                  <c:v>33.096000000000004</c:v>
                </c:pt>
                <c:pt idx="12">
                  <c:v>24</c:v>
                </c:pt>
                <c:pt idx="13">
                  <c:v>23.978999999999999</c:v>
                </c:pt>
                <c:pt idx="14">
                  <c:v>15.384</c:v>
                </c:pt>
                <c:pt idx="15">
                  <c:v>30</c:v>
                </c:pt>
                <c:pt idx="16">
                  <c:v>24</c:v>
                </c:pt>
                <c:pt idx="17">
                  <c:v>23.9</c:v>
                </c:pt>
                <c:pt idx="18">
                  <c:v>23.1</c:v>
                </c:pt>
                <c:pt idx="19">
                  <c:v>33</c:v>
                </c:pt>
              </c:numCache>
            </c:numRef>
          </c:val>
        </c:ser>
        <c:ser>
          <c:idx val="4"/>
          <c:order val="4"/>
          <c:tx>
            <c:strRef>
              <c:f>Всего!$A$8</c:f>
              <c:strCache>
                <c:ptCount val="1"/>
                <c:pt idx="0">
                  <c:v>Море</c:v>
                </c:pt>
              </c:strCache>
            </c:strRef>
          </c:tx>
          <c:spPr>
            <a:solidFill>
              <a:srgbClr val="539FDE"/>
            </a:solidFill>
            <a:ln>
              <a:solidFill>
                <a:sysClr val="window" lastClr="FFFFFF"/>
              </a:solidFill>
            </a:ln>
          </c:spPr>
          <c:invertIfNegative val="0"/>
          <c:cat>
            <c:numRef>
              <c:f>Всего!$E$2:$X$2</c:f>
              <c:numCache>
                <c:formatCode>General</c:formatCode>
                <c:ptCount val="2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</c:numCache>
            </c:numRef>
          </c:cat>
          <c:val>
            <c:numRef>
              <c:f>Всего!$E$8:$X$8</c:f>
              <c:numCache>
                <c:formatCode>0</c:formatCode>
                <c:ptCount val="20"/>
                <c:pt idx="0">
                  <c:v>20.823</c:v>
                </c:pt>
                <c:pt idx="1">
                  <c:v>12.023</c:v>
                </c:pt>
                <c:pt idx="2">
                  <c:v>11.222999999999999</c:v>
                </c:pt>
                <c:pt idx="3">
                  <c:v>17.323</c:v>
                </c:pt>
                <c:pt idx="4">
                  <c:v>17.122999999999998</c:v>
                </c:pt>
                <c:pt idx="5">
                  <c:v>15.622999999999998</c:v>
                </c:pt>
                <c:pt idx="6">
                  <c:v>21.023</c:v>
                </c:pt>
                <c:pt idx="7">
                  <c:v>31.022999999999996</c:v>
                </c:pt>
                <c:pt idx="8">
                  <c:v>28.222999999999999</c:v>
                </c:pt>
                <c:pt idx="9">
                  <c:v>23.722999999999999</c:v>
                </c:pt>
                <c:pt idx="10">
                  <c:v>23.523</c:v>
                </c:pt>
                <c:pt idx="11">
                  <c:v>27.722999999999999</c:v>
                </c:pt>
                <c:pt idx="12">
                  <c:v>40.222999999999999</c:v>
                </c:pt>
                <c:pt idx="13">
                  <c:v>48.222999999999999</c:v>
                </c:pt>
                <c:pt idx="14">
                  <c:v>51.116</c:v>
                </c:pt>
                <c:pt idx="15">
                  <c:v>58.292999999999999</c:v>
                </c:pt>
                <c:pt idx="16">
                  <c:v>64</c:v>
                </c:pt>
                <c:pt idx="17">
                  <c:v>67.230999999999995</c:v>
                </c:pt>
                <c:pt idx="18">
                  <c:v>61.6</c:v>
                </c:pt>
                <c:pt idx="19">
                  <c:v>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652572632"/>
        <c:axId val="652573024"/>
      </c:barChart>
      <c:catAx>
        <c:axId val="652572632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 algn="r">
                  <a:defRPr>
                    <a:latin typeface="Bliss Pro Light (Основной текст)"/>
                  </a:defRPr>
                </a:pPr>
                <a:r>
                  <a:rPr lang="ru-RU">
                    <a:latin typeface="Bliss Pro Light (Основной текст)"/>
                  </a:rPr>
                  <a:t>млн т</a:t>
                </a:r>
              </a:p>
            </c:rich>
          </c:tx>
          <c:layout>
            <c:manualLayout>
              <c:xMode val="edge"/>
              <c:yMode val="edge"/>
              <c:x val="9.2088163761653824E-2"/>
              <c:y val="5.2220858499402473E-2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000">
                <a:latin typeface="Bliss Pro Light (Основной текст)"/>
              </a:defRPr>
            </a:pPr>
            <a:endParaRPr lang="ru-RU"/>
          </a:p>
        </c:txPr>
        <c:crossAx val="652573024"/>
        <c:crosses val="autoZero"/>
        <c:auto val="1"/>
        <c:lblAlgn val="ctr"/>
        <c:lblOffset val="0"/>
        <c:noMultiLvlLbl val="0"/>
      </c:catAx>
      <c:valAx>
        <c:axId val="652573024"/>
        <c:scaling>
          <c:orientation val="minMax"/>
          <c:max val="1400"/>
          <c:min val="0"/>
        </c:scaling>
        <c:delete val="0"/>
        <c:axPos val="l"/>
        <c:majorGridlines>
          <c:spPr>
            <a:ln w="9525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Bliss Pro Light (Основной текст)"/>
              </a:defRPr>
            </a:pPr>
            <a:endParaRPr lang="ru-RU"/>
          </a:p>
        </c:txPr>
        <c:crossAx val="652572632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3.9905417600871228E-3"/>
          <c:y val="0.91116761446485861"/>
          <c:w val="0.99600940170940166"/>
          <c:h val="8.8832427536231884E-2"/>
        </c:manualLayout>
      </c:layout>
      <c:overlay val="0"/>
      <c:txPr>
        <a:bodyPr/>
        <a:lstStyle/>
        <a:p>
          <a:pPr rtl="0">
            <a:defRPr sz="9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661253993613402E-2"/>
          <c:y val="5.1400554097404488E-2"/>
          <c:w val="0.89805401390595896"/>
          <c:h val="0.71620005832604261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Export3!$A$5</c:f>
              <c:strCache>
                <c:ptCount val="1"/>
                <c:pt idx="0">
                  <c:v>Море</c:v>
                </c:pt>
              </c:strCache>
            </c:strRef>
          </c:tx>
          <c:spPr>
            <a:solidFill>
              <a:srgbClr val="00447C"/>
            </a:solidFill>
            <a:ln w="3175">
              <a:solidFill>
                <a:sysClr val="window" lastClr="FFFFFF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447C"/>
              </a:solidFill>
              <a:ln w="3175">
                <a:solidFill>
                  <a:srgbClr val="539FDE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5B3-443F-BC12-E328AC6AB857}"/>
              </c:ext>
            </c:extLst>
          </c:dPt>
          <c:dPt>
            <c:idx val="8"/>
            <c:invertIfNegative val="0"/>
            <c:bubble3D val="0"/>
            <c:spPr>
              <a:solidFill>
                <a:srgbClr val="00447C"/>
              </a:solidFill>
              <a:ln w="3175">
                <a:solidFill>
                  <a:srgbClr val="539FDE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5B3-443F-BC12-E328AC6AB857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95B3-443F-BC12-E328AC6AB857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95B3-443F-BC12-E328AC6AB857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95B3-443F-BC12-E328AC6AB857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95B3-443F-BC12-E328AC6AB857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95B3-443F-BC12-E328AC6AB857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95B3-443F-BC12-E328AC6AB857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95B3-443F-BC12-E328AC6AB857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95B3-443F-BC12-E328AC6AB857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95B3-443F-BC12-E328AC6AB857}"/>
              </c:ext>
            </c:extLst>
          </c:dPt>
          <c:dLbls>
            <c:dLbl>
              <c:idx val="87"/>
              <c:layout>
                <c:manualLayout>
                  <c:x val="2.775684369121912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r>
                      <a:rPr lang="en-US" b="1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14</a:t>
                    </a:r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Export3!$C$2:$CL$3</c:f>
              <c:multiLvlStrCache>
                <c:ptCount val="88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  <c:pt idx="65">
                    <c:v> </c:v>
                  </c:pt>
                  <c:pt idx="66">
                    <c:v> </c:v>
                  </c:pt>
                  <c:pt idx="67">
                    <c:v> </c:v>
                  </c:pt>
                  <c:pt idx="68">
                    <c:v> </c:v>
                  </c:pt>
                  <c:pt idx="69">
                    <c:v> </c:v>
                  </c:pt>
                  <c:pt idx="70">
                    <c:v> </c:v>
                  </c:pt>
                  <c:pt idx="71">
                    <c:v> </c:v>
                  </c:pt>
                  <c:pt idx="72">
                    <c:v> </c:v>
                  </c:pt>
                  <c:pt idx="73">
                    <c:v> </c:v>
                  </c:pt>
                  <c:pt idx="74">
                    <c:v> </c:v>
                  </c:pt>
                  <c:pt idx="75">
                    <c:v> </c:v>
                  </c:pt>
                  <c:pt idx="76">
                    <c:v> </c:v>
                  </c:pt>
                  <c:pt idx="77">
                    <c:v> </c:v>
                  </c:pt>
                  <c:pt idx="78">
                    <c:v> </c:v>
                  </c:pt>
                  <c:pt idx="79">
                    <c:v> </c:v>
                  </c:pt>
                  <c:pt idx="80">
                    <c:v> </c:v>
                  </c:pt>
                  <c:pt idx="81">
                    <c:v> </c:v>
                  </c:pt>
                  <c:pt idx="82">
                    <c:v> </c:v>
                  </c:pt>
                  <c:pt idx="83">
                    <c:v> </c:v>
                  </c:pt>
                  <c:pt idx="84">
                    <c:v> </c:v>
                  </c:pt>
                  <c:pt idx="85">
                    <c:v> </c:v>
                  </c:pt>
                  <c:pt idx="86">
                    <c:v> </c:v>
                  </c:pt>
                  <c:pt idx="87">
                    <c:v> </c:v>
                  </c:pt>
                </c:lvl>
                <c:lvl>
                  <c:pt idx="0">
                    <c:v>2015</c:v>
                  </c:pt>
                  <c:pt idx="12">
                    <c:v>2016</c:v>
                  </c:pt>
                  <c:pt idx="24">
                    <c:v>2017</c:v>
                  </c:pt>
                  <c:pt idx="36">
                    <c:v>2018</c:v>
                  </c:pt>
                  <c:pt idx="48">
                    <c:v>2019</c:v>
                  </c:pt>
                  <c:pt idx="60">
                    <c:v>2020</c:v>
                  </c:pt>
                  <c:pt idx="72">
                    <c:v>2021</c:v>
                  </c:pt>
                  <c:pt idx="84">
                    <c:v>22</c:v>
                  </c:pt>
                </c:lvl>
              </c:multiLvlStrCache>
            </c:multiLvlStrRef>
          </c:cat>
          <c:val>
            <c:numRef>
              <c:f>Export3!$C$5:$CL$5</c:f>
              <c:numCache>
                <c:formatCode>0</c:formatCode>
                <c:ptCount val="88"/>
                <c:pt idx="0">
                  <c:v>19.055842500000001</c:v>
                </c:pt>
                <c:pt idx="1">
                  <c:v>18.436375999999999</c:v>
                </c:pt>
                <c:pt idx="2">
                  <c:v>20.226584200000001</c:v>
                </c:pt>
                <c:pt idx="3">
                  <c:v>18.937678600000002</c:v>
                </c:pt>
                <c:pt idx="4">
                  <c:v>17.444845999999998</c:v>
                </c:pt>
                <c:pt idx="5">
                  <c:v>19.047707599999999</c:v>
                </c:pt>
                <c:pt idx="6">
                  <c:v>18.062031900000001</c:v>
                </c:pt>
                <c:pt idx="7">
                  <c:v>18.7646786</c:v>
                </c:pt>
                <c:pt idx="8">
                  <c:v>19.0683556</c:v>
                </c:pt>
                <c:pt idx="9">
                  <c:v>18.692453400000002</c:v>
                </c:pt>
                <c:pt idx="10">
                  <c:v>18.5707746</c:v>
                </c:pt>
                <c:pt idx="11">
                  <c:v>19.038192599999999</c:v>
                </c:pt>
                <c:pt idx="12">
                  <c:v>18.652929499999999</c:v>
                </c:pt>
                <c:pt idx="13">
                  <c:v>19.7097631</c:v>
                </c:pt>
                <c:pt idx="14">
                  <c:v>21.6665259</c:v>
                </c:pt>
                <c:pt idx="15">
                  <c:v>21.8252259</c:v>
                </c:pt>
                <c:pt idx="16">
                  <c:v>20.345428399999999</c:v>
                </c:pt>
                <c:pt idx="17">
                  <c:v>18.528396099999998</c:v>
                </c:pt>
                <c:pt idx="18">
                  <c:v>20.1669439</c:v>
                </c:pt>
                <c:pt idx="19">
                  <c:v>19.187318600000001</c:v>
                </c:pt>
                <c:pt idx="20">
                  <c:v>18.1150992</c:v>
                </c:pt>
                <c:pt idx="21">
                  <c:v>20.387554900000001</c:v>
                </c:pt>
                <c:pt idx="22">
                  <c:v>19.683369800000001</c:v>
                </c:pt>
                <c:pt idx="23">
                  <c:v>20.924510900000001</c:v>
                </c:pt>
                <c:pt idx="24">
                  <c:v>22.347321399999998</c:v>
                </c:pt>
                <c:pt idx="25">
                  <c:v>21.072890900000001</c:v>
                </c:pt>
                <c:pt idx="26">
                  <c:v>21.320277699999998</c:v>
                </c:pt>
                <c:pt idx="27">
                  <c:v>20.618600099999998</c:v>
                </c:pt>
                <c:pt idx="28">
                  <c:v>20.550858999999999</c:v>
                </c:pt>
                <c:pt idx="29">
                  <c:v>21.8450351</c:v>
                </c:pt>
                <c:pt idx="30">
                  <c:v>19.971988799999998</c:v>
                </c:pt>
                <c:pt idx="31">
                  <c:v>19.235470400000001</c:v>
                </c:pt>
                <c:pt idx="32">
                  <c:v>19.6885203</c:v>
                </c:pt>
                <c:pt idx="33">
                  <c:v>18.906454</c:v>
                </c:pt>
                <c:pt idx="34">
                  <c:v>19.916963200000001</c:v>
                </c:pt>
                <c:pt idx="35">
                  <c:v>19.377145899999999</c:v>
                </c:pt>
                <c:pt idx="36">
                  <c:v>21.600000699999999</c:v>
                </c:pt>
                <c:pt idx="37">
                  <c:v>18.5965308</c:v>
                </c:pt>
                <c:pt idx="38">
                  <c:v>20.282939899999999</c:v>
                </c:pt>
                <c:pt idx="39">
                  <c:v>19.828595400000001</c:v>
                </c:pt>
                <c:pt idx="40">
                  <c:v>19.855742800000002</c:v>
                </c:pt>
                <c:pt idx="41">
                  <c:v>19.554921199999999</c:v>
                </c:pt>
                <c:pt idx="42">
                  <c:v>19.313398899999999</c:v>
                </c:pt>
                <c:pt idx="43">
                  <c:v>20.256411</c:v>
                </c:pt>
                <c:pt idx="44">
                  <c:v>18.715818500000001</c:v>
                </c:pt>
                <c:pt idx="45">
                  <c:v>20.488443199999999</c:v>
                </c:pt>
                <c:pt idx="46">
                  <c:v>20.662898800000001</c:v>
                </c:pt>
                <c:pt idx="47">
                  <c:v>20.497913799999999</c:v>
                </c:pt>
                <c:pt idx="48">
                  <c:v>23.6942606</c:v>
                </c:pt>
                <c:pt idx="49">
                  <c:v>19.060390900000002</c:v>
                </c:pt>
                <c:pt idx="50">
                  <c:v>20.381534800000001</c:v>
                </c:pt>
                <c:pt idx="51">
                  <c:v>22.3697716</c:v>
                </c:pt>
                <c:pt idx="52">
                  <c:v>20.076552400000001</c:v>
                </c:pt>
                <c:pt idx="53">
                  <c:v>19.703749899999998</c:v>
                </c:pt>
                <c:pt idx="54">
                  <c:v>21.311125199999999</c:v>
                </c:pt>
                <c:pt idx="55">
                  <c:v>20.752369699999999</c:v>
                </c:pt>
                <c:pt idx="56">
                  <c:v>17.2152642</c:v>
                </c:pt>
                <c:pt idx="57">
                  <c:v>19.4226946</c:v>
                </c:pt>
                <c:pt idx="58">
                  <c:v>17.763587999999999</c:v>
                </c:pt>
                <c:pt idx="59">
                  <c:v>17.737505800000001</c:v>
                </c:pt>
                <c:pt idx="60">
                  <c:v>20.861789999999999</c:v>
                </c:pt>
                <c:pt idx="61">
                  <c:v>17.460346999999999</c:v>
                </c:pt>
                <c:pt idx="62">
                  <c:v>19.3369018</c:v>
                </c:pt>
                <c:pt idx="63">
                  <c:v>14.6044974</c:v>
                </c:pt>
                <c:pt idx="64">
                  <c:v>14.3891232</c:v>
                </c:pt>
                <c:pt idx="65">
                  <c:v>14.239223900000001</c:v>
                </c:pt>
                <c:pt idx="66">
                  <c:v>14.6831052</c:v>
                </c:pt>
                <c:pt idx="67">
                  <c:v>13.732370700000001</c:v>
                </c:pt>
                <c:pt idx="68">
                  <c:v>15.007256399999999</c:v>
                </c:pt>
                <c:pt idx="69">
                  <c:v>16.696152600000001</c:v>
                </c:pt>
                <c:pt idx="70">
                  <c:v>15.879239399999999</c:v>
                </c:pt>
                <c:pt idx="71">
                  <c:v>16.719592599999999</c:v>
                </c:pt>
                <c:pt idx="72">
                  <c:v>16.9250185</c:v>
                </c:pt>
                <c:pt idx="73">
                  <c:v>15.075136499999999</c:v>
                </c:pt>
                <c:pt idx="74">
                  <c:v>17.904017799999998</c:v>
                </c:pt>
                <c:pt idx="75">
                  <c:v>16.9280358</c:v>
                </c:pt>
                <c:pt idx="76">
                  <c:v>18.008683699999999</c:v>
                </c:pt>
                <c:pt idx="77">
                  <c:v>18.081959999999999</c:v>
                </c:pt>
                <c:pt idx="78">
                  <c:v>17.431294300000001</c:v>
                </c:pt>
                <c:pt idx="79">
                  <c:v>18.843822599999999</c:v>
                </c:pt>
                <c:pt idx="80">
                  <c:v>16.299485499999999</c:v>
                </c:pt>
                <c:pt idx="81">
                  <c:v>17.971854700000002</c:v>
                </c:pt>
                <c:pt idx="82">
                  <c:v>18.627434999999998</c:v>
                </c:pt>
                <c:pt idx="83">
                  <c:v>18.814709199999999</c:v>
                </c:pt>
                <c:pt idx="84" formatCode="0.00">
                  <c:v>19.2070647</c:v>
                </c:pt>
                <c:pt idx="85" formatCode="0.00">
                  <c:v>19.393051700000001</c:v>
                </c:pt>
                <c:pt idx="86" formatCode="0.00">
                  <c:v>16.969426800000001</c:v>
                </c:pt>
                <c:pt idx="87" formatCode="0.00">
                  <c:v>14.200207499999999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5B3-443F-BC12-E328AC6AB857}"/>
            </c:ext>
          </c:extLst>
        </c:ser>
        <c:ser>
          <c:idx val="0"/>
          <c:order val="1"/>
          <c:tx>
            <c:strRef>
              <c:f>Export3!$A$6</c:f>
              <c:strCache>
                <c:ptCount val="1"/>
                <c:pt idx="0">
                  <c:v>Трубопроводы</c:v>
                </c:pt>
              </c:strCache>
            </c:strRef>
          </c:tx>
          <c:spPr>
            <a:solidFill>
              <a:srgbClr val="8E9295"/>
            </a:solidFill>
            <a:ln>
              <a:solidFill>
                <a:sysClr val="window" lastClr="FFFFFF"/>
              </a:solidFill>
            </a:ln>
          </c:spPr>
          <c:invertIfNegative val="0"/>
          <c:dLbls>
            <c:dLbl>
              <c:idx val="87"/>
              <c:layout>
                <c:manualLayout>
                  <c:x val="3.5326891970642517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>
                            <a:lumMod val="50000"/>
                          </a:schemeClr>
                        </a:solidFill>
                      </a:defRPr>
                    </a:pPr>
                    <a:r>
                      <a:rPr lang="en-US" b="1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8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Export3!$C$2:$CL$3</c:f>
              <c:multiLvlStrCache>
                <c:ptCount val="88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  <c:pt idx="65">
                    <c:v> </c:v>
                  </c:pt>
                  <c:pt idx="66">
                    <c:v> </c:v>
                  </c:pt>
                  <c:pt idx="67">
                    <c:v> </c:v>
                  </c:pt>
                  <c:pt idx="68">
                    <c:v> </c:v>
                  </c:pt>
                  <c:pt idx="69">
                    <c:v> </c:v>
                  </c:pt>
                  <c:pt idx="70">
                    <c:v> </c:v>
                  </c:pt>
                  <c:pt idx="71">
                    <c:v> </c:v>
                  </c:pt>
                  <c:pt idx="72">
                    <c:v> </c:v>
                  </c:pt>
                  <c:pt idx="73">
                    <c:v> </c:v>
                  </c:pt>
                  <c:pt idx="74">
                    <c:v> </c:v>
                  </c:pt>
                  <c:pt idx="75">
                    <c:v> </c:v>
                  </c:pt>
                  <c:pt idx="76">
                    <c:v> </c:v>
                  </c:pt>
                  <c:pt idx="77">
                    <c:v> </c:v>
                  </c:pt>
                  <c:pt idx="78">
                    <c:v> </c:v>
                  </c:pt>
                  <c:pt idx="79">
                    <c:v> </c:v>
                  </c:pt>
                  <c:pt idx="80">
                    <c:v> </c:v>
                  </c:pt>
                  <c:pt idx="81">
                    <c:v> </c:v>
                  </c:pt>
                  <c:pt idx="82">
                    <c:v> </c:v>
                  </c:pt>
                  <c:pt idx="83">
                    <c:v> </c:v>
                  </c:pt>
                  <c:pt idx="84">
                    <c:v> </c:v>
                  </c:pt>
                  <c:pt idx="85">
                    <c:v> </c:v>
                  </c:pt>
                  <c:pt idx="86">
                    <c:v> </c:v>
                  </c:pt>
                  <c:pt idx="87">
                    <c:v> </c:v>
                  </c:pt>
                </c:lvl>
                <c:lvl>
                  <c:pt idx="0">
                    <c:v>2015</c:v>
                  </c:pt>
                  <c:pt idx="12">
                    <c:v>2016</c:v>
                  </c:pt>
                  <c:pt idx="24">
                    <c:v>2017</c:v>
                  </c:pt>
                  <c:pt idx="36">
                    <c:v>2018</c:v>
                  </c:pt>
                  <c:pt idx="48">
                    <c:v>2019</c:v>
                  </c:pt>
                  <c:pt idx="60">
                    <c:v>2020</c:v>
                  </c:pt>
                  <c:pt idx="72">
                    <c:v>2021</c:v>
                  </c:pt>
                  <c:pt idx="84">
                    <c:v>22</c:v>
                  </c:pt>
                </c:lvl>
              </c:multiLvlStrCache>
            </c:multiLvlStrRef>
          </c:cat>
          <c:val>
            <c:numRef>
              <c:f>Export3!$C$6:$CL$6</c:f>
              <c:numCache>
                <c:formatCode>0</c:formatCode>
                <c:ptCount val="88"/>
                <c:pt idx="0">
                  <c:v>9.7991772000000008</c:v>
                </c:pt>
                <c:pt idx="1">
                  <c:v>9.2701621999999997</c:v>
                </c:pt>
                <c:pt idx="2">
                  <c:v>11.205889600000001</c:v>
                </c:pt>
                <c:pt idx="3">
                  <c:v>11.541089700000001</c:v>
                </c:pt>
                <c:pt idx="4">
                  <c:v>12.1517614</c:v>
                </c:pt>
                <c:pt idx="5">
                  <c:v>11.2480236</c:v>
                </c:pt>
                <c:pt idx="6">
                  <c:v>11.699013300000001</c:v>
                </c:pt>
                <c:pt idx="7">
                  <c:v>11.127311000000001</c:v>
                </c:pt>
                <c:pt idx="8">
                  <c:v>11.669880900000001</c:v>
                </c:pt>
                <c:pt idx="9">
                  <c:v>11.8261836</c:v>
                </c:pt>
                <c:pt idx="10">
                  <c:v>12.421087</c:v>
                </c:pt>
                <c:pt idx="11">
                  <c:v>12.573746999999999</c:v>
                </c:pt>
                <c:pt idx="12">
                  <c:v>12.4221114</c:v>
                </c:pt>
                <c:pt idx="13">
                  <c:v>11.222156399999999</c:v>
                </c:pt>
                <c:pt idx="14">
                  <c:v>11.8338093</c:v>
                </c:pt>
                <c:pt idx="15">
                  <c:v>10.7068274</c:v>
                </c:pt>
                <c:pt idx="16">
                  <c:v>11.9199094</c:v>
                </c:pt>
                <c:pt idx="17">
                  <c:v>11.272321399999999</c:v>
                </c:pt>
                <c:pt idx="18">
                  <c:v>10.974910100000001</c:v>
                </c:pt>
                <c:pt idx="19">
                  <c:v>11.209073200000001</c:v>
                </c:pt>
                <c:pt idx="20">
                  <c:v>11.8102491</c:v>
                </c:pt>
                <c:pt idx="21">
                  <c:v>13.0172398</c:v>
                </c:pt>
                <c:pt idx="22">
                  <c:v>13.170879299999999</c:v>
                </c:pt>
                <c:pt idx="23">
                  <c:v>13.1682326</c:v>
                </c:pt>
                <c:pt idx="24">
                  <c:v>13.352816300000001</c:v>
                </c:pt>
                <c:pt idx="25">
                  <c:v>11.9684139</c:v>
                </c:pt>
                <c:pt idx="26">
                  <c:v>11.098686799999999</c:v>
                </c:pt>
                <c:pt idx="27">
                  <c:v>10.8896003</c:v>
                </c:pt>
                <c:pt idx="28">
                  <c:v>11.7895214</c:v>
                </c:pt>
                <c:pt idx="29">
                  <c:v>10.2072187</c:v>
                </c:pt>
                <c:pt idx="30">
                  <c:v>10.1836769</c:v>
                </c:pt>
                <c:pt idx="31">
                  <c:v>11.0879086</c:v>
                </c:pt>
                <c:pt idx="32">
                  <c:v>11.950543400000001</c:v>
                </c:pt>
                <c:pt idx="33">
                  <c:v>12.310274400000001</c:v>
                </c:pt>
                <c:pt idx="34">
                  <c:v>12.056886499999999</c:v>
                </c:pt>
                <c:pt idx="35">
                  <c:v>13.1237887</c:v>
                </c:pt>
                <c:pt idx="36">
                  <c:v>12.313133799999999</c:v>
                </c:pt>
                <c:pt idx="37">
                  <c:v>11.9684884</c:v>
                </c:pt>
                <c:pt idx="38">
                  <c:v>12.7134109</c:v>
                </c:pt>
                <c:pt idx="39">
                  <c:v>13.0233147</c:v>
                </c:pt>
                <c:pt idx="40">
                  <c:v>12.8694916</c:v>
                </c:pt>
                <c:pt idx="41">
                  <c:v>12.663214399999999</c:v>
                </c:pt>
                <c:pt idx="42">
                  <c:v>12.363004200000001</c:v>
                </c:pt>
                <c:pt idx="43">
                  <c:v>13.027546900000001</c:v>
                </c:pt>
                <c:pt idx="44">
                  <c:v>13.0754343</c:v>
                </c:pt>
                <c:pt idx="45">
                  <c:v>12.045450499999999</c:v>
                </c:pt>
                <c:pt idx="46">
                  <c:v>11.913024699999999</c:v>
                </c:pt>
                <c:pt idx="47">
                  <c:v>12.346587899999999</c:v>
                </c:pt>
                <c:pt idx="48">
                  <c:v>12.942249800000001</c:v>
                </c:pt>
                <c:pt idx="49">
                  <c:v>10.7542952</c:v>
                </c:pt>
                <c:pt idx="50">
                  <c:v>11.4867042</c:v>
                </c:pt>
                <c:pt idx="51">
                  <c:v>10.6580697</c:v>
                </c:pt>
                <c:pt idx="52">
                  <c:v>9.8331450999999994</c:v>
                </c:pt>
                <c:pt idx="53">
                  <c:v>8.6135857999999992</c:v>
                </c:pt>
                <c:pt idx="54">
                  <c:v>10.2140035</c:v>
                </c:pt>
                <c:pt idx="55">
                  <c:v>11.2385556</c:v>
                </c:pt>
                <c:pt idx="56">
                  <c:v>12.4900567</c:v>
                </c:pt>
                <c:pt idx="57">
                  <c:v>12.476031499999999</c:v>
                </c:pt>
                <c:pt idx="58">
                  <c:v>12.538095500000001</c:v>
                </c:pt>
                <c:pt idx="59">
                  <c:v>12.6835573</c:v>
                </c:pt>
                <c:pt idx="60">
                  <c:v>11.118010200000001</c:v>
                </c:pt>
                <c:pt idx="61">
                  <c:v>10.3785229</c:v>
                </c:pt>
                <c:pt idx="62">
                  <c:v>12.061659799999999</c:v>
                </c:pt>
                <c:pt idx="63">
                  <c:v>10.3080208</c:v>
                </c:pt>
                <c:pt idx="64">
                  <c:v>9.6018381000000002</c:v>
                </c:pt>
                <c:pt idx="65">
                  <c:v>10.330307100000001</c:v>
                </c:pt>
                <c:pt idx="66">
                  <c:v>11.1713608</c:v>
                </c:pt>
                <c:pt idx="67">
                  <c:v>10.631171999999999</c:v>
                </c:pt>
                <c:pt idx="68">
                  <c:v>12.8391871</c:v>
                </c:pt>
                <c:pt idx="69">
                  <c:v>12.1581066</c:v>
                </c:pt>
                <c:pt idx="70">
                  <c:v>12.1374057</c:v>
                </c:pt>
                <c:pt idx="71">
                  <c:v>10.5534862</c:v>
                </c:pt>
                <c:pt idx="72">
                  <c:v>14.3290845</c:v>
                </c:pt>
                <c:pt idx="73">
                  <c:v>11.1224247</c:v>
                </c:pt>
                <c:pt idx="74">
                  <c:v>11.461319899999999</c:v>
                </c:pt>
                <c:pt idx="75">
                  <c:v>11.2581419</c:v>
                </c:pt>
                <c:pt idx="76">
                  <c:v>11.306119199999999</c:v>
                </c:pt>
                <c:pt idx="77">
                  <c:v>10.274753</c:v>
                </c:pt>
                <c:pt idx="78">
                  <c:v>10.840626</c:v>
                </c:pt>
                <c:pt idx="79">
                  <c:v>10.989740899999999</c:v>
                </c:pt>
                <c:pt idx="80">
                  <c:v>10.3165146</c:v>
                </c:pt>
                <c:pt idx="81">
                  <c:v>9.3794304999999998</c:v>
                </c:pt>
                <c:pt idx="82">
                  <c:v>9.1886382999999991</c:v>
                </c:pt>
                <c:pt idx="83">
                  <c:v>9.4828091000000008</c:v>
                </c:pt>
                <c:pt idx="84" formatCode="0.00">
                  <c:v>8.1033591999999999</c:v>
                </c:pt>
                <c:pt idx="85" formatCode="0.00">
                  <c:v>7.8061537999999997</c:v>
                </c:pt>
                <c:pt idx="86" formatCode="0.00">
                  <c:v>9.1157216999999999</c:v>
                </c:pt>
                <c:pt idx="87" formatCode="0.00">
                  <c:v>7.7900486000000004</c:v>
                </c:pt>
              </c:numCache>
            </c:numRef>
          </c:val>
        </c:ser>
        <c:ser>
          <c:idx val="1"/>
          <c:order val="2"/>
          <c:tx>
            <c:strRef>
              <c:f>Export3!$A$7</c:f>
              <c:strCache>
                <c:ptCount val="1"/>
                <c:pt idx="0">
                  <c:v>Железные дороги</c:v>
                </c:pt>
              </c:strCache>
            </c:strRef>
          </c:tx>
          <c:spPr>
            <a:solidFill>
              <a:srgbClr val="C02800"/>
            </a:solidFill>
            <a:ln>
              <a:solidFill>
                <a:sysClr val="window" lastClr="FFFFFF"/>
              </a:solidFill>
            </a:ln>
          </c:spPr>
          <c:invertIfNegative val="0"/>
          <c:cat>
            <c:multiLvlStrRef>
              <c:f>Export3!$C$2:$CL$3</c:f>
              <c:multiLvlStrCache>
                <c:ptCount val="88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  <c:pt idx="65">
                    <c:v> </c:v>
                  </c:pt>
                  <c:pt idx="66">
                    <c:v> </c:v>
                  </c:pt>
                  <c:pt idx="67">
                    <c:v> </c:v>
                  </c:pt>
                  <c:pt idx="68">
                    <c:v> </c:v>
                  </c:pt>
                  <c:pt idx="69">
                    <c:v> </c:v>
                  </c:pt>
                  <c:pt idx="70">
                    <c:v> </c:v>
                  </c:pt>
                  <c:pt idx="71">
                    <c:v> </c:v>
                  </c:pt>
                  <c:pt idx="72">
                    <c:v> </c:v>
                  </c:pt>
                  <c:pt idx="73">
                    <c:v> </c:v>
                  </c:pt>
                  <c:pt idx="74">
                    <c:v> </c:v>
                  </c:pt>
                  <c:pt idx="75">
                    <c:v> </c:v>
                  </c:pt>
                  <c:pt idx="76">
                    <c:v> </c:v>
                  </c:pt>
                  <c:pt idx="77">
                    <c:v> </c:v>
                  </c:pt>
                  <c:pt idx="78">
                    <c:v> </c:v>
                  </c:pt>
                  <c:pt idx="79">
                    <c:v> </c:v>
                  </c:pt>
                  <c:pt idx="80">
                    <c:v> </c:v>
                  </c:pt>
                  <c:pt idx="81">
                    <c:v> </c:v>
                  </c:pt>
                  <c:pt idx="82">
                    <c:v> </c:v>
                  </c:pt>
                  <c:pt idx="83">
                    <c:v> </c:v>
                  </c:pt>
                  <c:pt idx="84">
                    <c:v> </c:v>
                  </c:pt>
                  <c:pt idx="85">
                    <c:v> </c:v>
                  </c:pt>
                  <c:pt idx="86">
                    <c:v> </c:v>
                  </c:pt>
                  <c:pt idx="87">
                    <c:v> </c:v>
                  </c:pt>
                </c:lvl>
                <c:lvl>
                  <c:pt idx="0">
                    <c:v>2015</c:v>
                  </c:pt>
                  <c:pt idx="12">
                    <c:v>2016</c:v>
                  </c:pt>
                  <c:pt idx="24">
                    <c:v>2017</c:v>
                  </c:pt>
                  <c:pt idx="36">
                    <c:v>2018</c:v>
                  </c:pt>
                  <c:pt idx="48">
                    <c:v>2019</c:v>
                  </c:pt>
                  <c:pt idx="60">
                    <c:v>2020</c:v>
                  </c:pt>
                  <c:pt idx="72">
                    <c:v>2021</c:v>
                  </c:pt>
                  <c:pt idx="84">
                    <c:v>22</c:v>
                  </c:pt>
                </c:lvl>
              </c:multiLvlStrCache>
            </c:multiLvlStrRef>
          </c:cat>
          <c:val>
            <c:numRef>
              <c:f>Export3!$C$7:$CL$7</c:f>
              <c:numCache>
                <c:formatCode>0</c:formatCode>
                <c:ptCount val="88"/>
                <c:pt idx="0">
                  <c:v>2.1737196999999999</c:v>
                </c:pt>
                <c:pt idx="1">
                  <c:v>2.1778116999999999</c:v>
                </c:pt>
                <c:pt idx="2">
                  <c:v>2.2187752000000001</c:v>
                </c:pt>
                <c:pt idx="3">
                  <c:v>2.0536922999999998</c:v>
                </c:pt>
                <c:pt idx="4">
                  <c:v>1.7936048</c:v>
                </c:pt>
                <c:pt idx="5">
                  <c:v>1.944561</c:v>
                </c:pt>
                <c:pt idx="6">
                  <c:v>2.1733756</c:v>
                </c:pt>
                <c:pt idx="7">
                  <c:v>2.1359783000000001</c:v>
                </c:pt>
                <c:pt idx="8">
                  <c:v>2.0897312000000001</c:v>
                </c:pt>
                <c:pt idx="9">
                  <c:v>2.2277330000000002</c:v>
                </c:pt>
                <c:pt idx="10">
                  <c:v>2.5518616000000001</c:v>
                </c:pt>
                <c:pt idx="11">
                  <c:v>2.5205313999999999</c:v>
                </c:pt>
                <c:pt idx="12">
                  <c:v>2.0717767999999999</c:v>
                </c:pt>
                <c:pt idx="13">
                  <c:v>2.1401794000000001</c:v>
                </c:pt>
                <c:pt idx="14">
                  <c:v>2.4471112000000002</c:v>
                </c:pt>
                <c:pt idx="15">
                  <c:v>2.3281808000000002</c:v>
                </c:pt>
                <c:pt idx="16">
                  <c:v>2.2488358000000002</c:v>
                </c:pt>
                <c:pt idx="17">
                  <c:v>2.3247182</c:v>
                </c:pt>
                <c:pt idx="18">
                  <c:v>2.1390017000000001</c:v>
                </c:pt>
                <c:pt idx="19">
                  <c:v>2.2964623999999998</c:v>
                </c:pt>
                <c:pt idx="20">
                  <c:v>2.2677887000000001</c:v>
                </c:pt>
                <c:pt idx="21">
                  <c:v>2.3117537000000001</c:v>
                </c:pt>
                <c:pt idx="22">
                  <c:v>2.1724356</c:v>
                </c:pt>
                <c:pt idx="23">
                  <c:v>2.5340558999999998</c:v>
                </c:pt>
                <c:pt idx="24">
                  <c:v>2.6987511</c:v>
                </c:pt>
                <c:pt idx="25">
                  <c:v>2.3394566000000001</c:v>
                </c:pt>
                <c:pt idx="26">
                  <c:v>2.6603031000000001</c:v>
                </c:pt>
                <c:pt idx="27">
                  <c:v>2.3565364999999998</c:v>
                </c:pt>
                <c:pt idx="28">
                  <c:v>2.3769783000000002</c:v>
                </c:pt>
                <c:pt idx="29">
                  <c:v>2.1344796000000001</c:v>
                </c:pt>
                <c:pt idx="30">
                  <c:v>2.2383172999999998</c:v>
                </c:pt>
                <c:pt idx="31">
                  <c:v>2.6649364000000002</c:v>
                </c:pt>
                <c:pt idx="32">
                  <c:v>2.4785035</c:v>
                </c:pt>
                <c:pt idx="33">
                  <c:v>2.6738919999999999</c:v>
                </c:pt>
                <c:pt idx="34">
                  <c:v>2.5371318999999999</c:v>
                </c:pt>
                <c:pt idx="35">
                  <c:v>2.4734438000000001</c:v>
                </c:pt>
                <c:pt idx="36">
                  <c:v>2.6667360000000002</c:v>
                </c:pt>
                <c:pt idx="37">
                  <c:v>2.4141645</c:v>
                </c:pt>
                <c:pt idx="38">
                  <c:v>2.7321059000000001</c:v>
                </c:pt>
                <c:pt idx="39">
                  <c:v>2.3431530999999999</c:v>
                </c:pt>
                <c:pt idx="40">
                  <c:v>2.479692</c:v>
                </c:pt>
                <c:pt idx="41">
                  <c:v>2.4229598000000001</c:v>
                </c:pt>
                <c:pt idx="42">
                  <c:v>2.6505217999999999</c:v>
                </c:pt>
                <c:pt idx="43">
                  <c:v>2.7662532</c:v>
                </c:pt>
                <c:pt idx="44">
                  <c:v>2.3945216999999999</c:v>
                </c:pt>
                <c:pt idx="45">
                  <c:v>2.8661892</c:v>
                </c:pt>
                <c:pt idx="46">
                  <c:v>2.6598465999999998</c:v>
                </c:pt>
                <c:pt idx="47">
                  <c:v>2.6261397999999998</c:v>
                </c:pt>
                <c:pt idx="48">
                  <c:v>2.4672950999999999</c:v>
                </c:pt>
                <c:pt idx="49">
                  <c:v>2.2436655999999999</c:v>
                </c:pt>
                <c:pt idx="50">
                  <c:v>2.4511763000000002</c:v>
                </c:pt>
                <c:pt idx="51">
                  <c:v>2.1659609999999998</c:v>
                </c:pt>
                <c:pt idx="52">
                  <c:v>2.0876790000000001</c:v>
                </c:pt>
                <c:pt idx="53">
                  <c:v>1.991852</c:v>
                </c:pt>
                <c:pt idx="54">
                  <c:v>2.2104520999999999</c:v>
                </c:pt>
                <c:pt idx="55">
                  <c:v>2.2102696000000002</c:v>
                </c:pt>
                <c:pt idx="56">
                  <c:v>2.2272135</c:v>
                </c:pt>
                <c:pt idx="57">
                  <c:v>2.2494090999999998</c:v>
                </c:pt>
                <c:pt idx="58">
                  <c:v>2.1386778</c:v>
                </c:pt>
                <c:pt idx="59">
                  <c:v>2.1207042</c:v>
                </c:pt>
                <c:pt idx="60">
                  <c:v>2.0335195000000001</c:v>
                </c:pt>
                <c:pt idx="61">
                  <c:v>2.1170697999999999</c:v>
                </c:pt>
                <c:pt idx="62">
                  <c:v>1.9257070999999999</c:v>
                </c:pt>
                <c:pt idx="63">
                  <c:v>1.9054260999999999</c:v>
                </c:pt>
                <c:pt idx="64">
                  <c:v>1.9193222999999999</c:v>
                </c:pt>
                <c:pt idx="65">
                  <c:v>2.1386897</c:v>
                </c:pt>
                <c:pt idx="66">
                  <c:v>2.3230879999999998</c:v>
                </c:pt>
                <c:pt idx="67">
                  <c:v>2.2197334</c:v>
                </c:pt>
                <c:pt idx="68">
                  <c:v>2.3870084</c:v>
                </c:pt>
                <c:pt idx="69">
                  <c:v>2.5372716</c:v>
                </c:pt>
                <c:pt idx="70">
                  <c:v>2.2498607000000002</c:v>
                </c:pt>
                <c:pt idx="71">
                  <c:v>2.5162353</c:v>
                </c:pt>
                <c:pt idx="72">
                  <c:v>2.1715091000000002</c:v>
                </c:pt>
                <c:pt idx="73">
                  <c:v>2.0491557999999999</c:v>
                </c:pt>
                <c:pt idx="74">
                  <c:v>2.2675003</c:v>
                </c:pt>
                <c:pt idx="75">
                  <c:v>2.1605487999999999</c:v>
                </c:pt>
                <c:pt idx="76">
                  <c:v>2.2195765999999999</c:v>
                </c:pt>
                <c:pt idx="77">
                  <c:v>2.1556937</c:v>
                </c:pt>
                <c:pt idx="78">
                  <c:v>2.3424466000000002</c:v>
                </c:pt>
                <c:pt idx="79">
                  <c:v>2.476791</c:v>
                </c:pt>
                <c:pt idx="80">
                  <c:v>2.1732013000000001</c:v>
                </c:pt>
                <c:pt idx="81">
                  <c:v>2.3916664999999999</c:v>
                </c:pt>
                <c:pt idx="82">
                  <c:v>2.4747142000000002</c:v>
                </c:pt>
                <c:pt idx="83">
                  <c:v>2.4937200000000002</c:v>
                </c:pt>
                <c:pt idx="84" formatCode="0.00">
                  <c:v>2.6549914999999999</c:v>
                </c:pt>
                <c:pt idx="85" formatCode="0.00">
                  <c:v>2.077264</c:v>
                </c:pt>
                <c:pt idx="86" formatCode="0.00">
                  <c:v>1.8295555999999999</c:v>
                </c:pt>
                <c:pt idx="87" formatCode="0.00">
                  <c:v>1.3489</c:v>
                </c:pt>
              </c:numCache>
            </c:numRef>
          </c:val>
        </c:ser>
        <c:ser>
          <c:idx val="2"/>
          <c:order val="3"/>
          <c:tx>
            <c:strRef>
              <c:f>Export3!$A$8</c:f>
              <c:strCache>
                <c:ptCount val="1"/>
                <c:pt idx="0">
                  <c:v>Автодороги</c:v>
                </c:pt>
              </c:strCache>
            </c:strRef>
          </c:tx>
          <c:spPr>
            <a:solidFill>
              <a:srgbClr val="2C9855"/>
            </a:solidFill>
            <a:ln>
              <a:solidFill>
                <a:sysClr val="window" lastClr="FFFFFF"/>
              </a:solidFill>
            </a:ln>
          </c:spPr>
          <c:invertIfNegative val="0"/>
          <c:cat>
            <c:multiLvlStrRef>
              <c:f>Export3!$C$2:$CL$3</c:f>
              <c:multiLvlStrCache>
                <c:ptCount val="88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  <c:pt idx="65">
                    <c:v> </c:v>
                  </c:pt>
                  <c:pt idx="66">
                    <c:v> </c:v>
                  </c:pt>
                  <c:pt idx="67">
                    <c:v> </c:v>
                  </c:pt>
                  <c:pt idx="68">
                    <c:v> </c:v>
                  </c:pt>
                  <c:pt idx="69">
                    <c:v> </c:v>
                  </c:pt>
                  <c:pt idx="70">
                    <c:v> </c:v>
                  </c:pt>
                  <c:pt idx="71">
                    <c:v> </c:v>
                  </c:pt>
                  <c:pt idx="72">
                    <c:v> </c:v>
                  </c:pt>
                  <c:pt idx="73">
                    <c:v> </c:v>
                  </c:pt>
                  <c:pt idx="74">
                    <c:v> </c:v>
                  </c:pt>
                  <c:pt idx="75">
                    <c:v> </c:v>
                  </c:pt>
                  <c:pt idx="76">
                    <c:v> </c:v>
                  </c:pt>
                  <c:pt idx="77">
                    <c:v> </c:v>
                  </c:pt>
                  <c:pt idx="78">
                    <c:v> </c:v>
                  </c:pt>
                  <c:pt idx="79">
                    <c:v> </c:v>
                  </c:pt>
                  <c:pt idx="80">
                    <c:v> </c:v>
                  </c:pt>
                  <c:pt idx="81">
                    <c:v> </c:v>
                  </c:pt>
                  <c:pt idx="82">
                    <c:v> </c:v>
                  </c:pt>
                  <c:pt idx="83">
                    <c:v> </c:v>
                  </c:pt>
                  <c:pt idx="84">
                    <c:v> </c:v>
                  </c:pt>
                  <c:pt idx="85">
                    <c:v> </c:v>
                  </c:pt>
                  <c:pt idx="86">
                    <c:v> </c:v>
                  </c:pt>
                  <c:pt idx="87">
                    <c:v> </c:v>
                  </c:pt>
                </c:lvl>
                <c:lvl>
                  <c:pt idx="0">
                    <c:v>2015</c:v>
                  </c:pt>
                  <c:pt idx="12">
                    <c:v>2016</c:v>
                  </c:pt>
                  <c:pt idx="24">
                    <c:v>2017</c:v>
                  </c:pt>
                  <c:pt idx="36">
                    <c:v>2018</c:v>
                  </c:pt>
                  <c:pt idx="48">
                    <c:v>2019</c:v>
                  </c:pt>
                  <c:pt idx="60">
                    <c:v>2020</c:v>
                  </c:pt>
                  <c:pt idx="72">
                    <c:v>2021</c:v>
                  </c:pt>
                  <c:pt idx="84">
                    <c:v>22</c:v>
                  </c:pt>
                </c:lvl>
              </c:multiLvlStrCache>
            </c:multiLvlStrRef>
          </c:cat>
          <c:val>
            <c:numRef>
              <c:f>Export3!$C$8:$CL$8</c:f>
              <c:numCache>
                <c:formatCode>0</c:formatCode>
                <c:ptCount val="88"/>
                <c:pt idx="0">
                  <c:v>0.63583860000000003</c:v>
                </c:pt>
                <c:pt idx="1">
                  <c:v>0.81313170000000001</c:v>
                </c:pt>
                <c:pt idx="2">
                  <c:v>0.71818720000000003</c:v>
                </c:pt>
                <c:pt idx="3">
                  <c:v>0.68477699999999997</c:v>
                </c:pt>
                <c:pt idx="4">
                  <c:v>0.70589710000000006</c:v>
                </c:pt>
                <c:pt idx="5">
                  <c:v>0.87453119999999995</c:v>
                </c:pt>
                <c:pt idx="6">
                  <c:v>0.9498105</c:v>
                </c:pt>
                <c:pt idx="7">
                  <c:v>0.94614909999999997</c:v>
                </c:pt>
                <c:pt idx="8">
                  <c:v>0.69851790000000002</c:v>
                </c:pt>
                <c:pt idx="9">
                  <c:v>0.82764890000000002</c:v>
                </c:pt>
                <c:pt idx="10">
                  <c:v>0.79099529999999996</c:v>
                </c:pt>
                <c:pt idx="11">
                  <c:v>0.81734899999999999</c:v>
                </c:pt>
                <c:pt idx="12">
                  <c:v>0.64155499999999999</c:v>
                </c:pt>
                <c:pt idx="13">
                  <c:v>0.6917546</c:v>
                </c:pt>
                <c:pt idx="14">
                  <c:v>0.96738100000000005</c:v>
                </c:pt>
                <c:pt idx="15">
                  <c:v>1.0154253</c:v>
                </c:pt>
                <c:pt idx="16">
                  <c:v>1.0170003000000001</c:v>
                </c:pt>
                <c:pt idx="17">
                  <c:v>1.0071950999999999</c:v>
                </c:pt>
                <c:pt idx="18">
                  <c:v>0.67446530000000005</c:v>
                </c:pt>
                <c:pt idx="19">
                  <c:v>0.72581019999999996</c:v>
                </c:pt>
                <c:pt idx="20">
                  <c:v>0.83005410000000002</c:v>
                </c:pt>
                <c:pt idx="21">
                  <c:v>0.77236269999999996</c:v>
                </c:pt>
                <c:pt idx="22">
                  <c:v>0.88164019999999999</c:v>
                </c:pt>
                <c:pt idx="23">
                  <c:v>0.66492359999999995</c:v>
                </c:pt>
                <c:pt idx="24">
                  <c:v>0.64136990000000005</c:v>
                </c:pt>
                <c:pt idx="25">
                  <c:v>0.71442939999999999</c:v>
                </c:pt>
                <c:pt idx="26">
                  <c:v>0.85361489999999995</c:v>
                </c:pt>
                <c:pt idx="27">
                  <c:v>0.89309340000000004</c:v>
                </c:pt>
                <c:pt idx="28">
                  <c:v>0.85779839999999996</c:v>
                </c:pt>
                <c:pt idx="29">
                  <c:v>0.98553199999999996</c:v>
                </c:pt>
                <c:pt idx="30">
                  <c:v>0.92102790000000001</c:v>
                </c:pt>
                <c:pt idx="31">
                  <c:v>0.89434360000000002</c:v>
                </c:pt>
                <c:pt idx="32">
                  <c:v>0.76395630000000003</c:v>
                </c:pt>
                <c:pt idx="33">
                  <c:v>0.88832060000000002</c:v>
                </c:pt>
                <c:pt idx="34">
                  <c:v>0.80276190000000003</c:v>
                </c:pt>
                <c:pt idx="35">
                  <c:v>0.68028849999999996</c:v>
                </c:pt>
                <c:pt idx="36">
                  <c:v>0.71553480000000003</c:v>
                </c:pt>
                <c:pt idx="37">
                  <c:v>0.79520659999999999</c:v>
                </c:pt>
                <c:pt idx="38">
                  <c:v>0.89648729999999999</c:v>
                </c:pt>
                <c:pt idx="39">
                  <c:v>0.98234030000000006</c:v>
                </c:pt>
                <c:pt idx="40">
                  <c:v>0.93802249999999998</c:v>
                </c:pt>
                <c:pt idx="41">
                  <c:v>0.94914410000000005</c:v>
                </c:pt>
                <c:pt idx="42">
                  <c:v>1.0238087</c:v>
                </c:pt>
                <c:pt idx="43">
                  <c:v>0.97776479999999999</c:v>
                </c:pt>
                <c:pt idx="44">
                  <c:v>0.93925809999999998</c:v>
                </c:pt>
                <c:pt idx="45">
                  <c:v>1.0767842999999999</c:v>
                </c:pt>
                <c:pt idx="46">
                  <c:v>0.95402260000000005</c:v>
                </c:pt>
                <c:pt idx="47">
                  <c:v>0.87140240000000002</c:v>
                </c:pt>
                <c:pt idx="48">
                  <c:v>0.78786109999999998</c:v>
                </c:pt>
                <c:pt idx="49">
                  <c:v>0.88702210000000004</c:v>
                </c:pt>
                <c:pt idx="50">
                  <c:v>1.0745471</c:v>
                </c:pt>
                <c:pt idx="51">
                  <c:v>1.0399666000000001</c:v>
                </c:pt>
                <c:pt idx="52">
                  <c:v>0.95487100000000003</c:v>
                </c:pt>
                <c:pt idx="53">
                  <c:v>0.84374990000000005</c:v>
                </c:pt>
                <c:pt idx="54">
                  <c:v>0.97517399999999999</c:v>
                </c:pt>
                <c:pt idx="55">
                  <c:v>0.90307389999999998</c:v>
                </c:pt>
                <c:pt idx="56">
                  <c:v>0.90872839999999999</c:v>
                </c:pt>
                <c:pt idx="57">
                  <c:v>1.0125995999999999</c:v>
                </c:pt>
                <c:pt idx="58">
                  <c:v>0.91827780000000003</c:v>
                </c:pt>
                <c:pt idx="59">
                  <c:v>0.83148619999999995</c:v>
                </c:pt>
                <c:pt idx="60">
                  <c:v>0.85257360000000004</c:v>
                </c:pt>
                <c:pt idx="61">
                  <c:v>0.93188510000000002</c:v>
                </c:pt>
                <c:pt idx="62">
                  <c:v>1.0295738999999999</c:v>
                </c:pt>
                <c:pt idx="63">
                  <c:v>0.92714160000000001</c:v>
                </c:pt>
                <c:pt idx="64">
                  <c:v>0.83981470000000003</c:v>
                </c:pt>
                <c:pt idx="65">
                  <c:v>0.89394980000000002</c:v>
                </c:pt>
                <c:pt idx="66">
                  <c:v>0.96463880000000002</c:v>
                </c:pt>
                <c:pt idx="67">
                  <c:v>0.92597030000000002</c:v>
                </c:pt>
                <c:pt idx="68">
                  <c:v>0.9403321</c:v>
                </c:pt>
                <c:pt idx="69">
                  <c:v>1.0515498000000001</c:v>
                </c:pt>
                <c:pt idx="70">
                  <c:v>0.96604080000000003</c:v>
                </c:pt>
                <c:pt idx="71">
                  <c:v>0.894486</c:v>
                </c:pt>
                <c:pt idx="72">
                  <c:v>0.87142869999999995</c:v>
                </c:pt>
                <c:pt idx="73">
                  <c:v>0.95756980000000003</c:v>
                </c:pt>
                <c:pt idx="74">
                  <c:v>1.1471731999999999</c:v>
                </c:pt>
                <c:pt idx="75">
                  <c:v>1.1283806999999999</c:v>
                </c:pt>
                <c:pt idx="76">
                  <c:v>1.053169</c:v>
                </c:pt>
                <c:pt idx="77">
                  <c:v>1.0570250999999999</c:v>
                </c:pt>
                <c:pt idx="78">
                  <c:v>1.1224164999999999</c:v>
                </c:pt>
                <c:pt idx="79">
                  <c:v>1.1083308999999999</c:v>
                </c:pt>
                <c:pt idx="80">
                  <c:v>1.2455769999999999</c:v>
                </c:pt>
                <c:pt idx="81">
                  <c:v>1.5100376</c:v>
                </c:pt>
                <c:pt idx="82">
                  <c:v>1.3446210000000001</c:v>
                </c:pt>
                <c:pt idx="83">
                  <c:v>1.1607067</c:v>
                </c:pt>
                <c:pt idx="84" formatCode="0.00">
                  <c:v>0.95046310000000001</c:v>
                </c:pt>
                <c:pt idx="85" formatCode="0.00">
                  <c:v>0.94714089999999995</c:v>
                </c:pt>
                <c:pt idx="86" formatCode="0.00">
                  <c:v>0.89836280000000002</c:v>
                </c:pt>
                <c:pt idx="87" formatCode="0.00">
                  <c:v>0.55431790000000003</c:v>
                </c:pt>
              </c:numCache>
            </c:numRef>
          </c:val>
        </c:ser>
        <c:ser>
          <c:idx val="4"/>
          <c:order val="4"/>
          <c:tx>
            <c:strRef>
              <c:f>Export3!$A$9</c:f>
              <c:strCache>
                <c:ptCount val="1"/>
                <c:pt idx="0">
                  <c:v>Прочие</c:v>
                </c:pt>
              </c:strCache>
            </c:strRef>
          </c:tx>
          <c:spPr>
            <a:solidFill>
              <a:srgbClr val="539FDE"/>
            </a:solidFill>
            <a:ln>
              <a:solidFill>
                <a:sysClr val="window" lastClr="FFFFFF"/>
              </a:solidFill>
            </a:ln>
          </c:spPr>
          <c:invertIfNegative val="0"/>
          <c:dLbls>
            <c:dLbl>
              <c:idx val="64"/>
              <c:layout>
                <c:manualLayout>
                  <c:x val="5.2851839271750405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539FDE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539FDE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Export3!$C$2:$CL$3</c:f>
              <c:multiLvlStrCache>
                <c:ptCount val="88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  <c:pt idx="65">
                    <c:v> </c:v>
                  </c:pt>
                  <c:pt idx="66">
                    <c:v> </c:v>
                  </c:pt>
                  <c:pt idx="67">
                    <c:v> </c:v>
                  </c:pt>
                  <c:pt idx="68">
                    <c:v> </c:v>
                  </c:pt>
                  <c:pt idx="69">
                    <c:v> </c:v>
                  </c:pt>
                  <c:pt idx="70">
                    <c:v> </c:v>
                  </c:pt>
                  <c:pt idx="71">
                    <c:v> </c:v>
                  </c:pt>
                  <c:pt idx="72">
                    <c:v> </c:v>
                  </c:pt>
                  <c:pt idx="73">
                    <c:v> </c:v>
                  </c:pt>
                  <c:pt idx="74">
                    <c:v> </c:v>
                  </c:pt>
                  <c:pt idx="75">
                    <c:v> </c:v>
                  </c:pt>
                  <c:pt idx="76">
                    <c:v> </c:v>
                  </c:pt>
                  <c:pt idx="77">
                    <c:v> </c:v>
                  </c:pt>
                  <c:pt idx="78">
                    <c:v> </c:v>
                  </c:pt>
                  <c:pt idx="79">
                    <c:v> </c:v>
                  </c:pt>
                  <c:pt idx="80">
                    <c:v> </c:v>
                  </c:pt>
                  <c:pt idx="81">
                    <c:v> </c:v>
                  </c:pt>
                  <c:pt idx="82">
                    <c:v> </c:v>
                  </c:pt>
                  <c:pt idx="83">
                    <c:v> </c:v>
                  </c:pt>
                  <c:pt idx="84">
                    <c:v> </c:v>
                  </c:pt>
                  <c:pt idx="85">
                    <c:v> </c:v>
                  </c:pt>
                  <c:pt idx="86">
                    <c:v> </c:v>
                  </c:pt>
                  <c:pt idx="87">
                    <c:v> </c:v>
                  </c:pt>
                </c:lvl>
                <c:lvl>
                  <c:pt idx="0">
                    <c:v>2015</c:v>
                  </c:pt>
                  <c:pt idx="12">
                    <c:v>2016</c:v>
                  </c:pt>
                  <c:pt idx="24">
                    <c:v>2017</c:v>
                  </c:pt>
                  <c:pt idx="36">
                    <c:v>2018</c:v>
                  </c:pt>
                  <c:pt idx="48">
                    <c:v>2019</c:v>
                  </c:pt>
                  <c:pt idx="60">
                    <c:v>2020</c:v>
                  </c:pt>
                  <c:pt idx="72">
                    <c:v>2021</c:v>
                  </c:pt>
                  <c:pt idx="84">
                    <c:v>22</c:v>
                  </c:pt>
                </c:lvl>
              </c:multiLvlStrCache>
            </c:multiLvlStrRef>
          </c:cat>
          <c:val>
            <c:numRef>
              <c:f>Export3!$C$9:$CL$9</c:f>
              <c:numCache>
                <c:formatCode>0</c:formatCode>
                <c:ptCount val="88"/>
                <c:pt idx="0">
                  <c:v>1.3052234999999999</c:v>
                </c:pt>
                <c:pt idx="1">
                  <c:v>1.2320813000000004</c:v>
                </c:pt>
                <c:pt idx="2">
                  <c:v>1.275504300000001</c:v>
                </c:pt>
                <c:pt idx="3">
                  <c:v>1.2406784999999996</c:v>
                </c:pt>
                <c:pt idx="4">
                  <c:v>1.199208700000004</c:v>
                </c:pt>
                <c:pt idx="5">
                  <c:v>1.5673379999999997</c:v>
                </c:pt>
                <c:pt idx="6">
                  <c:v>1.5954894000000017</c:v>
                </c:pt>
                <c:pt idx="7">
                  <c:v>1.5779840000000021</c:v>
                </c:pt>
                <c:pt idx="8">
                  <c:v>1.1012779999999998</c:v>
                </c:pt>
                <c:pt idx="9">
                  <c:v>1.680088199999997</c:v>
                </c:pt>
                <c:pt idx="10">
                  <c:v>1.2303576000000001</c:v>
                </c:pt>
                <c:pt idx="11">
                  <c:v>1.3123280000000075</c:v>
                </c:pt>
                <c:pt idx="12">
                  <c:v>1.604846500000003</c:v>
                </c:pt>
                <c:pt idx="13">
                  <c:v>1.264378299999998</c:v>
                </c:pt>
                <c:pt idx="14">
                  <c:v>1.5208594999999985</c:v>
                </c:pt>
                <c:pt idx="15">
                  <c:v>1.5569652999999999</c:v>
                </c:pt>
                <c:pt idx="16">
                  <c:v>1.5204531999999968</c:v>
                </c:pt>
                <c:pt idx="17">
                  <c:v>1.4383018000000045</c:v>
                </c:pt>
                <c:pt idx="18">
                  <c:v>1.1176624999999958</c:v>
                </c:pt>
                <c:pt idx="19">
                  <c:v>1.3072019000000021</c:v>
                </c:pt>
                <c:pt idx="20">
                  <c:v>1.5123585999999993</c:v>
                </c:pt>
                <c:pt idx="21">
                  <c:v>1.1601544999999978</c:v>
                </c:pt>
                <c:pt idx="22">
                  <c:v>1.3730615999999962</c:v>
                </c:pt>
                <c:pt idx="23">
                  <c:v>1.2705988999999982</c:v>
                </c:pt>
                <c:pt idx="24">
                  <c:v>1.263881999999998</c:v>
                </c:pt>
                <c:pt idx="25">
                  <c:v>1.2797525999999966</c:v>
                </c:pt>
                <c:pt idx="26">
                  <c:v>1.2828531000000005</c:v>
                </c:pt>
                <c:pt idx="27">
                  <c:v>1.369264000000002</c:v>
                </c:pt>
                <c:pt idx="28">
                  <c:v>1.4524685000000028</c:v>
                </c:pt>
                <c:pt idx="29">
                  <c:v>1.2955588999999983</c:v>
                </c:pt>
                <c:pt idx="30">
                  <c:v>1.5903868000000032</c:v>
                </c:pt>
                <c:pt idx="31">
                  <c:v>1.7732787000000041</c:v>
                </c:pt>
                <c:pt idx="32">
                  <c:v>1.5996879999999956</c:v>
                </c:pt>
                <c:pt idx="33">
                  <c:v>1.5272231999999968</c:v>
                </c:pt>
                <c:pt idx="34">
                  <c:v>1.2774360000000038</c:v>
                </c:pt>
                <c:pt idx="35">
                  <c:v>1.195797200000003</c:v>
                </c:pt>
                <c:pt idx="36">
                  <c:v>1.2213764999999981</c:v>
                </c:pt>
                <c:pt idx="37">
                  <c:v>1.3374146999999983</c:v>
                </c:pt>
                <c:pt idx="38">
                  <c:v>1.3794436999999999</c:v>
                </c:pt>
                <c:pt idx="39">
                  <c:v>1.5320866999999994</c:v>
                </c:pt>
                <c:pt idx="40">
                  <c:v>1.3329512000000001</c:v>
                </c:pt>
                <c:pt idx="41">
                  <c:v>1.6253187999999996</c:v>
                </c:pt>
                <c:pt idx="42">
                  <c:v>1.462878700000001</c:v>
                </c:pt>
                <c:pt idx="43">
                  <c:v>1.5489958999999991</c:v>
                </c:pt>
                <c:pt idx="44">
                  <c:v>1.2886705000000043</c:v>
                </c:pt>
                <c:pt idx="45">
                  <c:v>1.5269297999999987</c:v>
                </c:pt>
                <c:pt idx="46">
                  <c:v>1.4095302000000007</c:v>
                </c:pt>
                <c:pt idx="47">
                  <c:v>1.2784197000000015</c:v>
                </c:pt>
                <c:pt idx="48">
                  <c:v>1.2254670000000032</c:v>
                </c:pt>
                <c:pt idx="49">
                  <c:v>1.1251403999999994</c:v>
                </c:pt>
                <c:pt idx="50">
                  <c:v>1.2564144000000006</c:v>
                </c:pt>
                <c:pt idx="51">
                  <c:v>1.3467800999999997</c:v>
                </c:pt>
                <c:pt idx="52">
                  <c:v>1.3657659000000009</c:v>
                </c:pt>
                <c:pt idx="53">
                  <c:v>1.1071741000000033</c:v>
                </c:pt>
                <c:pt idx="54">
                  <c:v>1.2465732000000016</c:v>
                </c:pt>
                <c:pt idx="55">
                  <c:v>1.1810293000000058</c:v>
                </c:pt>
                <c:pt idx="56">
                  <c:v>1.2207123999999978</c:v>
                </c:pt>
                <c:pt idx="57">
                  <c:v>1.3795127000000007</c:v>
                </c:pt>
                <c:pt idx="58">
                  <c:v>1.2910942000000034</c:v>
                </c:pt>
                <c:pt idx="59">
                  <c:v>1.0717483999999993</c:v>
                </c:pt>
                <c:pt idx="60">
                  <c:v>1.1262032999999971</c:v>
                </c:pt>
                <c:pt idx="61">
                  <c:v>1.3229090999999999</c:v>
                </c:pt>
                <c:pt idx="62">
                  <c:v>1.2955202000000026</c:v>
                </c:pt>
                <c:pt idx="63">
                  <c:v>1.3086029999999977</c:v>
                </c:pt>
                <c:pt idx="64">
                  <c:v>1.4032620000000027</c:v>
                </c:pt>
                <c:pt idx="65">
                  <c:v>1.2930108999999974</c:v>
                </c:pt>
                <c:pt idx="66">
                  <c:v>1.4207160999999986</c:v>
                </c:pt>
                <c:pt idx="67">
                  <c:v>1.2139921000000014</c:v>
                </c:pt>
                <c:pt idx="68">
                  <c:v>1.2736013999999996</c:v>
                </c:pt>
                <c:pt idx="69">
                  <c:v>1.4191098999999991</c:v>
                </c:pt>
                <c:pt idx="70">
                  <c:v>1.1874114999999987</c:v>
                </c:pt>
                <c:pt idx="71">
                  <c:v>1.092229399999999</c:v>
                </c:pt>
                <c:pt idx="72">
                  <c:v>1.213808299999998</c:v>
                </c:pt>
                <c:pt idx="73">
                  <c:v>1.244962800000001</c:v>
                </c:pt>
                <c:pt idx="74">
                  <c:v>1.4200673000000013</c:v>
                </c:pt>
                <c:pt idx="75">
                  <c:v>1.3890319999999976</c:v>
                </c:pt>
                <c:pt idx="76">
                  <c:v>1.3837818000000048</c:v>
                </c:pt>
                <c:pt idx="77">
                  <c:v>1.3228902000000002</c:v>
                </c:pt>
                <c:pt idx="78">
                  <c:v>1.4621875999999987</c:v>
                </c:pt>
                <c:pt idx="79">
                  <c:v>1.3342643000000032</c:v>
                </c:pt>
                <c:pt idx="80">
                  <c:v>1.4544997999999993</c:v>
                </c:pt>
                <c:pt idx="81">
                  <c:v>1.7886982999999996</c:v>
                </c:pt>
                <c:pt idx="82">
                  <c:v>1.5243618000000021</c:v>
                </c:pt>
                <c:pt idx="83">
                  <c:v>1.3574370000000004</c:v>
                </c:pt>
                <c:pt idx="84" formatCode="0.00">
                  <c:v>1.7530495999999984</c:v>
                </c:pt>
                <c:pt idx="85" formatCode="0.00">
                  <c:v>1.5728085000000003</c:v>
                </c:pt>
                <c:pt idx="86" formatCode="0.00">
                  <c:v>1.7931066000000007</c:v>
                </c:pt>
                <c:pt idx="87" formatCode="0.00">
                  <c:v>1.4173661000000011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253000064"/>
        <c:axId val="252998104"/>
      </c:barChart>
      <c:catAx>
        <c:axId val="253000064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 algn="r">
                  <a:defRPr>
                    <a:latin typeface="Bliss Pro Light (Основной текст)"/>
                  </a:defRPr>
                </a:pPr>
                <a:r>
                  <a:rPr lang="ru-RU">
                    <a:latin typeface="Bliss Pro Light (Основной текст)"/>
                  </a:rPr>
                  <a:t>млн т</a:t>
                </a:r>
              </a:p>
            </c:rich>
          </c:tx>
          <c:layout>
            <c:manualLayout>
              <c:xMode val="edge"/>
              <c:yMode val="edge"/>
              <c:x val="6.293629520298713E-2"/>
              <c:y val="4.0717410323709534E-2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000">
                <a:latin typeface="Bliss Pro Light (Основной текст)"/>
              </a:defRPr>
            </a:pPr>
            <a:endParaRPr lang="ru-RU"/>
          </a:p>
        </c:txPr>
        <c:crossAx val="252998104"/>
        <c:crosses val="autoZero"/>
        <c:auto val="1"/>
        <c:lblAlgn val="ctr"/>
        <c:lblOffset val="0"/>
        <c:noMultiLvlLbl val="0"/>
      </c:catAx>
      <c:valAx>
        <c:axId val="252998104"/>
        <c:scaling>
          <c:orientation val="minMax"/>
          <c:max val="40"/>
          <c:min val="0"/>
        </c:scaling>
        <c:delete val="0"/>
        <c:axPos val="l"/>
        <c:majorGridlines>
          <c:spPr>
            <a:ln w="9525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Bliss Pro Light (Основной текст)"/>
              </a:defRPr>
            </a:pPr>
            <a:endParaRPr lang="ru-RU"/>
          </a:p>
        </c:txPr>
        <c:crossAx val="253000064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3.9905417600871228E-3"/>
          <c:y val="0.91116761446485861"/>
          <c:w val="0.99600945823991283"/>
          <c:h val="8.5072178477690302E-2"/>
        </c:manualLayout>
      </c:layout>
      <c:overlay val="0"/>
      <c:txPr>
        <a:bodyPr/>
        <a:lstStyle/>
        <a:p>
          <a:pPr rtl="0">
            <a:defRPr sz="9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661253993613402E-2"/>
          <c:y val="5.1400554097404488E-2"/>
          <c:w val="0.7352883838383838"/>
          <c:h val="0.75454559178743963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Export4!$A$5</c:f>
              <c:strCache>
                <c:ptCount val="1"/>
                <c:pt idx="0">
                  <c:v>Море</c:v>
                </c:pt>
              </c:strCache>
            </c:strRef>
          </c:tx>
          <c:spPr>
            <a:solidFill>
              <a:srgbClr val="00447C"/>
            </a:solidFill>
            <a:ln w="3175">
              <a:solidFill>
                <a:sysClr val="window" lastClr="FFFFFF"/>
              </a:solidFill>
            </a:ln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5B3-443F-BC12-E328AC6AB857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5B3-443F-BC12-E328AC6AB857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95B3-443F-BC12-E328AC6AB857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95B3-443F-BC12-E328AC6AB857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95B3-443F-BC12-E328AC6AB857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95B3-443F-BC12-E328AC6AB857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95B3-443F-BC12-E328AC6AB857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95B3-443F-BC12-E328AC6AB857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95B3-443F-BC12-E328AC6AB857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95B3-443F-BC12-E328AC6AB857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95B3-443F-BC12-E328AC6AB857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7"/>
              <c:layout>
                <c:manualLayout>
                  <c:x val="2.5167542510357334E-2"/>
                  <c:y val="-4.6296296296296294E-3"/>
                </c:manualLayout>
              </c:layout>
              <c:tx>
                <c:rich>
                  <a:bodyPr/>
                  <a:lstStyle/>
                  <a:p>
                    <a:r>
                      <a:rPr lang="ru-RU" b="1">
                        <a:solidFill>
                          <a:schemeClr val="bg1"/>
                        </a:solidFill>
                      </a:rPr>
                      <a:t>0,1</a:t>
                    </a:r>
                    <a:endParaRPr lang="en-US" b="1">
                      <a:solidFill>
                        <a:srgbClr val="00447C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Export4!$N$2:$Q$3</c:f>
              <c:multiLvlStrCache>
                <c:ptCount val="4"/>
                <c:lvl>
                  <c:pt idx="0">
                    <c:v>янв.22</c:v>
                  </c:pt>
                  <c:pt idx="1">
                    <c:v>апр.22</c:v>
                  </c:pt>
                  <c:pt idx="2">
                    <c:v>янв.22</c:v>
                  </c:pt>
                  <c:pt idx="3">
                    <c:v>апр.22</c:v>
                  </c:pt>
                </c:lvl>
                <c:lvl>
                  <c:pt idx="0">
                    <c:v>Нефть и нефтепродукты</c:v>
                  </c:pt>
                  <c:pt idx="2">
                    <c:v>Прочие</c:v>
                  </c:pt>
                </c:lvl>
              </c:multiLvlStrCache>
            </c:multiLvlStrRef>
          </c:cat>
          <c:val>
            <c:numRef>
              <c:f>Export4!$N$5:$Q$5</c:f>
              <c:numCache>
                <c:formatCode>0</c:formatCode>
                <c:ptCount val="4"/>
                <c:pt idx="0">
                  <c:v>12.020422099999999</c:v>
                </c:pt>
                <c:pt idx="1">
                  <c:v>9.0146858999999999</c:v>
                </c:pt>
                <c:pt idx="2">
                  <c:v>2.5128693999999996</c:v>
                </c:pt>
                <c:pt idx="3">
                  <c:v>2.0591308999999995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5B3-443F-BC12-E328AC6AB857}"/>
            </c:ext>
          </c:extLst>
        </c:ser>
        <c:ser>
          <c:idx val="0"/>
          <c:order val="1"/>
          <c:tx>
            <c:strRef>
              <c:f>Export4!$A$6</c:f>
              <c:strCache>
                <c:ptCount val="1"/>
                <c:pt idx="0">
                  <c:v>Трубопровод</c:v>
                </c:pt>
              </c:strCache>
            </c:strRef>
          </c:tx>
          <c:spPr>
            <a:solidFill>
              <a:srgbClr val="8E9295"/>
            </a:solidFill>
            <a:ln>
              <a:solidFill>
                <a:sysClr val="window" lastClr="FFFFFF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Export4!$N$2:$Q$3</c:f>
              <c:multiLvlStrCache>
                <c:ptCount val="4"/>
                <c:lvl>
                  <c:pt idx="0">
                    <c:v>янв.22</c:v>
                  </c:pt>
                  <c:pt idx="1">
                    <c:v>апр.22</c:v>
                  </c:pt>
                  <c:pt idx="2">
                    <c:v>янв.22</c:v>
                  </c:pt>
                  <c:pt idx="3">
                    <c:v>апр.22</c:v>
                  </c:pt>
                </c:lvl>
                <c:lvl>
                  <c:pt idx="0">
                    <c:v>Нефть и нефтепродукты</c:v>
                  </c:pt>
                  <c:pt idx="2">
                    <c:v>Прочие</c:v>
                  </c:pt>
                </c:lvl>
              </c:multiLvlStrCache>
            </c:multiLvlStrRef>
          </c:cat>
          <c:val>
            <c:numRef>
              <c:f>Export4!$N$6:$Q$6</c:f>
              <c:numCache>
                <c:formatCode>0</c:formatCode>
                <c:ptCount val="4"/>
                <c:pt idx="0">
                  <c:v>5.4465297000000001</c:v>
                </c:pt>
                <c:pt idx="1">
                  <c:v>5.3420494999999999</c:v>
                </c:pt>
                <c:pt idx="2">
                  <c:v>2.6568294999999997</c:v>
                </c:pt>
                <c:pt idx="3">
                  <c:v>2.4479991000000005</c:v>
                </c:pt>
              </c:numCache>
            </c:numRef>
          </c:val>
        </c:ser>
        <c:ser>
          <c:idx val="1"/>
          <c:order val="2"/>
          <c:tx>
            <c:strRef>
              <c:f>Export4!$A$7</c:f>
              <c:strCache>
                <c:ptCount val="1"/>
                <c:pt idx="0">
                  <c:v>Железная дорога</c:v>
                </c:pt>
              </c:strCache>
            </c:strRef>
          </c:tx>
          <c:spPr>
            <a:solidFill>
              <a:srgbClr val="C02800"/>
            </a:solidFill>
            <a:ln>
              <a:solidFill>
                <a:sysClr val="window" lastClr="FFFFFF"/>
              </a:solidFill>
            </a:ln>
          </c:spPr>
          <c:invertIfNegative val="0"/>
          <c:cat>
            <c:multiLvlStrRef>
              <c:f>Export4!$N$2:$Q$3</c:f>
              <c:multiLvlStrCache>
                <c:ptCount val="4"/>
                <c:lvl>
                  <c:pt idx="0">
                    <c:v>янв.22</c:v>
                  </c:pt>
                  <c:pt idx="1">
                    <c:v>апр.22</c:v>
                  </c:pt>
                  <c:pt idx="2">
                    <c:v>янв.22</c:v>
                  </c:pt>
                  <c:pt idx="3">
                    <c:v>апр.22</c:v>
                  </c:pt>
                </c:lvl>
                <c:lvl>
                  <c:pt idx="0">
                    <c:v>Нефть и нефтепродукты</c:v>
                  </c:pt>
                  <c:pt idx="2">
                    <c:v>Прочие</c:v>
                  </c:pt>
                </c:lvl>
              </c:multiLvlStrCache>
            </c:multiLvlStrRef>
          </c:cat>
          <c:val>
            <c:numRef>
              <c:f>Export4!$N$7:$Q$7</c:f>
              <c:numCache>
                <c:formatCode>0</c:formatCode>
                <c:ptCount val="4"/>
                <c:pt idx="0">
                  <c:v>0.19936380000000001</c:v>
                </c:pt>
                <c:pt idx="1">
                  <c:v>0.18808510000000001</c:v>
                </c:pt>
                <c:pt idx="2">
                  <c:v>0.77881940000000016</c:v>
                </c:pt>
                <c:pt idx="3">
                  <c:v>0.47227619999999992</c:v>
                </c:pt>
              </c:numCache>
            </c:numRef>
          </c:val>
        </c:ser>
        <c:ser>
          <c:idx val="2"/>
          <c:order val="3"/>
          <c:tx>
            <c:strRef>
              <c:f>Export4!$A$8</c:f>
              <c:strCache>
                <c:ptCount val="1"/>
                <c:pt idx="0">
                  <c:v>Автодорога</c:v>
                </c:pt>
              </c:strCache>
            </c:strRef>
          </c:tx>
          <c:spPr>
            <a:solidFill>
              <a:srgbClr val="2C9855"/>
            </a:solidFill>
            <a:ln>
              <a:solidFill>
                <a:sysClr val="window" lastClr="FFFFFF"/>
              </a:solidFill>
            </a:ln>
          </c:spPr>
          <c:invertIfNegative val="0"/>
          <c:cat>
            <c:multiLvlStrRef>
              <c:f>Export4!$N$2:$Q$3</c:f>
              <c:multiLvlStrCache>
                <c:ptCount val="4"/>
                <c:lvl>
                  <c:pt idx="0">
                    <c:v>янв.22</c:v>
                  </c:pt>
                  <c:pt idx="1">
                    <c:v>апр.22</c:v>
                  </c:pt>
                  <c:pt idx="2">
                    <c:v>янв.22</c:v>
                  </c:pt>
                  <c:pt idx="3">
                    <c:v>апр.22</c:v>
                  </c:pt>
                </c:lvl>
                <c:lvl>
                  <c:pt idx="0">
                    <c:v>Нефть и нефтепродукты</c:v>
                  </c:pt>
                  <c:pt idx="2">
                    <c:v>Прочие</c:v>
                  </c:pt>
                </c:lvl>
              </c:multiLvlStrCache>
            </c:multiLvlStrRef>
          </c:cat>
          <c:val>
            <c:numRef>
              <c:f>Export4!$N$8:$Q$8</c:f>
              <c:numCache>
                <c:formatCode>0</c:formatCode>
                <c:ptCount val="4"/>
                <c:pt idx="0">
                  <c:v>6.7530999999999994E-2</c:v>
                </c:pt>
                <c:pt idx="1">
                  <c:v>2.5678099999999999E-2</c:v>
                </c:pt>
                <c:pt idx="2">
                  <c:v>0.53144009999999997</c:v>
                </c:pt>
                <c:pt idx="3">
                  <c:v>0.26175810000000005</c:v>
                </c:pt>
              </c:numCache>
            </c:numRef>
          </c:val>
        </c:ser>
        <c:ser>
          <c:idx val="4"/>
          <c:order val="4"/>
          <c:tx>
            <c:strRef>
              <c:f>Export4!$A$9</c:f>
              <c:strCache>
                <c:ptCount val="1"/>
                <c:pt idx="0">
                  <c:v>Прочие</c:v>
                </c:pt>
              </c:strCache>
            </c:strRef>
          </c:tx>
          <c:spPr>
            <a:solidFill>
              <a:srgbClr val="539FDE"/>
            </a:solidFill>
            <a:ln>
              <a:solidFill>
                <a:sysClr val="window" lastClr="FFFFFF"/>
              </a:solidFill>
            </a:ln>
          </c:spPr>
          <c:invertIfNegative val="0"/>
          <c:cat>
            <c:multiLvlStrRef>
              <c:f>Export4!$N$2:$Q$3</c:f>
              <c:multiLvlStrCache>
                <c:ptCount val="4"/>
                <c:lvl>
                  <c:pt idx="0">
                    <c:v>янв.22</c:v>
                  </c:pt>
                  <c:pt idx="1">
                    <c:v>апр.22</c:v>
                  </c:pt>
                  <c:pt idx="2">
                    <c:v>янв.22</c:v>
                  </c:pt>
                  <c:pt idx="3">
                    <c:v>апр.22</c:v>
                  </c:pt>
                </c:lvl>
                <c:lvl>
                  <c:pt idx="0">
                    <c:v>Нефть и нефтепродукты</c:v>
                  </c:pt>
                  <c:pt idx="2">
                    <c:v>Прочие</c:v>
                  </c:pt>
                </c:lvl>
              </c:multiLvlStrCache>
            </c:multiLvlStrRef>
          </c:cat>
          <c:val>
            <c:numRef>
              <c:f>Export4!$N$9:$Q$9</c:f>
              <c:numCache>
                <c:formatCode>0</c:formatCode>
                <c:ptCount val="4"/>
                <c:pt idx="0">
                  <c:v>0.37491430000000037</c:v>
                </c:pt>
                <c:pt idx="1">
                  <c:v>0.46892049999999941</c:v>
                </c:pt>
                <c:pt idx="2">
                  <c:v>0.16395289999999629</c:v>
                </c:pt>
                <c:pt idx="3">
                  <c:v>7.1321999999998775E-2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253000456"/>
        <c:axId val="253002024"/>
      </c:barChart>
      <c:catAx>
        <c:axId val="253000456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 algn="r">
                  <a:defRPr>
                    <a:latin typeface="Bliss Pro Light (Основной текст)"/>
                  </a:defRPr>
                </a:pPr>
                <a:r>
                  <a:rPr lang="ru-RU">
                    <a:latin typeface="Bliss Pro Light (Основной текст)"/>
                  </a:rPr>
                  <a:t>млн т</a:t>
                </a:r>
              </a:p>
            </c:rich>
          </c:tx>
          <c:layout>
            <c:manualLayout>
              <c:xMode val="edge"/>
              <c:yMode val="edge"/>
              <c:x val="0.12173274410774411"/>
              <c:y val="2.5379227053140097E-2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700">
                <a:latin typeface="Bliss Pro Light (Основной текст)"/>
              </a:defRPr>
            </a:pPr>
            <a:endParaRPr lang="ru-RU"/>
          </a:p>
        </c:txPr>
        <c:crossAx val="253002024"/>
        <c:crosses val="autoZero"/>
        <c:auto val="1"/>
        <c:lblAlgn val="ctr"/>
        <c:lblOffset val="0"/>
        <c:noMultiLvlLbl val="0"/>
      </c:catAx>
      <c:valAx>
        <c:axId val="253002024"/>
        <c:scaling>
          <c:orientation val="minMax"/>
          <c:max val="22"/>
          <c:min val="0"/>
        </c:scaling>
        <c:delete val="0"/>
        <c:axPos val="l"/>
        <c:majorGridlines>
          <c:spPr>
            <a:ln w="9525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Bliss Pro Light (Основной текст)"/>
              </a:defRPr>
            </a:pPr>
            <a:endParaRPr lang="ru-RU"/>
          </a:p>
        </c:txPr>
        <c:crossAx val="253000456"/>
        <c:crosses val="autoZero"/>
        <c:crossBetween val="between"/>
        <c:majorUnit val="10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3.9905417600871228E-3"/>
          <c:y val="0.93417481884057973"/>
          <c:w val="0.99600966545848435"/>
          <c:h val="6.5825181159420293E-2"/>
        </c:manualLayout>
      </c:layout>
      <c:overlay val="0"/>
      <c:txPr>
        <a:bodyPr/>
        <a:lstStyle/>
        <a:p>
          <a:pPr rtl="0">
            <a:defRPr sz="9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661253993613402E-2"/>
          <c:y val="5.1400554097404488E-2"/>
          <c:w val="0.89805401390595896"/>
          <c:h val="0.77371829710144924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Export4!$A$5</c:f>
              <c:strCache>
                <c:ptCount val="1"/>
                <c:pt idx="0">
                  <c:v>Море</c:v>
                </c:pt>
              </c:strCache>
            </c:strRef>
          </c:tx>
          <c:spPr>
            <a:solidFill>
              <a:srgbClr val="00447C"/>
            </a:solidFill>
            <a:ln w="3175">
              <a:solidFill>
                <a:sysClr val="window" lastClr="FFFFFF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447C"/>
              </a:solidFill>
              <a:ln w="3175">
                <a:solidFill>
                  <a:srgbClr val="539FDE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5B3-443F-BC12-E328AC6AB857}"/>
              </c:ext>
            </c:extLst>
          </c:dPt>
          <c:dPt>
            <c:idx val="8"/>
            <c:invertIfNegative val="0"/>
            <c:bubble3D val="0"/>
            <c:spPr>
              <a:solidFill>
                <a:srgbClr val="00447C"/>
              </a:solidFill>
              <a:ln w="3175">
                <a:solidFill>
                  <a:srgbClr val="539FDE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5B3-443F-BC12-E328AC6AB857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95B3-443F-BC12-E328AC6AB857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95B3-443F-BC12-E328AC6AB857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95B3-443F-BC12-E328AC6AB857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95B3-443F-BC12-E328AC6AB857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95B3-443F-BC12-E328AC6AB857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95B3-443F-BC12-E328AC6AB857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95B3-443F-BC12-E328AC6AB857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95B3-443F-BC12-E328AC6AB857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95B3-443F-BC12-E328AC6AB857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2,9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1,9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0,9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0,5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7"/>
              <c:layout>
                <c:manualLayout>
                  <c:x val="2.5167542510357334E-2"/>
                  <c:y val="-4.6296296296296294E-3"/>
                </c:manualLayout>
              </c:layout>
              <c:tx>
                <c:rich>
                  <a:bodyPr/>
                  <a:lstStyle/>
                  <a:p>
                    <a:r>
                      <a:rPr lang="ru-RU" b="1">
                        <a:solidFill>
                          <a:schemeClr val="bg1"/>
                        </a:solidFill>
                      </a:rPr>
                      <a:t>0,1</a:t>
                    </a:r>
                    <a:endParaRPr lang="en-US" b="1">
                      <a:solidFill>
                        <a:srgbClr val="00447C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Export4!$C$2:$J$3</c:f>
              <c:multiLvlStrCache>
                <c:ptCount val="8"/>
                <c:lvl>
                  <c:pt idx="0">
                    <c:v>янв.22</c:v>
                  </c:pt>
                  <c:pt idx="1">
                    <c:v>апр.22</c:v>
                  </c:pt>
                  <c:pt idx="2">
                    <c:v>янв.22</c:v>
                  </c:pt>
                  <c:pt idx="3">
                    <c:v>апр.22</c:v>
                  </c:pt>
                  <c:pt idx="4">
                    <c:v>янв.22</c:v>
                  </c:pt>
                  <c:pt idx="5">
                    <c:v>апр.22</c:v>
                  </c:pt>
                  <c:pt idx="6">
                    <c:v>янв.22</c:v>
                  </c:pt>
                  <c:pt idx="7">
                    <c:v>апр.22</c:v>
                  </c:pt>
                </c:lvl>
                <c:lvl>
                  <c:pt idx="0">
                    <c:v>Уголь и кокс</c:v>
                  </c:pt>
                  <c:pt idx="2">
                    <c:v>Металлы</c:v>
                  </c:pt>
                  <c:pt idx="4">
                    <c:v>Минудобрения</c:v>
                  </c:pt>
                  <c:pt idx="6">
                    <c:v>Сельхозсырье</c:v>
                  </c:pt>
                </c:lvl>
              </c:multiLvlStrCache>
            </c:multiLvlStrRef>
          </c:cat>
          <c:val>
            <c:numRef>
              <c:f>Export4!$C$5:$J$5</c:f>
              <c:numCache>
                <c:formatCode>0</c:formatCode>
                <c:ptCount val="8"/>
                <c:pt idx="0">
                  <c:v>2.9243993000000001</c:v>
                </c:pt>
                <c:pt idx="1">
                  <c:v>1.9424600000000001</c:v>
                </c:pt>
                <c:pt idx="2">
                  <c:v>0.98467590000000005</c:v>
                </c:pt>
                <c:pt idx="3">
                  <c:v>0.86528050000000001</c:v>
                </c:pt>
                <c:pt idx="4">
                  <c:v>0.50659849999999995</c:v>
                </c:pt>
                <c:pt idx="5">
                  <c:v>0.13975860000000001</c:v>
                </c:pt>
                <c:pt idx="6">
                  <c:v>0.25809949999999998</c:v>
                </c:pt>
                <c:pt idx="7">
                  <c:v>0.17889160000000001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5B3-443F-BC12-E328AC6AB857}"/>
            </c:ext>
          </c:extLst>
        </c:ser>
        <c:ser>
          <c:idx val="0"/>
          <c:order val="1"/>
          <c:tx>
            <c:strRef>
              <c:f>Export4!$A$6</c:f>
              <c:strCache>
                <c:ptCount val="1"/>
                <c:pt idx="0">
                  <c:v>Трубопровод</c:v>
                </c:pt>
              </c:strCache>
            </c:strRef>
          </c:tx>
          <c:spPr>
            <a:solidFill>
              <a:srgbClr val="8E9295"/>
            </a:solidFill>
            <a:ln>
              <a:solidFill>
                <a:sysClr val="window" lastClr="FFFFFF"/>
              </a:solidFill>
            </a:ln>
          </c:spPr>
          <c:invertIfNegative val="0"/>
          <c:cat>
            <c:multiLvlStrRef>
              <c:f>Export4!$C$2:$J$3</c:f>
              <c:multiLvlStrCache>
                <c:ptCount val="8"/>
                <c:lvl>
                  <c:pt idx="0">
                    <c:v>янв.22</c:v>
                  </c:pt>
                  <c:pt idx="1">
                    <c:v>апр.22</c:v>
                  </c:pt>
                  <c:pt idx="2">
                    <c:v>янв.22</c:v>
                  </c:pt>
                  <c:pt idx="3">
                    <c:v>апр.22</c:v>
                  </c:pt>
                  <c:pt idx="4">
                    <c:v>янв.22</c:v>
                  </c:pt>
                  <c:pt idx="5">
                    <c:v>апр.22</c:v>
                  </c:pt>
                  <c:pt idx="6">
                    <c:v>янв.22</c:v>
                  </c:pt>
                  <c:pt idx="7">
                    <c:v>апр.22</c:v>
                  </c:pt>
                </c:lvl>
                <c:lvl>
                  <c:pt idx="0">
                    <c:v>Уголь и кокс</c:v>
                  </c:pt>
                  <c:pt idx="2">
                    <c:v>Металлы</c:v>
                  </c:pt>
                  <c:pt idx="4">
                    <c:v>Минудобрения</c:v>
                  </c:pt>
                  <c:pt idx="6">
                    <c:v>Сельхозсырье</c:v>
                  </c:pt>
                </c:lvl>
              </c:multiLvlStrCache>
            </c:multiLvlStrRef>
          </c:cat>
          <c:val>
            <c:numRef>
              <c:f>Export4!$C$6:$J$6</c:f>
              <c:numCache>
                <c:formatCode>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1"/>
          <c:order val="2"/>
          <c:tx>
            <c:strRef>
              <c:f>Export4!$A$7</c:f>
              <c:strCache>
                <c:ptCount val="1"/>
                <c:pt idx="0">
                  <c:v>Железная дорога</c:v>
                </c:pt>
              </c:strCache>
            </c:strRef>
          </c:tx>
          <c:spPr>
            <a:solidFill>
              <a:srgbClr val="C02800"/>
            </a:solidFill>
            <a:ln>
              <a:solidFill>
                <a:sysClr val="window" lastClr="FFFFFF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0,5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0,3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Export4!$C$2:$J$3</c:f>
              <c:multiLvlStrCache>
                <c:ptCount val="8"/>
                <c:lvl>
                  <c:pt idx="0">
                    <c:v>янв.22</c:v>
                  </c:pt>
                  <c:pt idx="1">
                    <c:v>апр.22</c:v>
                  </c:pt>
                  <c:pt idx="2">
                    <c:v>янв.22</c:v>
                  </c:pt>
                  <c:pt idx="3">
                    <c:v>апр.22</c:v>
                  </c:pt>
                  <c:pt idx="4">
                    <c:v>янв.22</c:v>
                  </c:pt>
                  <c:pt idx="5">
                    <c:v>апр.22</c:v>
                  </c:pt>
                  <c:pt idx="6">
                    <c:v>янв.22</c:v>
                  </c:pt>
                  <c:pt idx="7">
                    <c:v>апр.22</c:v>
                  </c:pt>
                </c:lvl>
                <c:lvl>
                  <c:pt idx="0">
                    <c:v>Уголь и кокс</c:v>
                  </c:pt>
                  <c:pt idx="2">
                    <c:v>Металлы</c:v>
                  </c:pt>
                  <c:pt idx="4">
                    <c:v>Минудобрения</c:v>
                  </c:pt>
                  <c:pt idx="6">
                    <c:v>Сельхозсырье</c:v>
                  </c:pt>
                </c:lvl>
              </c:multiLvlStrCache>
            </c:multiLvlStrRef>
          </c:cat>
          <c:val>
            <c:numRef>
              <c:f>Export4!$C$7:$J$7</c:f>
              <c:numCache>
                <c:formatCode>0</c:formatCode>
                <c:ptCount val="8"/>
                <c:pt idx="0">
                  <c:v>1.0147314999999999</c:v>
                </c:pt>
                <c:pt idx="1">
                  <c:v>0.50548199999999999</c:v>
                </c:pt>
                <c:pt idx="2">
                  <c:v>0.2022197</c:v>
                </c:pt>
                <c:pt idx="3">
                  <c:v>0.1328821</c:v>
                </c:pt>
                <c:pt idx="4">
                  <c:v>0.20516480000000001</c:v>
                </c:pt>
                <c:pt idx="5">
                  <c:v>1.94387E-2</c:v>
                </c:pt>
                <c:pt idx="6">
                  <c:v>0.25469229999999998</c:v>
                </c:pt>
                <c:pt idx="7">
                  <c:v>3.07359E-2</c:v>
                </c:pt>
              </c:numCache>
            </c:numRef>
          </c:val>
        </c:ser>
        <c:ser>
          <c:idx val="2"/>
          <c:order val="3"/>
          <c:tx>
            <c:strRef>
              <c:f>Export4!$A$8</c:f>
              <c:strCache>
                <c:ptCount val="1"/>
                <c:pt idx="0">
                  <c:v>Автодорога</c:v>
                </c:pt>
              </c:strCache>
            </c:strRef>
          </c:tx>
          <c:spPr>
            <a:solidFill>
              <a:srgbClr val="2C9855"/>
            </a:solidFill>
            <a:ln>
              <a:solidFill>
                <a:sysClr val="window" lastClr="FFFFFF"/>
              </a:solidFill>
            </a:ln>
          </c:spPr>
          <c:invertIfNegative val="0"/>
          <c:cat>
            <c:multiLvlStrRef>
              <c:f>Export4!$C$2:$J$3</c:f>
              <c:multiLvlStrCache>
                <c:ptCount val="8"/>
                <c:lvl>
                  <c:pt idx="0">
                    <c:v>янв.22</c:v>
                  </c:pt>
                  <c:pt idx="1">
                    <c:v>апр.22</c:v>
                  </c:pt>
                  <c:pt idx="2">
                    <c:v>янв.22</c:v>
                  </c:pt>
                  <c:pt idx="3">
                    <c:v>апр.22</c:v>
                  </c:pt>
                  <c:pt idx="4">
                    <c:v>янв.22</c:v>
                  </c:pt>
                  <c:pt idx="5">
                    <c:v>апр.22</c:v>
                  </c:pt>
                  <c:pt idx="6">
                    <c:v>янв.22</c:v>
                  </c:pt>
                  <c:pt idx="7">
                    <c:v>апр.22</c:v>
                  </c:pt>
                </c:lvl>
                <c:lvl>
                  <c:pt idx="0">
                    <c:v>Уголь и кокс</c:v>
                  </c:pt>
                  <c:pt idx="2">
                    <c:v>Металлы</c:v>
                  </c:pt>
                  <c:pt idx="4">
                    <c:v>Минудобрения</c:v>
                  </c:pt>
                  <c:pt idx="6">
                    <c:v>Сельхозсырье</c:v>
                  </c:pt>
                </c:lvl>
              </c:multiLvlStrCache>
            </c:multiLvlStrRef>
          </c:cat>
          <c:val>
            <c:numRef>
              <c:f>Export4!$C$8:$J$8</c:f>
              <c:numCache>
                <c:formatCode>0</c:formatCode>
                <c:ptCount val="8"/>
                <c:pt idx="0">
                  <c:v>1.25034E-2</c:v>
                </c:pt>
                <c:pt idx="1">
                  <c:v>4.9213E-3</c:v>
                </c:pt>
                <c:pt idx="2">
                  <c:v>0.108512</c:v>
                </c:pt>
                <c:pt idx="3">
                  <c:v>6.4808099999999993E-2</c:v>
                </c:pt>
                <c:pt idx="4">
                  <c:v>5.0565000000000002E-3</c:v>
                </c:pt>
                <c:pt idx="5">
                  <c:v>2.5349000000000001E-3</c:v>
                </c:pt>
                <c:pt idx="6">
                  <c:v>0.22542010000000001</c:v>
                </c:pt>
                <c:pt idx="7">
                  <c:v>0.1946174</c:v>
                </c:pt>
              </c:numCache>
            </c:numRef>
          </c:val>
        </c:ser>
        <c:ser>
          <c:idx val="4"/>
          <c:order val="4"/>
          <c:tx>
            <c:strRef>
              <c:f>Export4!$A$9</c:f>
              <c:strCache>
                <c:ptCount val="1"/>
                <c:pt idx="0">
                  <c:v>Прочие</c:v>
                </c:pt>
              </c:strCache>
            </c:strRef>
          </c:tx>
          <c:spPr>
            <a:solidFill>
              <a:srgbClr val="539FDE"/>
            </a:solidFill>
            <a:ln>
              <a:solidFill>
                <a:sysClr val="window" lastClr="FFFFFF"/>
              </a:solidFill>
            </a:ln>
          </c:spPr>
          <c:invertIfNegative val="0"/>
          <c:cat>
            <c:multiLvlStrRef>
              <c:f>Export4!$C$2:$J$3</c:f>
              <c:multiLvlStrCache>
                <c:ptCount val="8"/>
                <c:lvl>
                  <c:pt idx="0">
                    <c:v>янв.22</c:v>
                  </c:pt>
                  <c:pt idx="1">
                    <c:v>апр.22</c:v>
                  </c:pt>
                  <c:pt idx="2">
                    <c:v>янв.22</c:v>
                  </c:pt>
                  <c:pt idx="3">
                    <c:v>апр.22</c:v>
                  </c:pt>
                  <c:pt idx="4">
                    <c:v>янв.22</c:v>
                  </c:pt>
                  <c:pt idx="5">
                    <c:v>апр.22</c:v>
                  </c:pt>
                  <c:pt idx="6">
                    <c:v>янв.22</c:v>
                  </c:pt>
                  <c:pt idx="7">
                    <c:v>апр.22</c:v>
                  </c:pt>
                </c:lvl>
                <c:lvl>
                  <c:pt idx="0">
                    <c:v>Уголь и кокс</c:v>
                  </c:pt>
                  <c:pt idx="2">
                    <c:v>Металлы</c:v>
                  </c:pt>
                  <c:pt idx="4">
                    <c:v>Минудобрения</c:v>
                  </c:pt>
                  <c:pt idx="6">
                    <c:v>Сельхозсырье</c:v>
                  </c:pt>
                </c:lvl>
              </c:multiLvlStrCache>
            </c:multiLvlStrRef>
          </c:cat>
          <c:val>
            <c:numRef>
              <c:f>Export4!$C$9:$J$9</c:f>
              <c:numCache>
                <c:formatCode>0</c:formatCode>
                <c:ptCount val="8"/>
                <c:pt idx="0">
                  <c:v>8.6631800000000148E-2</c:v>
                </c:pt>
                <c:pt idx="1">
                  <c:v>0.23809949999999969</c:v>
                </c:pt>
                <c:pt idx="2">
                  <c:v>0.11934899999999993</c:v>
                </c:pt>
                <c:pt idx="3">
                  <c:v>6.4847100000000157E-2</c:v>
                </c:pt>
                <c:pt idx="4">
                  <c:v>5.7305300000000003E-2</c:v>
                </c:pt>
                <c:pt idx="5">
                  <c:v>1.9829899999999984E-2</c:v>
                </c:pt>
                <c:pt idx="6">
                  <c:v>4.3320000000002246E-4</c:v>
                </c:pt>
                <c:pt idx="7">
                  <c:v>2.9200000000006998E-5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253001240"/>
        <c:axId val="252997320"/>
      </c:barChart>
      <c:catAx>
        <c:axId val="253001240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 algn="r">
                  <a:defRPr>
                    <a:latin typeface="Bliss Pro Light (Основной текст)"/>
                  </a:defRPr>
                </a:pPr>
                <a:r>
                  <a:rPr lang="ru-RU">
                    <a:latin typeface="Bliss Pro Light (Основной текст)"/>
                  </a:rPr>
                  <a:t>млн т</a:t>
                </a:r>
              </a:p>
            </c:rich>
          </c:tx>
          <c:layout>
            <c:manualLayout>
              <c:xMode val="edge"/>
              <c:yMode val="edge"/>
              <c:x val="6.2936324786324785E-2"/>
              <c:y val="2.5379227053140097E-2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700">
                <a:latin typeface="Bliss Pro Light (Основной текст)"/>
              </a:defRPr>
            </a:pPr>
            <a:endParaRPr lang="ru-RU"/>
          </a:p>
        </c:txPr>
        <c:crossAx val="252997320"/>
        <c:crosses val="autoZero"/>
        <c:auto val="1"/>
        <c:lblAlgn val="ctr"/>
        <c:lblOffset val="0"/>
        <c:noMultiLvlLbl val="0"/>
      </c:catAx>
      <c:valAx>
        <c:axId val="252997320"/>
        <c:scaling>
          <c:orientation val="minMax"/>
          <c:max val="4.2"/>
          <c:min val="0"/>
        </c:scaling>
        <c:delete val="0"/>
        <c:axPos val="l"/>
        <c:majorGridlines>
          <c:spPr>
            <a:ln w="9525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Bliss Pro Light (Основной текст)"/>
              </a:defRPr>
            </a:pPr>
            <a:endParaRPr lang="ru-RU"/>
          </a:p>
        </c:txPr>
        <c:crossAx val="253001240"/>
        <c:crosses val="autoZero"/>
        <c:crossBetween val="between"/>
        <c:majorUnit val="2"/>
      </c:valAx>
    </c:plotArea>
    <c:legend>
      <c:legendPos val="r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3.9905417600871228E-3"/>
          <c:y val="0.93417481884057973"/>
          <c:w val="0.99600940170940166"/>
          <c:h val="6.5825181159420293E-2"/>
        </c:manualLayout>
      </c:layout>
      <c:overlay val="0"/>
      <c:txPr>
        <a:bodyPr/>
        <a:lstStyle/>
        <a:p>
          <a:pPr rtl="0">
            <a:defRPr sz="9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661253993613402E-2"/>
          <c:y val="5.1400554097404488E-2"/>
          <c:w val="0.90560427665906618"/>
          <c:h val="0.71620005832604261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EU_Import!$A$5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rgbClr val="00447C"/>
            </a:solidFill>
            <a:ln w="3175">
              <a:solidFill>
                <a:sysClr val="window" lastClr="FFFFFF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447C"/>
              </a:solidFill>
              <a:ln w="3175">
                <a:solidFill>
                  <a:srgbClr val="539FDE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029-4F02-83FE-FF8C0050D851}"/>
              </c:ext>
            </c:extLst>
          </c:dPt>
          <c:dPt>
            <c:idx val="8"/>
            <c:invertIfNegative val="0"/>
            <c:bubble3D val="0"/>
            <c:spPr>
              <a:solidFill>
                <a:srgbClr val="00447C"/>
              </a:solidFill>
              <a:ln w="3175">
                <a:solidFill>
                  <a:srgbClr val="539FDE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029-4F02-83FE-FF8C0050D851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9029-4F02-83FE-FF8C0050D851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9029-4F02-83FE-FF8C0050D851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9029-4F02-83FE-FF8C0050D851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9029-4F02-83FE-FF8C0050D851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9029-4F02-83FE-FF8C0050D851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9029-4F02-83FE-FF8C0050D851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9029-4F02-83FE-FF8C0050D851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9029-4F02-83FE-FF8C0050D851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9029-4F02-83FE-FF8C0050D851}"/>
              </c:ext>
            </c:extLst>
          </c:dPt>
          <c:dLbls>
            <c:dLbl>
              <c:idx val="74"/>
              <c:layout>
                <c:manualLayout>
                  <c:x val="3.0201051012428804E-2"/>
                  <c:y val="-4.6296296296295444E-3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rgbClr val="00447C"/>
                        </a:solidFill>
                      </a:defRPr>
                    </a:pPr>
                    <a:r>
                      <a:rPr lang="en-US" b="1">
                        <a:solidFill>
                          <a:srgbClr val="00447C"/>
                        </a:solidFill>
                      </a:rPr>
                      <a:t>3,6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9029-4F02-83FE-FF8C0050D8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EU_Import!$O$2:$CL$3</c:f>
              <c:multiLvlStrCache>
                <c:ptCount val="76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  <c:pt idx="65">
                    <c:v> </c:v>
                  </c:pt>
                  <c:pt idx="66">
                    <c:v> </c:v>
                  </c:pt>
                  <c:pt idx="67">
                    <c:v> </c:v>
                  </c:pt>
                  <c:pt idx="68">
                    <c:v> </c:v>
                  </c:pt>
                  <c:pt idx="69">
                    <c:v> </c:v>
                  </c:pt>
                  <c:pt idx="70">
                    <c:v> </c:v>
                  </c:pt>
                  <c:pt idx="71">
                    <c:v> </c:v>
                  </c:pt>
                  <c:pt idx="72">
                    <c:v> </c:v>
                  </c:pt>
                  <c:pt idx="73">
                    <c:v> </c:v>
                  </c:pt>
                  <c:pt idx="74">
                    <c:v> </c:v>
                  </c:pt>
                  <c:pt idx="75">
                    <c:v> </c:v>
                  </c:pt>
                </c:lvl>
                <c:lvl>
                  <c:pt idx="0">
                    <c:v>2016</c:v>
                  </c:pt>
                  <c:pt idx="12">
                    <c:v>2017</c:v>
                  </c:pt>
                  <c:pt idx="24">
                    <c:v>2018</c:v>
                  </c:pt>
                  <c:pt idx="36">
                    <c:v>2019</c:v>
                  </c:pt>
                  <c:pt idx="48">
                    <c:v>2020</c:v>
                  </c:pt>
                  <c:pt idx="60">
                    <c:v>2021</c:v>
                  </c:pt>
                  <c:pt idx="72">
                    <c:v>22</c:v>
                  </c:pt>
                </c:lvl>
              </c:multiLvlStrCache>
            </c:multiLvlStrRef>
          </c:cat>
          <c:val>
            <c:numRef>
              <c:f>EU_Import!$O$5:$CL$5</c:f>
              <c:numCache>
                <c:formatCode>#,##0.00</c:formatCode>
                <c:ptCount val="76"/>
                <c:pt idx="0">
                  <c:v>4.198999001362008</c:v>
                </c:pt>
                <c:pt idx="1">
                  <c:v>4.3610714421282912</c:v>
                </c:pt>
                <c:pt idx="2">
                  <c:v>4.5672076961067853</c:v>
                </c:pt>
                <c:pt idx="3">
                  <c:v>4.7314798111820542</c:v>
                </c:pt>
                <c:pt idx="4">
                  <c:v>4.7772624865806455</c:v>
                </c:pt>
                <c:pt idx="5">
                  <c:v>4.6696263662759856</c:v>
                </c:pt>
                <c:pt idx="6">
                  <c:v>4.5707215831362014</c:v>
                </c:pt>
                <c:pt idx="7">
                  <c:v>4.4559872633512541</c:v>
                </c:pt>
                <c:pt idx="8">
                  <c:v>4.4347743069068102</c:v>
                </c:pt>
                <c:pt idx="9">
                  <c:v>4.4445416519605736</c:v>
                </c:pt>
                <c:pt idx="10">
                  <c:v>4.4924434560250894</c:v>
                </c:pt>
                <c:pt idx="11">
                  <c:v>4.5033454672903224</c:v>
                </c:pt>
                <c:pt idx="12">
                  <c:v>4.6131725936344088</c:v>
                </c:pt>
                <c:pt idx="13">
                  <c:v>4.7371119693010755</c:v>
                </c:pt>
                <c:pt idx="14">
                  <c:v>4.7382098500537628</c:v>
                </c:pt>
                <c:pt idx="15">
                  <c:v>4.6243987013512546</c:v>
                </c:pt>
                <c:pt idx="16">
                  <c:v>4.4663257768888895</c:v>
                </c:pt>
                <c:pt idx="17">
                  <c:v>4.5218160638709675</c:v>
                </c:pt>
                <c:pt idx="18">
                  <c:v>4.4004205689175633</c:v>
                </c:pt>
                <c:pt idx="19">
                  <c:v>4.2852924887025088</c:v>
                </c:pt>
                <c:pt idx="20">
                  <c:v>4.2479076962580642</c:v>
                </c:pt>
                <c:pt idx="21">
                  <c:v>4.2826335450752682</c:v>
                </c:pt>
                <c:pt idx="22">
                  <c:v>4.2720504807526876</c:v>
                </c:pt>
                <c:pt idx="23">
                  <c:v>4.1040626421290325</c:v>
                </c:pt>
                <c:pt idx="24">
                  <c:v>4.0952902556774191</c:v>
                </c:pt>
                <c:pt idx="25">
                  <c:v>4.1515052109869428</c:v>
                </c:pt>
                <c:pt idx="26">
                  <c:v>4.169526658191244</c:v>
                </c:pt>
                <c:pt idx="27">
                  <c:v>4.1436765222235028</c:v>
                </c:pt>
                <c:pt idx="28">
                  <c:v>4.0698728166129037</c:v>
                </c:pt>
                <c:pt idx="29">
                  <c:v>4.086814252365591</c:v>
                </c:pt>
                <c:pt idx="30">
                  <c:v>4.0611544423118273</c:v>
                </c:pt>
                <c:pt idx="31">
                  <c:v>4.1018255053225809</c:v>
                </c:pt>
                <c:pt idx="32">
                  <c:v>4.0103661575448033</c:v>
                </c:pt>
                <c:pt idx="33">
                  <c:v>3.9346664841039432</c:v>
                </c:pt>
                <c:pt idx="34">
                  <c:v>3.842640757060932</c:v>
                </c:pt>
                <c:pt idx="35">
                  <c:v>3.8847929573655908</c:v>
                </c:pt>
                <c:pt idx="36">
                  <c:v>4.045689769086021</c:v>
                </c:pt>
                <c:pt idx="37">
                  <c:v>4.1195988798003071</c:v>
                </c:pt>
                <c:pt idx="38">
                  <c:v>4.141839789800307</c:v>
                </c:pt>
                <c:pt idx="39">
                  <c:v>4.1211095292411679</c:v>
                </c:pt>
                <c:pt idx="40">
                  <c:v>3.9593353068602148</c:v>
                </c:pt>
                <c:pt idx="41">
                  <c:v>3.7859384748888889</c:v>
                </c:pt>
                <c:pt idx="42">
                  <c:v>3.7132746783512545</c:v>
                </c:pt>
                <c:pt idx="43">
                  <c:v>3.9231240655555557</c:v>
                </c:pt>
                <c:pt idx="44">
                  <c:v>4.0039766674444444</c:v>
                </c:pt>
                <c:pt idx="45">
                  <c:v>3.9276472787347667</c:v>
                </c:pt>
                <c:pt idx="46">
                  <c:v>3.7297768103082434</c:v>
                </c:pt>
                <c:pt idx="47">
                  <c:v>3.6678612666272401</c:v>
                </c:pt>
                <c:pt idx="48">
                  <c:v>3.7009414442616486</c:v>
                </c:pt>
                <c:pt idx="49">
                  <c:v>3.7982987034149054</c:v>
                </c:pt>
                <c:pt idx="50">
                  <c:v>3.9226017376084541</c:v>
                </c:pt>
                <c:pt idx="51">
                  <c:v>3.7295081136658013</c:v>
                </c:pt>
                <c:pt idx="52">
                  <c:v>3.3780134628315408</c:v>
                </c:pt>
                <c:pt idx="53">
                  <c:v>3.1160190387634414</c:v>
                </c:pt>
                <c:pt idx="54">
                  <c:v>3.0597308555017921</c:v>
                </c:pt>
                <c:pt idx="55">
                  <c:v>3.0824576550716842</c:v>
                </c:pt>
                <c:pt idx="56">
                  <c:v>3.0342740699605737</c:v>
                </c:pt>
                <c:pt idx="57">
                  <c:v>2.9802811427562723</c:v>
                </c:pt>
                <c:pt idx="58">
                  <c:v>2.976306122422939</c:v>
                </c:pt>
                <c:pt idx="59">
                  <c:v>3.0114914204193552</c:v>
                </c:pt>
                <c:pt idx="60">
                  <c:v>3.0667308657956993</c:v>
                </c:pt>
                <c:pt idx="61">
                  <c:v>3.1616288287480798</c:v>
                </c:pt>
                <c:pt idx="62">
                  <c:v>3.1254266451996933</c:v>
                </c:pt>
                <c:pt idx="63">
                  <c:v>3.1182324360670761</c:v>
                </c:pt>
                <c:pt idx="64">
                  <c:v>3.1027595539856634</c:v>
                </c:pt>
                <c:pt idx="65">
                  <c:v>3.2077315623154123</c:v>
                </c:pt>
                <c:pt idx="66">
                  <c:v>3.1737724767168456</c:v>
                </c:pt>
                <c:pt idx="67">
                  <c:v>3.2802375684372755</c:v>
                </c:pt>
                <c:pt idx="68">
                  <c:v>3.2506672962150538</c:v>
                </c:pt>
                <c:pt idx="69">
                  <c:v>3.3155438169677418</c:v>
                </c:pt>
                <c:pt idx="70">
                  <c:v>3.2707148374874548</c:v>
                </c:pt>
                <c:pt idx="71">
                  <c:v>3.302897181057348</c:v>
                </c:pt>
                <c:pt idx="72">
                  <c:v>3.4257794390143368</c:v>
                </c:pt>
                <c:pt idx="73">
                  <c:v>3.6193379367127494</c:v>
                </c:pt>
                <c:pt idx="74">
                  <c:v>3.5827582568202767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029-4F02-83FE-FF8C0050D851}"/>
            </c:ext>
          </c:extLst>
        </c:ser>
        <c:ser>
          <c:idx val="0"/>
          <c:order val="1"/>
          <c:tx>
            <c:strRef>
              <c:f>EU_Import!$A$6</c:f>
              <c:strCache>
                <c:ptCount val="1"/>
                <c:pt idx="0">
                  <c:v>США</c:v>
                </c:pt>
              </c:strCache>
            </c:strRef>
          </c:tx>
          <c:spPr>
            <a:solidFill>
              <a:srgbClr val="C02800"/>
            </a:solidFill>
            <a:ln w="3175">
              <a:solidFill>
                <a:sysClr val="window" lastClr="FFFFFF"/>
              </a:solidFill>
            </a:ln>
          </c:spPr>
          <c:invertIfNegative val="0"/>
          <c:dLbls>
            <c:dLbl>
              <c:idx val="74"/>
              <c:layout>
                <c:manualLayout>
                  <c:x val="3.0201051012428804E-2"/>
                  <c:y val="-4.6296296296296294E-3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C02800"/>
                        </a:solidFill>
                      </a:rPr>
                      <a:t>1,0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9029-4F02-83FE-FF8C0050D8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C028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EU_Import!$O$2:$CL$3</c:f>
              <c:multiLvlStrCache>
                <c:ptCount val="76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  <c:pt idx="65">
                    <c:v> </c:v>
                  </c:pt>
                  <c:pt idx="66">
                    <c:v> </c:v>
                  </c:pt>
                  <c:pt idx="67">
                    <c:v> </c:v>
                  </c:pt>
                  <c:pt idx="68">
                    <c:v> </c:v>
                  </c:pt>
                  <c:pt idx="69">
                    <c:v> </c:v>
                  </c:pt>
                  <c:pt idx="70">
                    <c:v> </c:v>
                  </c:pt>
                  <c:pt idx="71">
                    <c:v> </c:v>
                  </c:pt>
                  <c:pt idx="72">
                    <c:v> </c:v>
                  </c:pt>
                  <c:pt idx="73">
                    <c:v> </c:v>
                  </c:pt>
                  <c:pt idx="74">
                    <c:v> </c:v>
                  </c:pt>
                  <c:pt idx="75">
                    <c:v> </c:v>
                  </c:pt>
                </c:lvl>
                <c:lvl>
                  <c:pt idx="0">
                    <c:v>2016</c:v>
                  </c:pt>
                  <c:pt idx="12">
                    <c:v>2017</c:v>
                  </c:pt>
                  <c:pt idx="24">
                    <c:v>2018</c:v>
                  </c:pt>
                  <c:pt idx="36">
                    <c:v>2019</c:v>
                  </c:pt>
                  <c:pt idx="48">
                    <c:v>2020</c:v>
                  </c:pt>
                  <c:pt idx="60">
                    <c:v>2021</c:v>
                  </c:pt>
                  <c:pt idx="72">
                    <c:v>22</c:v>
                  </c:pt>
                </c:lvl>
              </c:multiLvlStrCache>
            </c:multiLvlStrRef>
          </c:cat>
          <c:val>
            <c:numRef>
              <c:f>EU_Import!$O$6:$CL$6</c:f>
              <c:numCache>
                <c:formatCode>#,##0.00</c:formatCode>
                <c:ptCount val="76"/>
                <c:pt idx="0">
                  <c:v>0.3822603973476702</c:v>
                </c:pt>
                <c:pt idx="1">
                  <c:v>0.33749580163885801</c:v>
                </c:pt>
                <c:pt idx="2">
                  <c:v>0.2997440086281053</c:v>
                </c:pt>
                <c:pt idx="3">
                  <c:v>0.31290970148832037</c:v>
                </c:pt>
                <c:pt idx="4">
                  <c:v>0.40019533458064521</c:v>
                </c:pt>
                <c:pt idx="5">
                  <c:v>0.49126946005017924</c:v>
                </c:pt>
                <c:pt idx="6">
                  <c:v>0.46323105331899644</c:v>
                </c:pt>
                <c:pt idx="7">
                  <c:v>0.40029046901792115</c:v>
                </c:pt>
                <c:pt idx="8">
                  <c:v>0.36364876790681006</c:v>
                </c:pt>
                <c:pt idx="9">
                  <c:v>0.36027605801433693</c:v>
                </c:pt>
                <c:pt idx="10">
                  <c:v>0.34988268615412182</c:v>
                </c:pt>
                <c:pt idx="11">
                  <c:v>0.30384520684946237</c:v>
                </c:pt>
                <c:pt idx="12">
                  <c:v>0.29143260082795702</c:v>
                </c:pt>
                <c:pt idx="13">
                  <c:v>0.28960280194700461</c:v>
                </c:pt>
                <c:pt idx="14">
                  <c:v>0.31745652495775728</c:v>
                </c:pt>
                <c:pt idx="15">
                  <c:v>0.35033122093625191</c:v>
                </c:pt>
                <c:pt idx="16">
                  <c:v>0.39372183587096771</c:v>
                </c:pt>
                <c:pt idx="17">
                  <c:v>0.46377370627598563</c:v>
                </c:pt>
                <c:pt idx="18">
                  <c:v>0.48991236728673843</c:v>
                </c:pt>
                <c:pt idx="19">
                  <c:v>0.53139285900716848</c:v>
                </c:pt>
                <c:pt idx="20">
                  <c:v>0.44991447678494617</c:v>
                </c:pt>
                <c:pt idx="21">
                  <c:v>0.401960557</c:v>
                </c:pt>
                <c:pt idx="22">
                  <c:v>0.45564780311469533</c:v>
                </c:pt>
                <c:pt idx="23">
                  <c:v>0.54775960579211469</c:v>
                </c:pt>
                <c:pt idx="24">
                  <c:v>0.59708862579211475</c:v>
                </c:pt>
                <c:pt idx="25">
                  <c:v>0.51908416409370195</c:v>
                </c:pt>
                <c:pt idx="26">
                  <c:v>0.48393069226574492</c:v>
                </c:pt>
                <c:pt idx="27">
                  <c:v>0.5073972029288274</c:v>
                </c:pt>
                <c:pt idx="28">
                  <c:v>0.58740209958781353</c:v>
                </c:pt>
                <c:pt idx="29">
                  <c:v>0.66691351329390669</c:v>
                </c:pt>
                <c:pt idx="30">
                  <c:v>0.7455866402652328</c:v>
                </c:pt>
                <c:pt idx="31">
                  <c:v>0.71312781037275974</c:v>
                </c:pt>
                <c:pt idx="32">
                  <c:v>0.66891920503942648</c:v>
                </c:pt>
                <c:pt idx="33">
                  <c:v>0.62398261073835126</c:v>
                </c:pt>
                <c:pt idx="34">
                  <c:v>0.71273960867025077</c:v>
                </c:pt>
                <c:pt idx="35">
                  <c:v>0.75582202599641579</c:v>
                </c:pt>
                <c:pt idx="36">
                  <c:v>0.82838796642652335</c:v>
                </c:pt>
                <c:pt idx="37">
                  <c:v>0.87637733851382471</c:v>
                </c:pt>
                <c:pt idx="38">
                  <c:v>0.97997291797619024</c:v>
                </c:pt>
                <c:pt idx="39">
                  <c:v>0.89007854132027642</c:v>
                </c:pt>
                <c:pt idx="40">
                  <c:v>0.85597806001075261</c:v>
                </c:pt>
                <c:pt idx="41">
                  <c:v>0.76229789288888883</c:v>
                </c:pt>
                <c:pt idx="42">
                  <c:v>0.9116946872867383</c:v>
                </c:pt>
                <c:pt idx="43">
                  <c:v>0.90725644427598562</c:v>
                </c:pt>
                <c:pt idx="44">
                  <c:v>0.9973173229426523</c:v>
                </c:pt>
                <c:pt idx="45">
                  <c:v>1.0138170498243728</c:v>
                </c:pt>
                <c:pt idx="46">
                  <c:v>1.0637896025017921</c:v>
                </c:pt>
                <c:pt idx="47">
                  <c:v>1.0582832630000001</c:v>
                </c:pt>
                <c:pt idx="48">
                  <c:v>1.094782470204301</c:v>
                </c:pt>
                <c:pt idx="49">
                  <c:v>1.0364281438709677</c:v>
                </c:pt>
                <c:pt idx="50">
                  <c:v>0.99076735817204298</c:v>
                </c:pt>
                <c:pt idx="51">
                  <c:v>0.91128498224372745</c:v>
                </c:pt>
                <c:pt idx="52">
                  <c:v>0.85714519944802869</c:v>
                </c:pt>
                <c:pt idx="53">
                  <c:v>0.80573370609319006</c:v>
                </c:pt>
                <c:pt idx="54">
                  <c:v>0.78084105879569898</c:v>
                </c:pt>
                <c:pt idx="55">
                  <c:v>0.93668926901075267</c:v>
                </c:pt>
                <c:pt idx="56">
                  <c:v>1.0294062202329748</c:v>
                </c:pt>
                <c:pt idx="57">
                  <c:v>1.0630029552867382</c:v>
                </c:pt>
                <c:pt idx="58">
                  <c:v>0.93184983186738346</c:v>
                </c:pt>
                <c:pt idx="59">
                  <c:v>0.86643257604301072</c:v>
                </c:pt>
                <c:pt idx="60">
                  <c:v>0.78778148905376344</c:v>
                </c:pt>
                <c:pt idx="61">
                  <c:v>0.78469031100614428</c:v>
                </c:pt>
                <c:pt idx="62">
                  <c:v>0.77481400756528418</c:v>
                </c:pt>
                <c:pt idx="63">
                  <c:v>0.74467510302048134</c:v>
                </c:pt>
                <c:pt idx="64">
                  <c:v>0.72627444997132617</c:v>
                </c:pt>
                <c:pt idx="65">
                  <c:v>0.75528123179211482</c:v>
                </c:pt>
                <c:pt idx="66">
                  <c:v>0.85715296622939052</c:v>
                </c:pt>
                <c:pt idx="67">
                  <c:v>0.91112478622939053</c:v>
                </c:pt>
                <c:pt idx="68">
                  <c:v>0.94779980778494599</c:v>
                </c:pt>
                <c:pt idx="69">
                  <c:v>0.91668557509677406</c:v>
                </c:pt>
                <c:pt idx="70">
                  <c:v>0.89948094974910386</c:v>
                </c:pt>
                <c:pt idx="71">
                  <c:v>0.90031085142652323</c:v>
                </c:pt>
                <c:pt idx="72">
                  <c:v>0.91480332949103949</c:v>
                </c:pt>
                <c:pt idx="73">
                  <c:v>0.99314873479262678</c:v>
                </c:pt>
                <c:pt idx="74">
                  <c:v>0.98243248393241167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9029-4F02-83FE-FF8C0050D851}"/>
            </c:ext>
          </c:extLst>
        </c:ser>
        <c:ser>
          <c:idx val="2"/>
          <c:order val="2"/>
          <c:tx>
            <c:strRef>
              <c:f>EU_Import!$A$7</c:f>
              <c:strCache>
                <c:ptCount val="1"/>
                <c:pt idx="0">
                  <c:v>Саудовская Аравия</c:v>
                </c:pt>
              </c:strCache>
            </c:strRef>
          </c:tx>
          <c:spPr>
            <a:solidFill>
              <a:srgbClr val="2C9855"/>
            </a:solidFill>
            <a:ln w="3175">
              <a:solidFill>
                <a:sysClr val="window" lastClr="FFFFFF"/>
              </a:solidFill>
            </a:ln>
          </c:spPr>
          <c:invertIfNegative val="0"/>
          <c:cat>
            <c:multiLvlStrRef>
              <c:f>EU_Import!$O$2:$CL$3</c:f>
              <c:multiLvlStrCache>
                <c:ptCount val="76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  <c:pt idx="65">
                    <c:v> </c:v>
                  </c:pt>
                  <c:pt idx="66">
                    <c:v> </c:v>
                  </c:pt>
                  <c:pt idx="67">
                    <c:v> </c:v>
                  </c:pt>
                  <c:pt idx="68">
                    <c:v> </c:v>
                  </c:pt>
                  <c:pt idx="69">
                    <c:v> </c:v>
                  </c:pt>
                  <c:pt idx="70">
                    <c:v> </c:v>
                  </c:pt>
                  <c:pt idx="71">
                    <c:v> </c:v>
                  </c:pt>
                  <c:pt idx="72">
                    <c:v> </c:v>
                  </c:pt>
                  <c:pt idx="73">
                    <c:v> </c:v>
                  </c:pt>
                  <c:pt idx="74">
                    <c:v> </c:v>
                  </c:pt>
                  <c:pt idx="75">
                    <c:v> </c:v>
                  </c:pt>
                </c:lvl>
                <c:lvl>
                  <c:pt idx="0">
                    <c:v>2016</c:v>
                  </c:pt>
                  <c:pt idx="12">
                    <c:v>2017</c:v>
                  </c:pt>
                  <c:pt idx="24">
                    <c:v>2018</c:v>
                  </c:pt>
                  <c:pt idx="36">
                    <c:v>2019</c:v>
                  </c:pt>
                  <c:pt idx="48">
                    <c:v>2020</c:v>
                  </c:pt>
                  <c:pt idx="60">
                    <c:v>2021</c:v>
                  </c:pt>
                  <c:pt idx="72">
                    <c:v>22</c:v>
                  </c:pt>
                </c:lvl>
              </c:multiLvlStrCache>
            </c:multiLvlStrRef>
          </c:cat>
          <c:val>
            <c:numRef>
              <c:f>EU_Import!$O$7:$CL$7</c:f>
              <c:numCache>
                <c:formatCode>#,##0.00</c:formatCode>
                <c:ptCount val="76"/>
                <c:pt idx="0">
                  <c:v>0.74110901126881723</c:v>
                </c:pt>
                <c:pt idx="1">
                  <c:v>0.84365605998146087</c:v>
                </c:pt>
                <c:pt idx="2">
                  <c:v>0.82263027030404157</c:v>
                </c:pt>
                <c:pt idx="3">
                  <c:v>0.85928412552267941</c:v>
                </c:pt>
                <c:pt idx="4">
                  <c:v>0.80841550683154118</c:v>
                </c:pt>
                <c:pt idx="5">
                  <c:v>0.87516112691039416</c:v>
                </c:pt>
                <c:pt idx="6">
                  <c:v>0.95062740653046596</c:v>
                </c:pt>
                <c:pt idx="7">
                  <c:v>1.0366215713691755</c:v>
                </c:pt>
                <c:pt idx="8">
                  <c:v>1.0359514232580644</c:v>
                </c:pt>
                <c:pt idx="9">
                  <c:v>1.0424315861612903</c:v>
                </c:pt>
                <c:pt idx="10">
                  <c:v>1.0179388888566308</c:v>
                </c:pt>
                <c:pt idx="11">
                  <c:v>1.0090336730179212</c:v>
                </c:pt>
                <c:pt idx="12">
                  <c:v>0.86918715699641569</c:v>
                </c:pt>
                <c:pt idx="13">
                  <c:v>0.75440134808371739</c:v>
                </c:pt>
                <c:pt idx="14">
                  <c:v>0.69871236399769587</c:v>
                </c:pt>
                <c:pt idx="15">
                  <c:v>0.85668125116257043</c:v>
                </c:pt>
                <c:pt idx="16">
                  <c:v>0.98778868684229393</c:v>
                </c:pt>
                <c:pt idx="17">
                  <c:v>1.0202953312114695</c:v>
                </c:pt>
                <c:pt idx="18">
                  <c:v>0.91132711318637993</c:v>
                </c:pt>
                <c:pt idx="19">
                  <c:v>0.86610477490680993</c:v>
                </c:pt>
                <c:pt idx="20">
                  <c:v>0.86045356101792114</c:v>
                </c:pt>
                <c:pt idx="21">
                  <c:v>0.88267408596415775</c:v>
                </c:pt>
                <c:pt idx="22">
                  <c:v>0.93833672725448025</c:v>
                </c:pt>
                <c:pt idx="23">
                  <c:v>0.9492074377419355</c:v>
                </c:pt>
                <c:pt idx="24">
                  <c:v>0.98529632215053764</c:v>
                </c:pt>
                <c:pt idx="25">
                  <c:v>0.90174937774577568</c:v>
                </c:pt>
                <c:pt idx="26">
                  <c:v>0.85200852785330261</c:v>
                </c:pt>
                <c:pt idx="27">
                  <c:v>0.85005028296799789</c:v>
                </c:pt>
                <c:pt idx="28">
                  <c:v>0.95352388038351255</c:v>
                </c:pt>
                <c:pt idx="29">
                  <c:v>1.0946203808996415</c:v>
                </c:pt>
                <c:pt idx="30">
                  <c:v>1.1587243342795699</c:v>
                </c:pt>
                <c:pt idx="31">
                  <c:v>1.1602861653548386</c:v>
                </c:pt>
                <c:pt idx="32">
                  <c:v>1.156657359688172</c:v>
                </c:pt>
                <c:pt idx="33">
                  <c:v>1.1311433730215052</c:v>
                </c:pt>
                <c:pt idx="34">
                  <c:v>1.0611438258243728</c:v>
                </c:pt>
                <c:pt idx="35">
                  <c:v>1.0649518221577061</c:v>
                </c:pt>
                <c:pt idx="36">
                  <c:v>1.0703433431254481</c:v>
                </c:pt>
                <c:pt idx="37">
                  <c:v>1.1229484808794161</c:v>
                </c:pt>
                <c:pt idx="38">
                  <c:v>1.0614247480837171</c:v>
                </c:pt>
                <c:pt idx="39">
                  <c:v>0.99912346429160248</c:v>
                </c:pt>
                <c:pt idx="40">
                  <c:v>1.0010396366379928</c:v>
                </c:pt>
                <c:pt idx="41">
                  <c:v>1.0615039123225805</c:v>
                </c:pt>
                <c:pt idx="42">
                  <c:v>1.1849825792329749</c:v>
                </c:pt>
                <c:pt idx="43">
                  <c:v>1.1662905838566306</c:v>
                </c:pt>
                <c:pt idx="44">
                  <c:v>1.109345863189964</c:v>
                </c:pt>
                <c:pt idx="45">
                  <c:v>0.96950469265232975</c:v>
                </c:pt>
                <c:pt idx="46">
                  <c:v>0.96569860426164877</c:v>
                </c:pt>
                <c:pt idx="47">
                  <c:v>0.91587781806093194</c:v>
                </c:pt>
                <c:pt idx="48">
                  <c:v>0.89235667644802863</c:v>
                </c:pt>
                <c:pt idx="49">
                  <c:v>0.76432542311086393</c:v>
                </c:pt>
                <c:pt idx="50">
                  <c:v>0.71672049827215423</c:v>
                </c:pt>
                <c:pt idx="51">
                  <c:v>0.84793833684563091</c:v>
                </c:pt>
                <c:pt idx="52">
                  <c:v>1.0409335086810036</c:v>
                </c:pt>
                <c:pt idx="53">
                  <c:v>1.1811422323870968</c:v>
                </c:pt>
                <c:pt idx="54">
                  <c:v>0.99582948639426527</c:v>
                </c:pt>
                <c:pt idx="55">
                  <c:v>0.80918516650179217</c:v>
                </c:pt>
                <c:pt idx="56">
                  <c:v>0.68860744894623649</c:v>
                </c:pt>
                <c:pt idx="57">
                  <c:v>0.76535315744086019</c:v>
                </c:pt>
                <c:pt idx="58">
                  <c:v>0.83495092205734756</c:v>
                </c:pt>
                <c:pt idx="59">
                  <c:v>0.86033130773476696</c:v>
                </c:pt>
                <c:pt idx="60">
                  <c:v>0.80691714493906808</c:v>
                </c:pt>
                <c:pt idx="61">
                  <c:v>0.75506455897081404</c:v>
                </c:pt>
                <c:pt idx="62">
                  <c:v>0.70017762509984627</c:v>
                </c:pt>
                <c:pt idx="63">
                  <c:v>0.68419979039375312</c:v>
                </c:pt>
                <c:pt idx="64">
                  <c:v>0.61610276755197135</c:v>
                </c:pt>
                <c:pt idx="65">
                  <c:v>0.61082724096774188</c:v>
                </c:pt>
                <c:pt idx="66">
                  <c:v>0.64803553223297483</c:v>
                </c:pt>
                <c:pt idx="67">
                  <c:v>0.73327961029749111</c:v>
                </c:pt>
                <c:pt idx="68">
                  <c:v>0.75352963185304656</c:v>
                </c:pt>
                <c:pt idx="69">
                  <c:v>0.74209881303584224</c:v>
                </c:pt>
                <c:pt idx="70">
                  <c:v>0.70251448244802861</c:v>
                </c:pt>
                <c:pt idx="71">
                  <c:v>0.66195951586379931</c:v>
                </c:pt>
                <c:pt idx="72">
                  <c:v>0.62236377425089617</c:v>
                </c:pt>
                <c:pt idx="73">
                  <c:v>0.59611630675883254</c:v>
                </c:pt>
                <c:pt idx="74">
                  <c:v>0.64299578428571424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9029-4F02-83FE-FF8C0050D851}"/>
            </c:ext>
          </c:extLst>
        </c:ser>
        <c:ser>
          <c:idx val="4"/>
          <c:order val="3"/>
          <c:tx>
            <c:strRef>
              <c:f>EU_Import!$A$8</c:f>
              <c:strCache>
                <c:ptCount val="1"/>
                <c:pt idx="0">
                  <c:v>Ливия</c:v>
                </c:pt>
              </c:strCache>
            </c:strRef>
          </c:tx>
          <c:spPr>
            <a:solidFill>
              <a:srgbClr val="EFCF5A"/>
            </a:solidFill>
            <a:ln w="3175">
              <a:solidFill>
                <a:sysClr val="window" lastClr="FFFFFF"/>
              </a:solidFill>
            </a:ln>
          </c:spPr>
          <c:invertIfNegative val="0"/>
          <c:cat>
            <c:multiLvlStrRef>
              <c:f>EU_Import!$O$2:$CL$3</c:f>
              <c:multiLvlStrCache>
                <c:ptCount val="76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  <c:pt idx="65">
                    <c:v> </c:v>
                  </c:pt>
                  <c:pt idx="66">
                    <c:v> </c:v>
                  </c:pt>
                  <c:pt idx="67">
                    <c:v> </c:v>
                  </c:pt>
                  <c:pt idx="68">
                    <c:v> </c:v>
                  </c:pt>
                  <c:pt idx="69">
                    <c:v> </c:v>
                  </c:pt>
                  <c:pt idx="70">
                    <c:v> </c:v>
                  </c:pt>
                  <c:pt idx="71">
                    <c:v> </c:v>
                  </c:pt>
                  <c:pt idx="72">
                    <c:v> </c:v>
                  </c:pt>
                  <c:pt idx="73">
                    <c:v> </c:v>
                  </c:pt>
                  <c:pt idx="74">
                    <c:v> </c:v>
                  </c:pt>
                  <c:pt idx="75">
                    <c:v> </c:v>
                  </c:pt>
                </c:lvl>
                <c:lvl>
                  <c:pt idx="0">
                    <c:v>2016</c:v>
                  </c:pt>
                  <c:pt idx="12">
                    <c:v>2017</c:v>
                  </c:pt>
                  <c:pt idx="24">
                    <c:v>2018</c:v>
                  </c:pt>
                  <c:pt idx="36">
                    <c:v>2019</c:v>
                  </c:pt>
                  <c:pt idx="48">
                    <c:v>2020</c:v>
                  </c:pt>
                  <c:pt idx="60">
                    <c:v>2021</c:v>
                  </c:pt>
                  <c:pt idx="72">
                    <c:v>22</c:v>
                  </c:pt>
                </c:lvl>
              </c:multiLvlStrCache>
            </c:multiLvlStrRef>
          </c:cat>
          <c:val>
            <c:numRef>
              <c:f>EU_Import!$O$8:$CL$8</c:f>
              <c:numCache>
                <c:formatCode>#,##0.00</c:formatCode>
                <c:ptCount val="76"/>
                <c:pt idx="0">
                  <c:v>0.25142854535842291</c:v>
                </c:pt>
                <c:pt idx="1">
                  <c:v>0.22211718959213941</c:v>
                </c:pt>
                <c:pt idx="2">
                  <c:v>0.20993976131256953</c:v>
                </c:pt>
                <c:pt idx="3">
                  <c:v>0.22414069098282044</c:v>
                </c:pt>
                <c:pt idx="4">
                  <c:v>0.25574375354121864</c:v>
                </c:pt>
                <c:pt idx="5">
                  <c:v>0.22154260779211468</c:v>
                </c:pt>
                <c:pt idx="6">
                  <c:v>0.24036152478853046</c:v>
                </c:pt>
                <c:pt idx="7">
                  <c:v>0.21774296145519711</c:v>
                </c:pt>
                <c:pt idx="8">
                  <c:v>0.22676093534408603</c:v>
                </c:pt>
                <c:pt idx="9">
                  <c:v>0.22917883663440861</c:v>
                </c:pt>
                <c:pt idx="10">
                  <c:v>0.29692274584229389</c:v>
                </c:pt>
                <c:pt idx="11">
                  <c:v>0.35789735458422939</c:v>
                </c:pt>
                <c:pt idx="12">
                  <c:v>0.4114600056594982</c:v>
                </c:pt>
                <c:pt idx="13">
                  <c:v>0.44815234211981564</c:v>
                </c:pt>
                <c:pt idx="14">
                  <c:v>0.4596417728725038</c:v>
                </c:pt>
                <c:pt idx="15">
                  <c:v>0.43518579639938554</c:v>
                </c:pt>
                <c:pt idx="16">
                  <c:v>0.36631018987096775</c:v>
                </c:pt>
                <c:pt idx="17">
                  <c:v>0.42339202337634413</c:v>
                </c:pt>
                <c:pt idx="18">
                  <c:v>0.49105749264516135</c:v>
                </c:pt>
                <c:pt idx="19">
                  <c:v>0.65405395705376346</c:v>
                </c:pt>
                <c:pt idx="20">
                  <c:v>0.68431771305376354</c:v>
                </c:pt>
                <c:pt idx="21">
                  <c:v>0.69029934090322598</c:v>
                </c:pt>
                <c:pt idx="22">
                  <c:v>0.701965056451613</c:v>
                </c:pt>
                <c:pt idx="23">
                  <c:v>0.75503785554838709</c:v>
                </c:pt>
                <c:pt idx="24">
                  <c:v>0.82465211554838713</c:v>
                </c:pt>
                <c:pt idx="25">
                  <c:v>0.78580410878648232</c:v>
                </c:pt>
                <c:pt idx="26">
                  <c:v>0.76722133082949318</c:v>
                </c:pt>
                <c:pt idx="27">
                  <c:v>0.72543252060010255</c:v>
                </c:pt>
                <c:pt idx="28">
                  <c:v>0.71261042718996404</c:v>
                </c:pt>
                <c:pt idx="29">
                  <c:v>0.68336101116129022</c:v>
                </c:pt>
                <c:pt idx="30">
                  <c:v>0.59443427881003574</c:v>
                </c:pt>
                <c:pt idx="31">
                  <c:v>0.52460474730465945</c:v>
                </c:pt>
                <c:pt idx="32">
                  <c:v>0.56015021552688171</c:v>
                </c:pt>
                <c:pt idx="33">
                  <c:v>0.67547030929032259</c:v>
                </c:pt>
                <c:pt idx="34">
                  <c:v>0.74820110674551976</c:v>
                </c:pt>
                <c:pt idx="35">
                  <c:v>0.69308152422939073</c:v>
                </c:pt>
                <c:pt idx="36">
                  <c:v>0.62864174756272395</c:v>
                </c:pt>
                <c:pt idx="37">
                  <c:v>0.5626510656182796</c:v>
                </c:pt>
                <c:pt idx="38">
                  <c:v>0.50992584228494631</c:v>
                </c:pt>
                <c:pt idx="39">
                  <c:v>0.5607943425394265</c:v>
                </c:pt>
                <c:pt idx="40">
                  <c:v>0.66054220778136197</c:v>
                </c:pt>
                <c:pt idx="41">
                  <c:v>0.70595571029749105</c:v>
                </c:pt>
                <c:pt idx="42">
                  <c:v>0.76021432950537626</c:v>
                </c:pt>
                <c:pt idx="43">
                  <c:v>0.74623503359139776</c:v>
                </c:pt>
                <c:pt idx="44">
                  <c:v>0.75924819203584215</c:v>
                </c:pt>
                <c:pt idx="45">
                  <c:v>0.71074082235842295</c:v>
                </c:pt>
                <c:pt idx="46">
                  <c:v>0.68837858897491033</c:v>
                </c:pt>
                <c:pt idx="47">
                  <c:v>0.71578531231541209</c:v>
                </c:pt>
                <c:pt idx="48">
                  <c:v>0.64298902156272397</c:v>
                </c:pt>
                <c:pt idx="49">
                  <c:v>0.4808433743826474</c:v>
                </c:pt>
                <c:pt idx="50">
                  <c:v>0.2471267549202818</c:v>
                </c:pt>
                <c:pt idx="51">
                  <c:v>8.6223626475837353E-2</c:v>
                </c:pt>
                <c:pt idx="52">
                  <c:v>4.8582655964157707E-2</c:v>
                </c:pt>
                <c:pt idx="53">
                  <c:v>5.4447140530465954E-2</c:v>
                </c:pt>
                <c:pt idx="54">
                  <c:v>5.8424720050179214E-2</c:v>
                </c:pt>
                <c:pt idx="55">
                  <c:v>4.8514130157706094E-2</c:v>
                </c:pt>
                <c:pt idx="56">
                  <c:v>5.6178083824372761E-2</c:v>
                </c:pt>
                <c:pt idx="57">
                  <c:v>8.6149929308243722E-2</c:v>
                </c:pt>
                <c:pt idx="58">
                  <c:v>0.20889283811469531</c:v>
                </c:pt>
                <c:pt idx="59">
                  <c:v>0.42256617751612896</c:v>
                </c:pt>
                <c:pt idx="60">
                  <c:v>0.61477149611827953</c:v>
                </c:pt>
                <c:pt idx="61">
                  <c:v>0.72809561502304143</c:v>
                </c:pt>
                <c:pt idx="62">
                  <c:v>0.7332929873886328</c:v>
                </c:pt>
                <c:pt idx="63">
                  <c:v>0.69212249867178699</c:v>
                </c:pt>
                <c:pt idx="64">
                  <c:v>0.69891696526164881</c:v>
                </c:pt>
                <c:pt idx="65">
                  <c:v>0.70102652449462377</c:v>
                </c:pt>
                <c:pt idx="66">
                  <c:v>0.75490581869534046</c:v>
                </c:pt>
                <c:pt idx="67">
                  <c:v>0.72411736224372758</c:v>
                </c:pt>
                <c:pt idx="68">
                  <c:v>0.74838546602150535</c:v>
                </c:pt>
                <c:pt idx="69">
                  <c:v>0.72436191172042996</c:v>
                </c:pt>
                <c:pt idx="70">
                  <c:v>0.76106951901075259</c:v>
                </c:pt>
                <c:pt idx="71">
                  <c:v>0.73373090911827943</c:v>
                </c:pt>
                <c:pt idx="72">
                  <c:v>0.6646052781505376</c:v>
                </c:pt>
                <c:pt idx="73">
                  <c:v>0.66032170941244239</c:v>
                </c:pt>
                <c:pt idx="74">
                  <c:v>0.6519283891973886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9029-4F02-83FE-FF8C0050D851}"/>
            </c:ext>
          </c:extLst>
        </c:ser>
        <c:ser>
          <c:idx val="5"/>
          <c:order val="4"/>
          <c:tx>
            <c:strRef>
              <c:f>EU_Import!$A$9</c:f>
              <c:strCache>
                <c:ptCount val="1"/>
                <c:pt idx="0">
                  <c:v>Нигерия</c:v>
                </c:pt>
              </c:strCache>
            </c:strRef>
          </c:tx>
          <c:spPr>
            <a:solidFill>
              <a:srgbClr val="EF795A"/>
            </a:solidFill>
            <a:ln w="3175">
              <a:solidFill>
                <a:sysClr val="window" lastClr="FFFFFF"/>
              </a:solidFill>
            </a:ln>
          </c:spPr>
          <c:invertIfNegative val="0"/>
          <c:cat>
            <c:multiLvlStrRef>
              <c:f>EU_Import!$O$2:$CL$3</c:f>
              <c:multiLvlStrCache>
                <c:ptCount val="76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  <c:pt idx="65">
                    <c:v> </c:v>
                  </c:pt>
                  <c:pt idx="66">
                    <c:v> </c:v>
                  </c:pt>
                  <c:pt idx="67">
                    <c:v> </c:v>
                  </c:pt>
                  <c:pt idx="68">
                    <c:v> </c:v>
                  </c:pt>
                  <c:pt idx="69">
                    <c:v> </c:v>
                  </c:pt>
                  <c:pt idx="70">
                    <c:v> </c:v>
                  </c:pt>
                  <c:pt idx="71">
                    <c:v> </c:v>
                  </c:pt>
                  <c:pt idx="72">
                    <c:v> </c:v>
                  </c:pt>
                  <c:pt idx="73">
                    <c:v> </c:v>
                  </c:pt>
                  <c:pt idx="74">
                    <c:v> </c:v>
                  </c:pt>
                  <c:pt idx="75">
                    <c:v> </c:v>
                  </c:pt>
                </c:lvl>
                <c:lvl>
                  <c:pt idx="0">
                    <c:v>2016</c:v>
                  </c:pt>
                  <c:pt idx="12">
                    <c:v>2017</c:v>
                  </c:pt>
                  <c:pt idx="24">
                    <c:v>2018</c:v>
                  </c:pt>
                  <c:pt idx="36">
                    <c:v>2019</c:v>
                  </c:pt>
                  <c:pt idx="48">
                    <c:v>2020</c:v>
                  </c:pt>
                  <c:pt idx="60">
                    <c:v>2021</c:v>
                  </c:pt>
                  <c:pt idx="72">
                    <c:v>22</c:v>
                  </c:pt>
                </c:lvl>
              </c:multiLvlStrCache>
            </c:multiLvlStrRef>
          </c:cat>
          <c:val>
            <c:numRef>
              <c:f>EU_Import!$O$9:$CL$9</c:f>
              <c:numCache>
                <c:formatCode>#,##0.00</c:formatCode>
                <c:ptCount val="76"/>
                <c:pt idx="0">
                  <c:v>0.86373804661648734</c:v>
                </c:pt>
                <c:pt idx="1">
                  <c:v>0.85919173024100848</c:v>
                </c:pt>
                <c:pt idx="2">
                  <c:v>0.76042317766036327</c:v>
                </c:pt>
                <c:pt idx="3">
                  <c:v>0.63133719471771099</c:v>
                </c:pt>
                <c:pt idx="4">
                  <c:v>0.53503759254121863</c:v>
                </c:pt>
                <c:pt idx="5">
                  <c:v>0.53109084544802865</c:v>
                </c:pt>
                <c:pt idx="6">
                  <c:v>0.57599851107885314</c:v>
                </c:pt>
                <c:pt idx="7">
                  <c:v>0.5398098364551972</c:v>
                </c:pt>
                <c:pt idx="8">
                  <c:v>0.49415485778853041</c:v>
                </c:pt>
                <c:pt idx="9">
                  <c:v>0.44261765843369177</c:v>
                </c:pt>
                <c:pt idx="10">
                  <c:v>0.5356446071648745</c:v>
                </c:pt>
                <c:pt idx="11">
                  <c:v>0.57634176152688166</c:v>
                </c:pt>
                <c:pt idx="12">
                  <c:v>0.59267810969892476</c:v>
                </c:pt>
                <c:pt idx="13">
                  <c:v>0.53155435629416281</c:v>
                </c:pt>
                <c:pt idx="14">
                  <c:v>0.57019590941244236</c:v>
                </c:pt>
                <c:pt idx="15">
                  <c:v>0.60406120518663597</c:v>
                </c:pt>
                <c:pt idx="16">
                  <c:v>0.62781375147311824</c:v>
                </c:pt>
                <c:pt idx="17">
                  <c:v>0.6308911112150537</c:v>
                </c:pt>
                <c:pt idx="18">
                  <c:v>0.72844949726881725</c:v>
                </c:pt>
                <c:pt idx="19">
                  <c:v>0.74708806135483874</c:v>
                </c:pt>
                <c:pt idx="20">
                  <c:v>0.7950006217992831</c:v>
                </c:pt>
                <c:pt idx="21">
                  <c:v>0.74624125298207888</c:v>
                </c:pt>
                <c:pt idx="22">
                  <c:v>0.79248764468100363</c:v>
                </c:pt>
                <c:pt idx="23">
                  <c:v>0.74465419739784944</c:v>
                </c:pt>
                <c:pt idx="24">
                  <c:v>0.73539214578494627</c:v>
                </c:pt>
                <c:pt idx="25">
                  <c:v>0.77219424585637475</c:v>
                </c:pt>
                <c:pt idx="26">
                  <c:v>0.8430248663940092</c:v>
                </c:pt>
                <c:pt idx="27">
                  <c:v>0.87818966865924208</c:v>
                </c:pt>
                <c:pt idx="28">
                  <c:v>0.83075501183512535</c:v>
                </c:pt>
                <c:pt idx="29">
                  <c:v>0.78051614469175623</c:v>
                </c:pt>
                <c:pt idx="30">
                  <c:v>0.71628739715770606</c:v>
                </c:pt>
                <c:pt idx="31">
                  <c:v>0.77166020489964149</c:v>
                </c:pt>
                <c:pt idx="32">
                  <c:v>0.84940342856630824</c:v>
                </c:pt>
                <c:pt idx="33">
                  <c:v>0.95909749867383509</c:v>
                </c:pt>
                <c:pt idx="34">
                  <c:v>0.91544987112903209</c:v>
                </c:pt>
                <c:pt idx="35">
                  <c:v>0.89373595310035825</c:v>
                </c:pt>
                <c:pt idx="36">
                  <c:v>0.79186060686379933</c:v>
                </c:pt>
                <c:pt idx="37">
                  <c:v>0.80499591110983104</c:v>
                </c:pt>
                <c:pt idx="38">
                  <c:v>0.74535349035714293</c:v>
                </c:pt>
                <c:pt idx="39">
                  <c:v>0.76073547002022535</c:v>
                </c:pt>
                <c:pt idx="40">
                  <c:v>0.72910552288888886</c:v>
                </c:pt>
                <c:pt idx="41">
                  <c:v>0.85002062655913979</c:v>
                </c:pt>
                <c:pt idx="42">
                  <c:v>0.85613579678853047</c:v>
                </c:pt>
                <c:pt idx="43">
                  <c:v>0.97442268904659501</c:v>
                </c:pt>
                <c:pt idx="44">
                  <c:v>0.96964235704659496</c:v>
                </c:pt>
                <c:pt idx="45">
                  <c:v>1.0545127536057348</c:v>
                </c:pt>
                <c:pt idx="46">
                  <c:v>0.98512892189964152</c:v>
                </c:pt>
                <c:pt idx="47">
                  <c:v>0.90045258184229393</c:v>
                </c:pt>
                <c:pt idx="48">
                  <c:v>0.80685969001433699</c:v>
                </c:pt>
                <c:pt idx="49">
                  <c:v>0.86300274761586948</c:v>
                </c:pt>
                <c:pt idx="50">
                  <c:v>0.84170671664812768</c:v>
                </c:pt>
                <c:pt idx="51">
                  <c:v>0.8297640466875541</c:v>
                </c:pt>
                <c:pt idx="52">
                  <c:v>0.71407531348028674</c:v>
                </c:pt>
                <c:pt idx="53">
                  <c:v>0.72778602617204291</c:v>
                </c:pt>
                <c:pt idx="54">
                  <c:v>0.67617114408960566</c:v>
                </c:pt>
                <c:pt idx="55">
                  <c:v>0.69932478957347666</c:v>
                </c:pt>
                <c:pt idx="56">
                  <c:v>0.67685641968458776</c:v>
                </c:pt>
                <c:pt idx="57">
                  <c:v>0.72537205484587808</c:v>
                </c:pt>
                <c:pt idx="58">
                  <c:v>0.72728775852329741</c:v>
                </c:pt>
                <c:pt idx="59">
                  <c:v>0.64807812367741924</c:v>
                </c:pt>
                <c:pt idx="60">
                  <c:v>0.58945032443010748</c:v>
                </c:pt>
                <c:pt idx="61">
                  <c:v>0.50552042376344086</c:v>
                </c:pt>
                <c:pt idx="62">
                  <c:v>0.57068987860215048</c:v>
                </c:pt>
                <c:pt idx="63">
                  <c:v>0.56036661421505363</c:v>
                </c:pt>
                <c:pt idx="64">
                  <c:v>0.612674921204301</c:v>
                </c:pt>
                <c:pt idx="65">
                  <c:v>0.54571022943369174</c:v>
                </c:pt>
                <c:pt idx="66">
                  <c:v>0.63149005371326161</c:v>
                </c:pt>
                <c:pt idx="67">
                  <c:v>0.61279878048745517</c:v>
                </c:pt>
                <c:pt idx="68">
                  <c:v>0.68261237915412176</c:v>
                </c:pt>
                <c:pt idx="69">
                  <c:v>0.64171715904659499</c:v>
                </c:pt>
                <c:pt idx="70">
                  <c:v>0.7045542709498207</c:v>
                </c:pt>
                <c:pt idx="71">
                  <c:v>0.6912109625483871</c:v>
                </c:pt>
                <c:pt idx="72">
                  <c:v>0.67159772287096775</c:v>
                </c:pt>
                <c:pt idx="73">
                  <c:v>0.5534733099423963</c:v>
                </c:pt>
                <c:pt idx="74">
                  <c:v>0.55189428854454681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9029-4F02-83FE-FF8C0050D851}"/>
            </c:ext>
          </c:extLst>
        </c:ser>
        <c:ser>
          <c:idx val="6"/>
          <c:order val="5"/>
          <c:tx>
            <c:strRef>
              <c:f>EU_Import!$A$10</c:f>
              <c:strCache>
                <c:ptCount val="1"/>
                <c:pt idx="0">
                  <c:v>Ирак</c:v>
                </c:pt>
              </c:strCache>
            </c:strRef>
          </c:tx>
          <c:spPr>
            <a:solidFill>
              <a:srgbClr val="8E9295"/>
            </a:solidFill>
            <a:ln w="3175">
              <a:solidFill>
                <a:sysClr val="window" lastClr="FFFFFF"/>
              </a:solidFill>
            </a:ln>
          </c:spPr>
          <c:invertIfNegative val="0"/>
          <c:cat>
            <c:multiLvlStrRef>
              <c:f>EU_Import!$O$2:$CL$3</c:f>
              <c:multiLvlStrCache>
                <c:ptCount val="76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  <c:pt idx="65">
                    <c:v> </c:v>
                  </c:pt>
                  <c:pt idx="66">
                    <c:v> </c:v>
                  </c:pt>
                  <c:pt idx="67">
                    <c:v> </c:v>
                  </c:pt>
                  <c:pt idx="68">
                    <c:v> </c:v>
                  </c:pt>
                  <c:pt idx="69">
                    <c:v> </c:v>
                  </c:pt>
                  <c:pt idx="70">
                    <c:v> </c:v>
                  </c:pt>
                  <c:pt idx="71">
                    <c:v> </c:v>
                  </c:pt>
                  <c:pt idx="72">
                    <c:v> </c:v>
                  </c:pt>
                  <c:pt idx="73">
                    <c:v> </c:v>
                  </c:pt>
                  <c:pt idx="74">
                    <c:v> </c:v>
                  </c:pt>
                  <c:pt idx="75">
                    <c:v> </c:v>
                  </c:pt>
                </c:lvl>
                <c:lvl>
                  <c:pt idx="0">
                    <c:v>2016</c:v>
                  </c:pt>
                  <c:pt idx="12">
                    <c:v>2017</c:v>
                  </c:pt>
                  <c:pt idx="24">
                    <c:v>2018</c:v>
                  </c:pt>
                  <c:pt idx="36">
                    <c:v>2019</c:v>
                  </c:pt>
                  <c:pt idx="48">
                    <c:v>2020</c:v>
                  </c:pt>
                  <c:pt idx="60">
                    <c:v>2021</c:v>
                  </c:pt>
                  <c:pt idx="72">
                    <c:v>22</c:v>
                  </c:pt>
                </c:lvl>
              </c:multiLvlStrCache>
            </c:multiLvlStrRef>
          </c:cat>
          <c:val>
            <c:numRef>
              <c:f>EU_Import!$O$10:$CL$10</c:f>
              <c:numCache>
                <c:formatCode>#,##0.00</c:formatCode>
                <c:ptCount val="76"/>
                <c:pt idx="0">
                  <c:v>1.0232345527132616</c:v>
                </c:pt>
                <c:pt idx="1">
                  <c:v>0.93028570538375976</c:v>
                </c:pt>
                <c:pt idx="2">
                  <c:v>0.84779428463107154</c:v>
                </c:pt>
                <c:pt idx="3">
                  <c:v>0.76776830177444066</c:v>
                </c:pt>
                <c:pt idx="4">
                  <c:v>0.79580721606810023</c:v>
                </c:pt>
                <c:pt idx="5">
                  <c:v>0.74775250107526869</c:v>
                </c:pt>
                <c:pt idx="6">
                  <c:v>0.81617223748028678</c:v>
                </c:pt>
                <c:pt idx="7">
                  <c:v>0.84297028629749116</c:v>
                </c:pt>
                <c:pt idx="8">
                  <c:v>0.96590015307526889</c:v>
                </c:pt>
                <c:pt idx="9">
                  <c:v>0.90555510339784961</c:v>
                </c:pt>
                <c:pt idx="10">
                  <c:v>0.86470847617204305</c:v>
                </c:pt>
                <c:pt idx="11">
                  <c:v>0.81434057040860208</c:v>
                </c:pt>
                <c:pt idx="12">
                  <c:v>0.81750437470967741</c:v>
                </c:pt>
                <c:pt idx="13">
                  <c:v>0.82980138287634408</c:v>
                </c:pt>
                <c:pt idx="14">
                  <c:v>0.87167563502688161</c:v>
                </c:pt>
                <c:pt idx="15">
                  <c:v>0.86069272510931893</c:v>
                </c:pt>
                <c:pt idx="16">
                  <c:v>0.82633810287813614</c:v>
                </c:pt>
                <c:pt idx="17">
                  <c:v>0.79700262115770615</c:v>
                </c:pt>
                <c:pt idx="18">
                  <c:v>0.87246748290322584</c:v>
                </c:pt>
                <c:pt idx="19">
                  <c:v>0.8700014094623657</c:v>
                </c:pt>
                <c:pt idx="20">
                  <c:v>0.88523994046236565</c:v>
                </c:pt>
                <c:pt idx="21">
                  <c:v>0.87406244734408611</c:v>
                </c:pt>
                <c:pt idx="22">
                  <c:v>0.8149087087383512</c:v>
                </c:pt>
                <c:pt idx="23">
                  <c:v>0.72852144988888889</c:v>
                </c:pt>
                <c:pt idx="24">
                  <c:v>0.73529835386738351</c:v>
                </c:pt>
                <c:pt idx="25">
                  <c:v>0.7182742283832565</c:v>
                </c:pt>
                <c:pt idx="26">
                  <c:v>0.71663593569508455</c:v>
                </c:pt>
                <c:pt idx="27">
                  <c:v>0.69297269631157199</c:v>
                </c:pt>
                <c:pt idx="28">
                  <c:v>0.68762267685304657</c:v>
                </c:pt>
                <c:pt idx="29">
                  <c:v>0.71990576905734771</c:v>
                </c:pt>
                <c:pt idx="30">
                  <c:v>0.64709303263440865</c:v>
                </c:pt>
                <c:pt idx="31">
                  <c:v>0.76110455822580647</c:v>
                </c:pt>
                <c:pt idx="32">
                  <c:v>0.80304267700358434</c:v>
                </c:pt>
                <c:pt idx="33">
                  <c:v>0.9241951724874552</c:v>
                </c:pt>
                <c:pt idx="34">
                  <c:v>0.92739309761648736</c:v>
                </c:pt>
                <c:pt idx="35">
                  <c:v>0.96825034254838716</c:v>
                </c:pt>
                <c:pt idx="36">
                  <c:v>0.9865993792150537</c:v>
                </c:pt>
                <c:pt idx="37">
                  <c:v>0.93691432604838709</c:v>
                </c:pt>
                <c:pt idx="38">
                  <c:v>0.94317734142473109</c:v>
                </c:pt>
                <c:pt idx="39">
                  <c:v>0.86279143403046588</c:v>
                </c:pt>
                <c:pt idx="40">
                  <c:v>0.99551703357347654</c:v>
                </c:pt>
                <c:pt idx="41">
                  <c:v>0.98078395326523304</c:v>
                </c:pt>
                <c:pt idx="42">
                  <c:v>1.0200617003369177</c:v>
                </c:pt>
                <c:pt idx="43">
                  <c:v>0.92521262764874546</c:v>
                </c:pt>
                <c:pt idx="44">
                  <c:v>0.92444676842652329</c:v>
                </c:pt>
                <c:pt idx="45">
                  <c:v>0.87390269089964157</c:v>
                </c:pt>
                <c:pt idx="46">
                  <c:v>0.8145253402114695</c:v>
                </c:pt>
                <c:pt idx="47">
                  <c:v>0.69629448866666666</c:v>
                </c:pt>
                <c:pt idx="48">
                  <c:v>0.66375552361290324</c:v>
                </c:pt>
                <c:pt idx="49">
                  <c:v>0.57992434747497223</c:v>
                </c:pt>
                <c:pt idx="50">
                  <c:v>0.58111197898034861</c:v>
                </c:pt>
                <c:pt idx="51">
                  <c:v>0.52841003348930904</c:v>
                </c:pt>
                <c:pt idx="52">
                  <c:v>0.57163385128315414</c:v>
                </c:pt>
                <c:pt idx="53">
                  <c:v>0.55138739076702503</c:v>
                </c:pt>
                <c:pt idx="54">
                  <c:v>0.58110158916129018</c:v>
                </c:pt>
                <c:pt idx="55">
                  <c:v>0.58985663615053763</c:v>
                </c:pt>
                <c:pt idx="56">
                  <c:v>0.56267615681720429</c:v>
                </c:pt>
                <c:pt idx="57">
                  <c:v>0.56694742606451609</c:v>
                </c:pt>
                <c:pt idx="58">
                  <c:v>0.60799880808602147</c:v>
                </c:pt>
                <c:pt idx="59">
                  <c:v>0.62625530901075266</c:v>
                </c:pt>
                <c:pt idx="60">
                  <c:v>0.59420835610752687</c:v>
                </c:pt>
                <c:pt idx="61">
                  <c:v>0.54508275582181254</c:v>
                </c:pt>
                <c:pt idx="62">
                  <c:v>0.5768481799078341</c:v>
                </c:pt>
                <c:pt idx="63">
                  <c:v>0.62051594472503835</c:v>
                </c:pt>
                <c:pt idx="64">
                  <c:v>0.59233760944086022</c:v>
                </c:pt>
                <c:pt idx="65">
                  <c:v>0.63024227020788537</c:v>
                </c:pt>
                <c:pt idx="66">
                  <c:v>0.62735436979928316</c:v>
                </c:pt>
                <c:pt idx="67">
                  <c:v>0.66643538291756277</c:v>
                </c:pt>
                <c:pt idx="68">
                  <c:v>0.647947346139785</c:v>
                </c:pt>
                <c:pt idx="69">
                  <c:v>0.64562808119354831</c:v>
                </c:pt>
                <c:pt idx="70">
                  <c:v>0.72142908386738347</c:v>
                </c:pt>
                <c:pt idx="71">
                  <c:v>0.69627297224372764</c:v>
                </c:pt>
                <c:pt idx="72">
                  <c:v>0.63157794675985657</c:v>
                </c:pt>
                <c:pt idx="73">
                  <c:v>0.60517070196620582</c:v>
                </c:pt>
                <c:pt idx="74">
                  <c:v>0.61604060605222732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9029-4F02-83FE-FF8C0050D851}"/>
            </c:ext>
          </c:extLst>
        </c:ser>
        <c:ser>
          <c:idx val="7"/>
          <c:order val="6"/>
          <c:tx>
            <c:strRef>
              <c:f>EU_Import!$A$11</c:f>
              <c:strCache>
                <c:ptCount val="1"/>
                <c:pt idx="0">
                  <c:v>Прочие</c:v>
                </c:pt>
              </c:strCache>
            </c:strRef>
          </c:tx>
          <c:spPr>
            <a:solidFill>
              <a:srgbClr val="539FDE"/>
            </a:solidFill>
            <a:ln w="3175">
              <a:solidFill>
                <a:sysClr val="window" lastClr="FFFFFF"/>
              </a:solidFill>
            </a:ln>
          </c:spPr>
          <c:invertIfNegative val="0"/>
          <c:dLbls>
            <c:dLbl>
              <c:idx val="74"/>
              <c:layout>
                <c:manualLayout>
                  <c:x val="3.0201051012428804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rgbClr val="539FDE"/>
                        </a:solidFill>
                      </a:defRPr>
                    </a:pPr>
                    <a:r>
                      <a:rPr lang="en-US" b="1">
                        <a:solidFill>
                          <a:srgbClr val="539FDE"/>
                        </a:solidFill>
                      </a:rPr>
                      <a:t>4,3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9029-4F02-83FE-FF8C0050D8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EU_Import!$O$2:$CL$3</c:f>
              <c:multiLvlStrCache>
                <c:ptCount val="76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  <c:pt idx="65">
                    <c:v> </c:v>
                  </c:pt>
                  <c:pt idx="66">
                    <c:v> </c:v>
                  </c:pt>
                  <c:pt idx="67">
                    <c:v> </c:v>
                  </c:pt>
                  <c:pt idx="68">
                    <c:v> </c:v>
                  </c:pt>
                  <c:pt idx="69">
                    <c:v> </c:v>
                  </c:pt>
                  <c:pt idx="70">
                    <c:v> </c:v>
                  </c:pt>
                  <c:pt idx="71">
                    <c:v> </c:v>
                  </c:pt>
                  <c:pt idx="72">
                    <c:v> </c:v>
                  </c:pt>
                  <c:pt idx="73">
                    <c:v> </c:v>
                  </c:pt>
                  <c:pt idx="74">
                    <c:v> </c:v>
                  </c:pt>
                  <c:pt idx="75">
                    <c:v> </c:v>
                  </c:pt>
                </c:lvl>
                <c:lvl>
                  <c:pt idx="0">
                    <c:v>2016</c:v>
                  </c:pt>
                  <c:pt idx="12">
                    <c:v>2017</c:v>
                  </c:pt>
                  <c:pt idx="24">
                    <c:v>2018</c:v>
                  </c:pt>
                  <c:pt idx="36">
                    <c:v>2019</c:v>
                  </c:pt>
                  <c:pt idx="48">
                    <c:v>2020</c:v>
                  </c:pt>
                  <c:pt idx="60">
                    <c:v>2021</c:v>
                  </c:pt>
                  <c:pt idx="72">
                    <c:v>22</c:v>
                  </c:pt>
                </c:lvl>
              </c:multiLvlStrCache>
            </c:multiLvlStrRef>
          </c:cat>
          <c:val>
            <c:numRef>
              <c:f>EU_Import!$O$11:$CL$11</c:f>
              <c:numCache>
                <c:formatCode>#,##0.00</c:formatCode>
                <c:ptCount val="76"/>
                <c:pt idx="0">
                  <c:v>5.446210831964156</c:v>
                </c:pt>
                <c:pt idx="1">
                  <c:v>5.3837025334890605</c:v>
                </c:pt>
                <c:pt idx="2">
                  <c:v>5.306636551230997</c:v>
                </c:pt>
                <c:pt idx="3">
                  <c:v>5.3154040466826116</c:v>
                </c:pt>
                <c:pt idx="4">
                  <c:v>5.1515926519032256</c:v>
                </c:pt>
                <c:pt idx="5">
                  <c:v>5.1534011123010748</c:v>
                </c:pt>
                <c:pt idx="6">
                  <c:v>5.3580374760967731</c:v>
                </c:pt>
                <c:pt idx="7">
                  <c:v>5.750083842655914</c:v>
                </c:pt>
                <c:pt idx="8">
                  <c:v>5.9492540983225801</c:v>
                </c:pt>
                <c:pt idx="9">
                  <c:v>5.8981247413333326</c:v>
                </c:pt>
                <c:pt idx="10">
                  <c:v>5.9314763031397852</c:v>
                </c:pt>
                <c:pt idx="11">
                  <c:v>5.630405709333334</c:v>
                </c:pt>
                <c:pt idx="12">
                  <c:v>5.8346763894408618</c:v>
                </c:pt>
                <c:pt idx="13">
                  <c:v>5.7932106270122885</c:v>
                </c:pt>
                <c:pt idx="14">
                  <c:v>6.0090877341090634</c:v>
                </c:pt>
                <c:pt idx="15">
                  <c:v>5.5450704299728626</c:v>
                </c:pt>
                <c:pt idx="16">
                  <c:v>5.4977187674767025</c:v>
                </c:pt>
                <c:pt idx="17">
                  <c:v>5.4302816479641587</c:v>
                </c:pt>
                <c:pt idx="18">
                  <c:v>5.6311435441433693</c:v>
                </c:pt>
                <c:pt idx="19">
                  <c:v>5.6396807293046587</c:v>
                </c:pt>
                <c:pt idx="20">
                  <c:v>5.5352104049713242</c:v>
                </c:pt>
                <c:pt idx="21">
                  <c:v>5.5845252095949824</c:v>
                </c:pt>
                <c:pt idx="22">
                  <c:v>5.5719694189139801</c:v>
                </c:pt>
                <c:pt idx="23">
                  <c:v>5.5312398410394286</c:v>
                </c:pt>
                <c:pt idx="24">
                  <c:v>5.6375691684587821</c:v>
                </c:pt>
                <c:pt idx="25">
                  <c:v>5.6572250383794156</c:v>
                </c:pt>
                <c:pt idx="26">
                  <c:v>5.6099892423579094</c:v>
                </c:pt>
                <c:pt idx="27">
                  <c:v>5.3939993730245774</c:v>
                </c:pt>
                <c:pt idx="28">
                  <c:v>5.0128028736774199</c:v>
                </c:pt>
                <c:pt idx="29">
                  <c:v>5.038179929351255</c:v>
                </c:pt>
                <c:pt idx="30">
                  <c:v>5.1302668437383518</c:v>
                </c:pt>
                <c:pt idx="31">
                  <c:v>5.6513681284695343</c:v>
                </c:pt>
                <c:pt idx="32">
                  <c:v>5.4119748160250891</c:v>
                </c:pt>
                <c:pt idx="33">
                  <c:v>5.2815080229068094</c:v>
                </c:pt>
                <c:pt idx="34">
                  <c:v>4.7028389889354836</c:v>
                </c:pt>
                <c:pt idx="35">
                  <c:v>4.7044298533405025</c:v>
                </c:pt>
                <c:pt idx="36">
                  <c:v>4.7302365778566307</c:v>
                </c:pt>
                <c:pt idx="37">
                  <c:v>4.8928083681105994</c:v>
                </c:pt>
                <c:pt idx="38">
                  <c:v>4.9725396588632869</c:v>
                </c:pt>
                <c:pt idx="39">
                  <c:v>4.8708536429672291</c:v>
                </c:pt>
                <c:pt idx="40">
                  <c:v>4.73634520765233</c:v>
                </c:pt>
                <c:pt idx="41">
                  <c:v>4.688803599716846</c:v>
                </c:pt>
                <c:pt idx="42">
                  <c:v>4.5897901033548374</c:v>
                </c:pt>
                <c:pt idx="43">
                  <c:v>4.6629913478709666</c:v>
                </c:pt>
                <c:pt idx="44">
                  <c:v>4.7421845867598575</c:v>
                </c:pt>
                <c:pt idx="45">
                  <c:v>4.8849888194480293</c:v>
                </c:pt>
                <c:pt idx="46">
                  <c:v>4.895197661437277</c:v>
                </c:pt>
                <c:pt idx="47">
                  <c:v>4.9454959246774202</c:v>
                </c:pt>
                <c:pt idx="48">
                  <c:v>4.9282457656451619</c:v>
                </c:pt>
                <c:pt idx="49">
                  <c:v>4.9193985054727474</c:v>
                </c:pt>
                <c:pt idx="50">
                  <c:v>4.8411500959028553</c:v>
                </c:pt>
                <c:pt idx="51">
                  <c:v>4.5749898574978376</c:v>
                </c:pt>
                <c:pt idx="52">
                  <c:v>4.3587192427777781</c:v>
                </c:pt>
                <c:pt idx="53">
                  <c:v>4.2183432962186371</c:v>
                </c:pt>
                <c:pt idx="54">
                  <c:v>4.4552927573118275</c:v>
                </c:pt>
                <c:pt idx="55">
                  <c:v>4.5650569074193541</c:v>
                </c:pt>
                <c:pt idx="56">
                  <c:v>4.7399058828637974</c:v>
                </c:pt>
                <c:pt idx="57">
                  <c:v>4.5543002587777757</c:v>
                </c:pt>
                <c:pt idx="58">
                  <c:v>4.4820981576738337</c:v>
                </c:pt>
                <c:pt idx="59">
                  <c:v>4.300222908681004</c:v>
                </c:pt>
                <c:pt idx="60">
                  <c:v>4.107926041799284</c:v>
                </c:pt>
                <c:pt idx="61">
                  <c:v>4.13993053030722</c:v>
                </c:pt>
                <c:pt idx="62">
                  <c:v>4.1524735315975407</c:v>
                </c:pt>
                <c:pt idx="63">
                  <c:v>4.401520224583205</c:v>
                </c:pt>
                <c:pt idx="64">
                  <c:v>4.3670665222329754</c:v>
                </c:pt>
                <c:pt idx="65">
                  <c:v>4.3213699374910393</c:v>
                </c:pt>
                <c:pt idx="66">
                  <c:v>4.2018414614946238</c:v>
                </c:pt>
                <c:pt idx="67">
                  <c:v>4.2529976008494614</c:v>
                </c:pt>
                <c:pt idx="68">
                  <c:v>4.2502310062939062</c:v>
                </c:pt>
                <c:pt idx="69">
                  <c:v>4.3162710450035826</c:v>
                </c:pt>
                <c:pt idx="70">
                  <c:v>4.4214221477132609</c:v>
                </c:pt>
                <c:pt idx="71">
                  <c:v>4.6169941342150524</c:v>
                </c:pt>
                <c:pt idx="72">
                  <c:v>4.6268082777634403</c:v>
                </c:pt>
                <c:pt idx="73">
                  <c:v>4.5095697024539163</c:v>
                </c:pt>
                <c:pt idx="74">
                  <c:v>4.2470429736367112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9029-4F02-83FE-FF8C0050D851}"/>
            </c:ext>
          </c:extLst>
        </c:ser>
        <c:ser>
          <c:idx val="1"/>
          <c:order val="7"/>
          <c:invertIfNegative val="0"/>
          <c:cat>
            <c:multiLvlStrRef>
              <c:f>'[OilGraphs-oct2020.xlsx]EU_Import'!$O$2:$CL$3</c:f>
              <c:multiLvlStrCache>
                <c:ptCount val="76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  <c:pt idx="65">
                    <c:v> </c:v>
                  </c:pt>
                  <c:pt idx="66">
                    <c:v> </c:v>
                  </c:pt>
                  <c:pt idx="67">
                    <c:v> </c:v>
                  </c:pt>
                  <c:pt idx="68">
                    <c:v> </c:v>
                  </c:pt>
                  <c:pt idx="69">
                    <c:v> </c:v>
                  </c:pt>
                  <c:pt idx="70">
                    <c:v> </c:v>
                  </c:pt>
                  <c:pt idx="71">
                    <c:v> </c:v>
                  </c:pt>
                  <c:pt idx="72">
                    <c:v> </c:v>
                  </c:pt>
                  <c:pt idx="73">
                    <c:v> </c:v>
                  </c:pt>
                  <c:pt idx="74">
                    <c:v> </c:v>
                  </c:pt>
                  <c:pt idx="75">
                    <c:v> </c:v>
                  </c:pt>
                </c:lvl>
                <c:lvl>
                  <c:pt idx="0">
                    <c:v>2016</c:v>
                  </c:pt>
                  <c:pt idx="12">
                    <c:v>2017</c:v>
                  </c:pt>
                  <c:pt idx="24">
                    <c:v>2018</c:v>
                  </c:pt>
                  <c:pt idx="36">
                    <c:v>2019</c:v>
                  </c:pt>
                  <c:pt idx="48">
                    <c:v>2020</c:v>
                  </c:pt>
                  <c:pt idx="60">
                    <c:v>2021</c:v>
                  </c:pt>
                  <c:pt idx="72">
                    <c:v>22</c:v>
                  </c:pt>
                </c:lvl>
              </c:multiLvlStrCache>
            </c:multiLvlStrRef>
          </c:cat>
          <c:val>
            <c:numRef>
              <c:f>'[OilGraphs-oct2020.xlsx]EU_Import'!$O$12:$CL$12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9029-4F02-83FE-FF8C0050D851}"/>
            </c:ext>
          </c:extLst>
        </c:ser>
        <c:ser>
          <c:idx val="8"/>
          <c:order val="8"/>
          <c:invertIfNegative val="0"/>
          <c:cat>
            <c:multiLvlStrRef>
              <c:f>'[OilGraphs-oct2020.xlsx]EU_Import'!$O$2:$CL$3</c:f>
              <c:multiLvlStrCache>
                <c:ptCount val="76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  <c:pt idx="65">
                    <c:v> </c:v>
                  </c:pt>
                  <c:pt idx="66">
                    <c:v> </c:v>
                  </c:pt>
                  <c:pt idx="67">
                    <c:v> </c:v>
                  </c:pt>
                  <c:pt idx="68">
                    <c:v> </c:v>
                  </c:pt>
                  <c:pt idx="69">
                    <c:v> </c:v>
                  </c:pt>
                  <c:pt idx="70">
                    <c:v> </c:v>
                  </c:pt>
                  <c:pt idx="71">
                    <c:v> </c:v>
                  </c:pt>
                  <c:pt idx="72">
                    <c:v> </c:v>
                  </c:pt>
                  <c:pt idx="73">
                    <c:v> </c:v>
                  </c:pt>
                  <c:pt idx="74">
                    <c:v> </c:v>
                  </c:pt>
                  <c:pt idx="75">
                    <c:v> </c:v>
                  </c:pt>
                </c:lvl>
                <c:lvl>
                  <c:pt idx="0">
                    <c:v>2016</c:v>
                  </c:pt>
                  <c:pt idx="12">
                    <c:v>2017</c:v>
                  </c:pt>
                  <c:pt idx="24">
                    <c:v>2018</c:v>
                  </c:pt>
                  <c:pt idx="36">
                    <c:v>2019</c:v>
                  </c:pt>
                  <c:pt idx="48">
                    <c:v>2020</c:v>
                  </c:pt>
                  <c:pt idx="60">
                    <c:v>2021</c:v>
                  </c:pt>
                  <c:pt idx="72">
                    <c:v>22</c:v>
                  </c:pt>
                </c:lvl>
              </c:multiLvlStrCache>
            </c:multiLvlStrRef>
          </c:cat>
          <c:val>
            <c:numRef>
              <c:f>'[OilGraphs-oct2020.xlsx]EU_Import'!$O$13:$CL$13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9029-4F02-83FE-FF8C0050D851}"/>
            </c:ext>
          </c:extLst>
        </c:ser>
        <c:ser>
          <c:idx val="9"/>
          <c:order val="9"/>
          <c:invertIfNegative val="0"/>
          <c:cat>
            <c:multiLvlStrRef>
              <c:f>'[OilGraphs-oct2020.xlsx]EU_Import'!$O$2:$CL$3</c:f>
              <c:multiLvlStrCache>
                <c:ptCount val="76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  <c:pt idx="65">
                    <c:v> </c:v>
                  </c:pt>
                  <c:pt idx="66">
                    <c:v> </c:v>
                  </c:pt>
                  <c:pt idx="67">
                    <c:v> </c:v>
                  </c:pt>
                  <c:pt idx="68">
                    <c:v> </c:v>
                  </c:pt>
                  <c:pt idx="69">
                    <c:v> </c:v>
                  </c:pt>
                  <c:pt idx="70">
                    <c:v> </c:v>
                  </c:pt>
                  <c:pt idx="71">
                    <c:v> </c:v>
                  </c:pt>
                  <c:pt idx="72">
                    <c:v> </c:v>
                  </c:pt>
                  <c:pt idx="73">
                    <c:v> </c:v>
                  </c:pt>
                  <c:pt idx="74">
                    <c:v> </c:v>
                  </c:pt>
                  <c:pt idx="75">
                    <c:v> </c:v>
                  </c:pt>
                </c:lvl>
                <c:lvl>
                  <c:pt idx="0">
                    <c:v>2016</c:v>
                  </c:pt>
                  <c:pt idx="12">
                    <c:v>2017</c:v>
                  </c:pt>
                  <c:pt idx="24">
                    <c:v>2018</c:v>
                  </c:pt>
                  <c:pt idx="36">
                    <c:v>2019</c:v>
                  </c:pt>
                  <c:pt idx="48">
                    <c:v>2020</c:v>
                  </c:pt>
                  <c:pt idx="60">
                    <c:v>2021</c:v>
                  </c:pt>
                  <c:pt idx="72">
                    <c:v>22</c:v>
                  </c:pt>
                </c:lvl>
              </c:multiLvlStrCache>
            </c:multiLvlStrRef>
          </c:cat>
          <c:val>
            <c:numRef>
              <c:f>'[OilGraphs-oct2020.xlsx]EU_Import'!$O$14:$CL$14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9029-4F02-83FE-FF8C0050D851}"/>
            </c:ext>
          </c:extLst>
        </c:ser>
        <c:ser>
          <c:idx val="10"/>
          <c:order val="10"/>
          <c:invertIfNegative val="0"/>
          <c:cat>
            <c:multiLvlStrRef>
              <c:f>'[OilGraphs-oct2020.xlsx]EU_Import'!$O$2:$CL$3</c:f>
              <c:multiLvlStrCache>
                <c:ptCount val="76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  <c:pt idx="65">
                    <c:v> </c:v>
                  </c:pt>
                  <c:pt idx="66">
                    <c:v> </c:v>
                  </c:pt>
                  <c:pt idx="67">
                    <c:v> </c:v>
                  </c:pt>
                  <c:pt idx="68">
                    <c:v> </c:v>
                  </c:pt>
                  <c:pt idx="69">
                    <c:v> </c:v>
                  </c:pt>
                  <c:pt idx="70">
                    <c:v> </c:v>
                  </c:pt>
                  <c:pt idx="71">
                    <c:v> </c:v>
                  </c:pt>
                  <c:pt idx="72">
                    <c:v> </c:v>
                  </c:pt>
                  <c:pt idx="73">
                    <c:v> </c:v>
                  </c:pt>
                  <c:pt idx="74">
                    <c:v> </c:v>
                  </c:pt>
                  <c:pt idx="75">
                    <c:v> </c:v>
                  </c:pt>
                </c:lvl>
                <c:lvl>
                  <c:pt idx="0">
                    <c:v>2016</c:v>
                  </c:pt>
                  <c:pt idx="12">
                    <c:v>2017</c:v>
                  </c:pt>
                  <c:pt idx="24">
                    <c:v>2018</c:v>
                  </c:pt>
                  <c:pt idx="36">
                    <c:v>2019</c:v>
                  </c:pt>
                  <c:pt idx="48">
                    <c:v>2020</c:v>
                  </c:pt>
                  <c:pt idx="60">
                    <c:v>2021</c:v>
                  </c:pt>
                  <c:pt idx="72">
                    <c:v>22</c:v>
                  </c:pt>
                </c:lvl>
              </c:multiLvlStrCache>
            </c:multiLvlStrRef>
          </c:cat>
          <c:val>
            <c:numRef>
              <c:f>'[OilGraphs-oct2020.xlsx]EU_Import'!$O$15:$CL$15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9029-4F02-83FE-FF8C0050D851}"/>
            </c:ext>
          </c:extLst>
        </c:ser>
        <c:ser>
          <c:idx val="11"/>
          <c:order val="11"/>
          <c:invertIfNegative val="0"/>
          <c:cat>
            <c:multiLvlStrRef>
              <c:f>'[OilGraphs-oct2020.xlsx]EU_Import'!$O$2:$CL$3</c:f>
              <c:multiLvlStrCache>
                <c:ptCount val="76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  <c:pt idx="65">
                    <c:v> </c:v>
                  </c:pt>
                  <c:pt idx="66">
                    <c:v> </c:v>
                  </c:pt>
                  <c:pt idx="67">
                    <c:v> </c:v>
                  </c:pt>
                  <c:pt idx="68">
                    <c:v> </c:v>
                  </c:pt>
                  <c:pt idx="69">
                    <c:v> </c:v>
                  </c:pt>
                  <c:pt idx="70">
                    <c:v> </c:v>
                  </c:pt>
                  <c:pt idx="71">
                    <c:v> </c:v>
                  </c:pt>
                  <c:pt idx="72">
                    <c:v> </c:v>
                  </c:pt>
                  <c:pt idx="73">
                    <c:v> </c:v>
                  </c:pt>
                  <c:pt idx="74">
                    <c:v> </c:v>
                  </c:pt>
                  <c:pt idx="75">
                    <c:v> </c:v>
                  </c:pt>
                </c:lvl>
                <c:lvl>
                  <c:pt idx="0">
                    <c:v>2016</c:v>
                  </c:pt>
                  <c:pt idx="12">
                    <c:v>2017</c:v>
                  </c:pt>
                  <c:pt idx="24">
                    <c:v>2018</c:v>
                  </c:pt>
                  <c:pt idx="36">
                    <c:v>2019</c:v>
                  </c:pt>
                  <c:pt idx="48">
                    <c:v>2020</c:v>
                  </c:pt>
                  <c:pt idx="60">
                    <c:v>2021</c:v>
                  </c:pt>
                  <c:pt idx="72">
                    <c:v>22</c:v>
                  </c:pt>
                </c:lvl>
              </c:multiLvlStrCache>
            </c:multiLvlStrRef>
          </c:cat>
          <c:val>
            <c:numRef>
              <c:f>'[OilGraphs-oct2020.xlsx]EU_Import'!$O$16:$CL$16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9029-4F02-83FE-FF8C0050D851}"/>
            </c:ext>
          </c:extLst>
        </c:ser>
        <c:ser>
          <c:idx val="12"/>
          <c:order val="12"/>
          <c:invertIfNegative val="0"/>
          <c:cat>
            <c:multiLvlStrRef>
              <c:f>'[OilGraphs-oct2020.xlsx]EU_Import'!$O$2:$CL$3</c:f>
              <c:multiLvlStrCache>
                <c:ptCount val="76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  <c:pt idx="65">
                    <c:v> </c:v>
                  </c:pt>
                  <c:pt idx="66">
                    <c:v> </c:v>
                  </c:pt>
                  <c:pt idx="67">
                    <c:v> </c:v>
                  </c:pt>
                  <c:pt idx="68">
                    <c:v> </c:v>
                  </c:pt>
                  <c:pt idx="69">
                    <c:v> </c:v>
                  </c:pt>
                  <c:pt idx="70">
                    <c:v> </c:v>
                  </c:pt>
                  <c:pt idx="71">
                    <c:v> </c:v>
                  </c:pt>
                  <c:pt idx="72">
                    <c:v> </c:v>
                  </c:pt>
                  <c:pt idx="73">
                    <c:v> </c:v>
                  </c:pt>
                  <c:pt idx="74">
                    <c:v> </c:v>
                  </c:pt>
                  <c:pt idx="75">
                    <c:v> </c:v>
                  </c:pt>
                </c:lvl>
                <c:lvl>
                  <c:pt idx="0">
                    <c:v>2016</c:v>
                  </c:pt>
                  <c:pt idx="12">
                    <c:v>2017</c:v>
                  </c:pt>
                  <c:pt idx="24">
                    <c:v>2018</c:v>
                  </c:pt>
                  <c:pt idx="36">
                    <c:v>2019</c:v>
                  </c:pt>
                  <c:pt idx="48">
                    <c:v>2020</c:v>
                  </c:pt>
                  <c:pt idx="60">
                    <c:v>2021</c:v>
                  </c:pt>
                  <c:pt idx="72">
                    <c:v>22</c:v>
                  </c:pt>
                </c:lvl>
              </c:multiLvlStrCache>
            </c:multiLvlStrRef>
          </c:cat>
          <c:val>
            <c:numRef>
              <c:f>'[OilGraphs-oct2020.xlsx]EU_Import'!$O$17:$CL$17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9029-4F02-83FE-FF8C0050D851}"/>
            </c:ext>
          </c:extLst>
        </c:ser>
        <c:ser>
          <c:idx val="13"/>
          <c:order val="13"/>
          <c:invertIfNegative val="0"/>
          <c:cat>
            <c:multiLvlStrRef>
              <c:f>'[OilGraphs-oct2020.xlsx]EU_Import'!$O$2:$CL$3</c:f>
              <c:multiLvlStrCache>
                <c:ptCount val="76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  <c:pt idx="65">
                    <c:v> </c:v>
                  </c:pt>
                  <c:pt idx="66">
                    <c:v> </c:v>
                  </c:pt>
                  <c:pt idx="67">
                    <c:v> </c:v>
                  </c:pt>
                  <c:pt idx="68">
                    <c:v> </c:v>
                  </c:pt>
                  <c:pt idx="69">
                    <c:v> </c:v>
                  </c:pt>
                  <c:pt idx="70">
                    <c:v> </c:v>
                  </c:pt>
                  <c:pt idx="71">
                    <c:v> </c:v>
                  </c:pt>
                  <c:pt idx="72">
                    <c:v> </c:v>
                  </c:pt>
                  <c:pt idx="73">
                    <c:v> </c:v>
                  </c:pt>
                  <c:pt idx="74">
                    <c:v> </c:v>
                  </c:pt>
                  <c:pt idx="75">
                    <c:v> </c:v>
                  </c:pt>
                </c:lvl>
                <c:lvl>
                  <c:pt idx="0">
                    <c:v>2016</c:v>
                  </c:pt>
                  <c:pt idx="12">
                    <c:v>2017</c:v>
                  </c:pt>
                  <c:pt idx="24">
                    <c:v>2018</c:v>
                  </c:pt>
                  <c:pt idx="36">
                    <c:v>2019</c:v>
                  </c:pt>
                  <c:pt idx="48">
                    <c:v>2020</c:v>
                  </c:pt>
                  <c:pt idx="60">
                    <c:v>2021</c:v>
                  </c:pt>
                  <c:pt idx="72">
                    <c:v>22</c:v>
                  </c:pt>
                </c:lvl>
              </c:multiLvlStrCache>
            </c:multiLvlStrRef>
          </c:cat>
          <c:val>
            <c:numRef>
              <c:f>'[OilGraphs-oct2020.xlsx]EU_Import'!$O$18:$CL$18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9029-4F02-83FE-FF8C0050D851}"/>
            </c:ext>
          </c:extLst>
        </c:ser>
        <c:ser>
          <c:idx val="14"/>
          <c:order val="14"/>
          <c:invertIfNegative val="0"/>
          <c:cat>
            <c:multiLvlStrRef>
              <c:f>'[OilGraphs-oct2020.xlsx]EU_Import'!$O$2:$CL$3</c:f>
              <c:multiLvlStrCache>
                <c:ptCount val="76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  <c:pt idx="65">
                    <c:v> </c:v>
                  </c:pt>
                  <c:pt idx="66">
                    <c:v> </c:v>
                  </c:pt>
                  <c:pt idx="67">
                    <c:v> </c:v>
                  </c:pt>
                  <c:pt idx="68">
                    <c:v> </c:v>
                  </c:pt>
                  <c:pt idx="69">
                    <c:v> </c:v>
                  </c:pt>
                  <c:pt idx="70">
                    <c:v> </c:v>
                  </c:pt>
                  <c:pt idx="71">
                    <c:v> </c:v>
                  </c:pt>
                  <c:pt idx="72">
                    <c:v> </c:v>
                  </c:pt>
                  <c:pt idx="73">
                    <c:v> </c:v>
                  </c:pt>
                  <c:pt idx="74">
                    <c:v> </c:v>
                  </c:pt>
                  <c:pt idx="75">
                    <c:v> </c:v>
                  </c:pt>
                </c:lvl>
                <c:lvl>
                  <c:pt idx="0">
                    <c:v>2016</c:v>
                  </c:pt>
                  <c:pt idx="12">
                    <c:v>2017</c:v>
                  </c:pt>
                  <c:pt idx="24">
                    <c:v>2018</c:v>
                  </c:pt>
                  <c:pt idx="36">
                    <c:v>2019</c:v>
                  </c:pt>
                  <c:pt idx="48">
                    <c:v>2020</c:v>
                  </c:pt>
                  <c:pt idx="60">
                    <c:v>2021</c:v>
                  </c:pt>
                  <c:pt idx="72">
                    <c:v>22</c:v>
                  </c:pt>
                </c:lvl>
              </c:multiLvlStrCache>
            </c:multiLvlStrRef>
          </c:cat>
          <c:val>
            <c:numRef>
              <c:f>'[OilGraphs-oct2020.xlsx]EU_Import'!$O$19:$CL$19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E-9029-4F02-83FE-FF8C0050D8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253002808"/>
        <c:axId val="253003200"/>
      </c:barChart>
      <c:catAx>
        <c:axId val="253002808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 algn="r">
                  <a:defRPr>
                    <a:latin typeface="Bliss Pro Light (Основной текст)"/>
                  </a:defRPr>
                </a:pPr>
                <a:r>
                  <a:rPr lang="ru-RU">
                    <a:latin typeface="Bliss Pro Light (Основной текст)"/>
                  </a:rPr>
                  <a:t>мбд</a:t>
                </a:r>
              </a:p>
            </c:rich>
          </c:tx>
          <c:layout>
            <c:manualLayout>
              <c:xMode val="edge"/>
              <c:yMode val="edge"/>
              <c:x val="6.5453049454022819E-2"/>
              <c:y val="4.0717410323709534E-2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000">
                <a:latin typeface="Bliss Pro Light (Основной текст)"/>
              </a:defRPr>
            </a:pPr>
            <a:endParaRPr lang="ru-RU"/>
          </a:p>
        </c:txPr>
        <c:crossAx val="253003200"/>
        <c:crosses val="autoZero"/>
        <c:auto val="1"/>
        <c:lblAlgn val="ctr"/>
        <c:lblOffset val="0"/>
        <c:noMultiLvlLbl val="0"/>
      </c:catAx>
      <c:valAx>
        <c:axId val="253003200"/>
        <c:scaling>
          <c:orientation val="minMax"/>
          <c:max val="14.5"/>
          <c:min val="0"/>
        </c:scaling>
        <c:delete val="0"/>
        <c:axPos val="l"/>
        <c:majorGridlines>
          <c:spPr>
            <a:ln w="9525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Bliss Pro Light (Основной текст)"/>
              </a:defRPr>
            </a:pPr>
            <a:endParaRPr lang="ru-RU"/>
          </a:p>
        </c:txPr>
        <c:crossAx val="253002808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"/>
          <c:y val="0.91146106736657917"/>
          <c:w val="1"/>
          <c:h val="8.8538932633420817E-2"/>
        </c:manualLayout>
      </c:layout>
      <c:overlay val="0"/>
      <c:txPr>
        <a:bodyPr/>
        <a:lstStyle/>
        <a:p>
          <a:pPr rtl="0">
            <a:defRPr sz="9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0.91796</cdr:x>
      <cdr:y>0.08852</cdr:y>
    </cdr:from>
    <cdr:to>
      <cdr:x>0.97533</cdr:x>
      <cdr:y>0.50161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4296063" y="293177"/>
          <a:ext cx="268475" cy="136815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2">
            <a:lumMod val="20000"/>
            <a:lumOff val="80000"/>
            <a:alpha val="20000"/>
          </a:schemeClr>
        </a:solidFill>
        <a:ln xmlns:a="http://schemas.openxmlformats.org/drawingml/2006/main" w="6350">
          <a:solidFill>
            <a:schemeClr val="tx2">
              <a:lumMod val="20000"/>
              <a:lumOff val="8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0.42708</cdr:x>
      <cdr:y>0.05208</cdr:y>
    </cdr:from>
    <cdr:to>
      <cdr:x>0.93542</cdr:x>
      <cdr:y>0.125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952625" y="142875"/>
          <a:ext cx="2324100" cy="2000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r"/>
          <a:r>
            <a:rPr lang="ru-RU" b="1" dirty="0">
              <a:solidFill>
                <a:srgbClr val="C02800"/>
              </a:solidFill>
            </a:rPr>
            <a:t>Резкое расхождение в мае.2022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0.65106</cdr:y>
    </cdr:from>
    <cdr:to>
      <cdr:x>0.14998</cdr:x>
      <cdr:y>0.77626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-5003800" y="1537940"/>
          <a:ext cx="669280" cy="2957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l"/>
          <a:r>
            <a:rPr lang="ru-RU" b="1" dirty="0">
              <a:solidFill>
                <a:sysClr val="windowText" lastClr="000000"/>
              </a:solidFill>
              <a:latin typeface="Bliss Pro Light (Основной текст)"/>
            </a:rPr>
            <a:t>США</a:t>
          </a:r>
        </a:p>
      </cdr:txBody>
    </cdr:sp>
  </cdr:relSizeAnchor>
  <cdr:relSizeAnchor xmlns:cdr="http://schemas.openxmlformats.org/drawingml/2006/chartDrawing">
    <cdr:from>
      <cdr:x>0</cdr:x>
      <cdr:y>0.40472</cdr:y>
    </cdr:from>
    <cdr:to>
      <cdr:x>0.20794</cdr:x>
      <cdr:y>0.52992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0" y="1113204"/>
          <a:ext cx="1047748" cy="3443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b="1" dirty="0">
              <a:solidFill>
                <a:sysClr val="windowText" lastClr="000000"/>
              </a:solidFill>
              <a:latin typeface="Bliss Pro Light (Основной текст)"/>
            </a:rPr>
            <a:t>Сингапур</a:t>
          </a:r>
        </a:p>
      </cdr:txBody>
    </cdr:sp>
  </cdr:relSizeAnchor>
  <cdr:relSizeAnchor xmlns:cdr="http://schemas.openxmlformats.org/drawingml/2006/chartDrawing">
    <cdr:from>
      <cdr:x>0</cdr:x>
      <cdr:y>0.10236</cdr:y>
    </cdr:from>
    <cdr:to>
      <cdr:x>0.20794</cdr:x>
      <cdr:y>0.22756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-5003800" y="241796"/>
          <a:ext cx="927925" cy="2957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b="1" dirty="0">
              <a:solidFill>
                <a:sysClr val="windowText" lastClr="000000"/>
              </a:solidFill>
              <a:latin typeface="Bliss Pro Light (Основной текст)"/>
            </a:rPr>
            <a:t>Европа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2FC28-6F0B-4EF4-B0B4-363C239F5C9B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7F117-E385-4762-8D5C-54543759F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400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A4491-54DB-45CD-AC6C-2E68CD3750B6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38250"/>
            <a:ext cx="4829175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352CA-5384-4A08-9C72-DA581EB85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619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352CA-5384-4A08-9C72-DA581EB85CA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46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352CA-5384-4A08-9C72-DA581EB85CA3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112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352CA-5384-4A08-9C72-DA581EB85CA3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811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352CA-5384-4A08-9C72-DA581EB85CA3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746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352CA-5384-4A08-9C72-DA581EB85CA3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746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352CA-5384-4A08-9C72-DA581EB85CA3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746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352CA-5384-4A08-9C72-DA581EB85CA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46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352CA-5384-4A08-9C72-DA581EB85CA3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746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352CA-5384-4A08-9C72-DA581EB85CA3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746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352CA-5384-4A08-9C72-DA581EB85CA3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746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352CA-5384-4A08-9C72-DA581EB85CA3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9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352CA-5384-4A08-9C72-DA581EB85CA3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396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352CA-5384-4A08-9C72-DA581EB85CA3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65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gradFill>
          <a:gsLst>
            <a:gs pos="100000">
              <a:srgbClr val="7FA2BC">
                <a:lumMod val="30000"/>
                <a:lumOff val="70000"/>
              </a:srgb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244132" y="2155942"/>
            <a:ext cx="7417736" cy="14292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200" i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Материалы к долгосрочному прогнозу</a:t>
            </a:r>
            <a:br>
              <a:rPr lang="ru-RU" dirty="0"/>
            </a:br>
            <a:r>
              <a:rPr lang="ru-RU" dirty="0"/>
              <a:t>вписать тему</a:t>
            </a:r>
            <a:br>
              <a:rPr lang="ru-RU" dirty="0"/>
            </a:b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681" y="711999"/>
            <a:ext cx="2340638" cy="706292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3397522" y="104580"/>
            <a:ext cx="64861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36575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536575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536575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536575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536575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447C"/>
                </a:solidFill>
                <a:cs typeface="Arial" pitchFamily="34" charset="0"/>
              </a:rPr>
              <a:t>Приложение №2 к Докладной записке от _________ №_______</a:t>
            </a:r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4" hasCustomPrompt="1"/>
          </p:nvPr>
        </p:nvSpPr>
        <p:spPr>
          <a:xfrm>
            <a:off x="3397522" y="4784834"/>
            <a:ext cx="6138000" cy="8388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Имя Фамилия (полужирный шрифт), должность (на 2й строке), почта (на 3й строке)</a:t>
            </a:r>
          </a:p>
        </p:txBody>
      </p:sp>
      <p:sp>
        <p:nvSpPr>
          <p:cNvPr id="24" name="Rectangle 13"/>
          <p:cNvSpPr>
            <a:spLocks noChangeAspect="1" noChangeArrowheads="1"/>
          </p:cNvSpPr>
          <p:nvPr userDrawn="1"/>
        </p:nvSpPr>
        <p:spPr bwMode="auto">
          <a:xfrm>
            <a:off x="2953686" y="1148262"/>
            <a:ext cx="3998629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>
                <a:solidFill>
                  <a:srgbClr val="00447C"/>
                </a:solidFill>
                <a:cs typeface="Times New Roman" pitchFamily="18" charset="0"/>
              </a:rPr>
              <a:t>Центр экономического прогнозирования</a:t>
            </a:r>
          </a:p>
        </p:txBody>
      </p:sp>
      <p:sp>
        <p:nvSpPr>
          <p:cNvPr id="35" name="Прямоугольник с двумя скругленными противолежащими углами 34"/>
          <p:cNvSpPr/>
          <p:nvPr/>
        </p:nvSpPr>
        <p:spPr>
          <a:xfrm>
            <a:off x="3588345" y="5998249"/>
            <a:ext cx="2729310" cy="446087"/>
          </a:xfrm>
          <a:prstGeom prst="round2DiagRect">
            <a:avLst/>
          </a:prstGeom>
          <a:noFill/>
          <a:ln w="6350">
            <a:solidFill>
              <a:srgbClr val="014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dirty="0">
              <a:solidFill>
                <a:srgbClr val="0044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Прямая соединительная линия 35"/>
          <p:cNvCxnSpPr>
            <a:endCxn id="35" idx="2"/>
          </p:cNvCxnSpPr>
          <p:nvPr/>
        </p:nvCxnSpPr>
        <p:spPr>
          <a:xfrm flipV="1">
            <a:off x="0" y="6221293"/>
            <a:ext cx="3588345" cy="792"/>
          </a:xfrm>
          <a:prstGeom prst="line">
            <a:avLst/>
          </a:prstGeom>
          <a:ln w="6350">
            <a:solidFill>
              <a:srgbClr val="0146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8345" y="5997605"/>
            <a:ext cx="2729310" cy="4467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Месяц 201Х г.</a:t>
            </a:r>
          </a:p>
        </p:txBody>
      </p:sp>
    </p:spTree>
    <p:extLst>
      <p:ext uri="{BB962C8B-B14F-4D97-AF65-F5344CB8AC3E}">
        <p14:creationId xmlns:p14="http://schemas.microsoft.com/office/powerpoint/2010/main" val="2119498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сверху, графи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11"/>
          <p:cNvSpPr>
            <a:spLocks noGrp="1"/>
          </p:cNvSpPr>
          <p:nvPr>
            <p:ph sz="quarter" idx="20"/>
          </p:nvPr>
        </p:nvSpPr>
        <p:spPr>
          <a:xfrm>
            <a:off x="434189" y="4010025"/>
            <a:ext cx="9033026" cy="2400299"/>
          </a:xfrm>
          <a:prstGeom prst="rect">
            <a:avLst/>
          </a:prstGeom>
        </p:spPr>
        <p:txBody>
          <a:bodyPr/>
          <a:lstStyle>
            <a:lvl1pPr marL="284400" indent="-284400" algn="just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21" hasCustomPrompt="1"/>
          </p:nvPr>
        </p:nvSpPr>
        <p:spPr>
          <a:xfrm>
            <a:off x="434188" y="3703638"/>
            <a:ext cx="9033027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5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0" name="Текст 2"/>
          <p:cNvSpPr>
            <a:spLocks noGrp="1"/>
          </p:cNvSpPr>
          <p:nvPr>
            <p:ph type="body" sz="quarter" idx="27" hasCustomPrompt="1"/>
          </p:nvPr>
        </p:nvSpPr>
        <p:spPr>
          <a:xfrm>
            <a:off x="434187" y="930275"/>
            <a:ext cx="9033027" cy="2693459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9" name="Текст 20"/>
          <p:cNvSpPr>
            <a:spLocks noGrp="1"/>
          </p:cNvSpPr>
          <p:nvPr>
            <p:ph type="body" sz="quarter" idx="28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270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4048" userDrawn="1">
          <p15:clr>
            <a:srgbClr val="FBAE40"/>
          </p15:clr>
        </p15:guide>
        <p15:guide id="1" pos="5978" userDrawn="1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юме/Слайд-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"/>
          <p:cNvSpPr>
            <a:spLocks noGrp="1"/>
          </p:cNvSpPr>
          <p:nvPr>
            <p:ph type="body" sz="quarter" idx="26" hasCustomPrompt="1"/>
          </p:nvPr>
        </p:nvSpPr>
        <p:spPr>
          <a:xfrm>
            <a:off x="434187" y="930275"/>
            <a:ext cx="9033027" cy="5470525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838575" y="6529588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8" name="Текст 20"/>
          <p:cNvSpPr>
            <a:spLocks noGrp="1"/>
          </p:cNvSpPr>
          <p:nvPr>
            <p:ph type="body" sz="quarter" idx="20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  <p:sp>
        <p:nvSpPr>
          <p:cNvPr id="9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35291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 userDrawn="1"/>
        </p:nvSpPr>
        <p:spPr bwMode="auto">
          <a:xfrm>
            <a:off x="2457600" y="435051"/>
            <a:ext cx="62875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4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</a:p>
        </p:txBody>
      </p:sp>
      <p:sp>
        <p:nvSpPr>
          <p:cNvPr id="13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7" name="Текст 20"/>
          <p:cNvSpPr>
            <a:spLocks noGrp="1"/>
          </p:cNvSpPr>
          <p:nvPr>
            <p:ph type="body" sz="quarter" idx="20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26" hasCustomPrompt="1"/>
          </p:nvPr>
        </p:nvSpPr>
        <p:spPr>
          <a:xfrm>
            <a:off x="434187" y="930275"/>
            <a:ext cx="9033027" cy="5470525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</p:spTree>
    <p:extLst>
      <p:ext uri="{BB962C8B-B14F-4D97-AF65-F5344CB8AC3E}">
        <p14:creationId xmlns:p14="http://schemas.microsoft.com/office/powerpoint/2010/main" val="1041036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9">
          <p15:clr>
            <a:srgbClr val="FBAE40"/>
          </p15:clr>
        </p15:guide>
        <p15:guide id="2" pos="5978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3123" y="2394595"/>
            <a:ext cx="6959755" cy="135366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632520" y="2394595"/>
            <a:ext cx="829568" cy="1039099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 sz="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 </a:t>
            </a: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 bwMode="auto">
          <a:xfrm>
            <a:off x="0" y="2394595"/>
            <a:ext cx="4172913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1467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Прямая соединительная линия 8"/>
          <p:cNvCxnSpPr/>
          <p:nvPr userDrawn="1"/>
        </p:nvCxnSpPr>
        <p:spPr bwMode="auto">
          <a:xfrm>
            <a:off x="0" y="2394595"/>
            <a:ext cx="4172913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1467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Прямая соединительная линия 9"/>
          <p:cNvCxnSpPr/>
          <p:nvPr userDrawn="1"/>
        </p:nvCxnSpPr>
        <p:spPr bwMode="auto">
          <a:xfrm>
            <a:off x="0" y="2394595"/>
            <a:ext cx="4172913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1467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Прямая соединительная линия 10"/>
          <p:cNvCxnSpPr/>
          <p:nvPr userDrawn="1"/>
        </p:nvCxnSpPr>
        <p:spPr bwMode="auto">
          <a:xfrm>
            <a:off x="0" y="2394595"/>
            <a:ext cx="4172913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1467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Прямая соединительная линия 11"/>
          <p:cNvCxnSpPr/>
          <p:nvPr userDrawn="1"/>
        </p:nvCxnSpPr>
        <p:spPr bwMode="auto">
          <a:xfrm>
            <a:off x="0" y="2394595"/>
            <a:ext cx="4172913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1467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17" name="Текст 20"/>
          <p:cNvSpPr>
            <a:spLocks noGrp="1"/>
          </p:cNvSpPr>
          <p:nvPr>
            <p:ph type="body" sz="quarter" idx="20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3663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5"/>
          </p:nvPr>
        </p:nvSpPr>
        <p:spPr>
          <a:xfrm>
            <a:off x="5003214" y="1255130"/>
            <a:ext cx="4462519" cy="2376000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5003214" y="930275"/>
            <a:ext cx="4462519" cy="30638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8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6" name="Объект 11"/>
          <p:cNvSpPr>
            <a:spLocks noGrp="1"/>
          </p:cNvSpPr>
          <p:nvPr>
            <p:ph sz="quarter" idx="24"/>
          </p:nvPr>
        </p:nvSpPr>
        <p:spPr>
          <a:xfrm>
            <a:off x="5003214" y="4034325"/>
            <a:ext cx="4462519" cy="2376000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17" name="Текст 14"/>
          <p:cNvSpPr>
            <a:spLocks noGrp="1"/>
          </p:cNvSpPr>
          <p:nvPr>
            <p:ph type="body" sz="quarter" idx="25" hasCustomPrompt="1"/>
          </p:nvPr>
        </p:nvSpPr>
        <p:spPr>
          <a:xfrm>
            <a:off x="5003214" y="3719865"/>
            <a:ext cx="4462519" cy="30638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6" hasCustomPrompt="1"/>
          </p:nvPr>
        </p:nvSpPr>
        <p:spPr>
          <a:xfrm>
            <a:off x="434188" y="930275"/>
            <a:ext cx="4493412" cy="5480049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11" name="Текст 20"/>
          <p:cNvSpPr>
            <a:spLocks noGrp="1"/>
          </p:cNvSpPr>
          <p:nvPr>
            <p:ph type="body" sz="quarter" idx="20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869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8">
          <p15:clr>
            <a:srgbClr val="FBAE40"/>
          </p15:clr>
        </p15:guide>
        <p15:guide id="2" pos="5978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 справа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5"/>
          </p:nvPr>
        </p:nvSpPr>
        <p:spPr>
          <a:xfrm>
            <a:off x="5003214" y="1255130"/>
            <a:ext cx="4462519" cy="2746796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5003214" y="930275"/>
            <a:ext cx="4462519" cy="30638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1" name="Объект 11"/>
          <p:cNvSpPr>
            <a:spLocks noGrp="1"/>
          </p:cNvSpPr>
          <p:nvPr>
            <p:ph sz="quarter" idx="20"/>
          </p:nvPr>
        </p:nvSpPr>
        <p:spPr>
          <a:xfrm>
            <a:off x="434189" y="4396740"/>
            <a:ext cx="9033026" cy="2013585"/>
          </a:xfrm>
          <a:prstGeom prst="rect">
            <a:avLst/>
          </a:prstGeom>
        </p:spPr>
        <p:txBody>
          <a:bodyPr/>
          <a:lstStyle>
            <a:lvl1pPr marL="284400" indent="-284400" algn="just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21" hasCustomPrompt="1"/>
          </p:nvPr>
        </p:nvSpPr>
        <p:spPr>
          <a:xfrm>
            <a:off x="434188" y="4077072"/>
            <a:ext cx="9033026" cy="30638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8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26" hasCustomPrompt="1"/>
          </p:nvPr>
        </p:nvSpPr>
        <p:spPr>
          <a:xfrm>
            <a:off x="434187" y="930275"/>
            <a:ext cx="4471201" cy="3071650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16" name="Текст 20"/>
          <p:cNvSpPr>
            <a:spLocks noGrp="1"/>
          </p:cNvSpPr>
          <p:nvPr>
            <p:ph type="body" sz="quarter" idx="27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520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4048" userDrawn="1">
          <p15:clr>
            <a:srgbClr val="FBAE40"/>
          </p15:clr>
        </p15:guide>
        <p15:guide id="1" pos="5978" userDrawn="1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сверху, графи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11" name="Объект 11"/>
          <p:cNvSpPr>
            <a:spLocks noGrp="1"/>
          </p:cNvSpPr>
          <p:nvPr>
            <p:ph sz="quarter" idx="20"/>
          </p:nvPr>
        </p:nvSpPr>
        <p:spPr>
          <a:xfrm>
            <a:off x="434189" y="4010025"/>
            <a:ext cx="9033026" cy="2400299"/>
          </a:xfrm>
          <a:prstGeom prst="rect">
            <a:avLst/>
          </a:prstGeom>
        </p:spPr>
        <p:txBody>
          <a:bodyPr/>
          <a:lstStyle>
            <a:lvl1pPr marL="284400" indent="-284400" algn="just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21" hasCustomPrompt="1"/>
          </p:nvPr>
        </p:nvSpPr>
        <p:spPr>
          <a:xfrm>
            <a:off x="434188" y="3703638"/>
            <a:ext cx="9033027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5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0" name="Текст 2"/>
          <p:cNvSpPr>
            <a:spLocks noGrp="1"/>
          </p:cNvSpPr>
          <p:nvPr>
            <p:ph type="body" sz="quarter" idx="27" hasCustomPrompt="1"/>
          </p:nvPr>
        </p:nvSpPr>
        <p:spPr>
          <a:xfrm>
            <a:off x="434187" y="930275"/>
            <a:ext cx="9033027" cy="2693459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9" name="Текст 20"/>
          <p:cNvSpPr>
            <a:spLocks noGrp="1"/>
          </p:cNvSpPr>
          <p:nvPr>
            <p:ph type="body" sz="quarter" idx="28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778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4048" userDrawn="1">
          <p15:clr>
            <a:srgbClr val="FBAE40"/>
          </p15:clr>
        </p15:guide>
        <p15:guide id="1" pos="5978" userDrawn="1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сверху, текст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11" name="Объект 11"/>
          <p:cNvSpPr>
            <a:spLocks noGrp="1"/>
          </p:cNvSpPr>
          <p:nvPr>
            <p:ph sz="quarter" idx="20"/>
          </p:nvPr>
        </p:nvSpPr>
        <p:spPr>
          <a:xfrm>
            <a:off x="434187" y="1250950"/>
            <a:ext cx="9033028" cy="2432049"/>
          </a:xfrm>
          <a:prstGeom prst="rect">
            <a:avLst/>
          </a:prstGeom>
        </p:spPr>
        <p:txBody>
          <a:bodyPr/>
          <a:lstStyle>
            <a:lvl1pPr marL="284400" indent="-284400" algn="just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21" hasCustomPrompt="1"/>
          </p:nvPr>
        </p:nvSpPr>
        <p:spPr>
          <a:xfrm>
            <a:off x="434187" y="932940"/>
            <a:ext cx="9033027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5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27" hasCustomPrompt="1"/>
          </p:nvPr>
        </p:nvSpPr>
        <p:spPr>
          <a:xfrm>
            <a:off x="434188" y="3749498"/>
            <a:ext cx="9033026" cy="2668235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9" name="Текст 20"/>
          <p:cNvSpPr>
            <a:spLocks noGrp="1"/>
          </p:cNvSpPr>
          <p:nvPr>
            <p:ph type="body" sz="quarter" idx="28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65166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сверху, текст и графи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11" name="Объект 11"/>
          <p:cNvSpPr>
            <a:spLocks noGrp="1"/>
          </p:cNvSpPr>
          <p:nvPr>
            <p:ph sz="quarter" idx="20"/>
          </p:nvPr>
        </p:nvSpPr>
        <p:spPr>
          <a:xfrm>
            <a:off x="434187" y="1250950"/>
            <a:ext cx="9033028" cy="3105150"/>
          </a:xfrm>
          <a:prstGeom prst="rect">
            <a:avLst/>
          </a:prstGeom>
        </p:spPr>
        <p:txBody>
          <a:bodyPr/>
          <a:lstStyle>
            <a:lvl1pPr marL="284400" indent="-284400" algn="just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21" hasCustomPrompt="1"/>
          </p:nvPr>
        </p:nvSpPr>
        <p:spPr>
          <a:xfrm>
            <a:off x="434187" y="932940"/>
            <a:ext cx="9033027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5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27" hasCustomPrompt="1"/>
          </p:nvPr>
        </p:nvSpPr>
        <p:spPr>
          <a:xfrm>
            <a:off x="434188" y="4437112"/>
            <a:ext cx="4474800" cy="1980621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9" name="Текст 20"/>
          <p:cNvSpPr>
            <a:spLocks noGrp="1"/>
          </p:cNvSpPr>
          <p:nvPr>
            <p:ph type="body" sz="quarter" idx="28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  <p:sp>
        <p:nvSpPr>
          <p:cNvPr id="10" name="Объект 11"/>
          <p:cNvSpPr>
            <a:spLocks noGrp="1"/>
          </p:cNvSpPr>
          <p:nvPr>
            <p:ph sz="quarter" idx="15"/>
          </p:nvPr>
        </p:nvSpPr>
        <p:spPr>
          <a:xfrm>
            <a:off x="4992449" y="4762500"/>
            <a:ext cx="4474800" cy="1655233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12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4992414" y="4441676"/>
            <a:ext cx="4474800" cy="30638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</p:spTree>
    <p:extLst>
      <p:ext uri="{BB962C8B-B14F-4D97-AF65-F5344CB8AC3E}">
        <p14:creationId xmlns:p14="http://schemas.microsoft.com/office/powerpoint/2010/main" val="379280776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графика и текст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5"/>
          </p:nvPr>
        </p:nvSpPr>
        <p:spPr>
          <a:xfrm>
            <a:off x="4992415" y="1257299"/>
            <a:ext cx="4474800" cy="2475434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18" name="Объект 11"/>
          <p:cNvSpPr>
            <a:spLocks noGrp="1"/>
          </p:cNvSpPr>
          <p:nvPr>
            <p:ph sz="quarter" idx="24"/>
          </p:nvPr>
        </p:nvSpPr>
        <p:spPr>
          <a:xfrm>
            <a:off x="434188" y="1257299"/>
            <a:ext cx="4474800" cy="2475433"/>
          </a:xfrm>
          <a:prstGeom prst="rect">
            <a:avLst/>
          </a:prstGeom>
        </p:spPr>
        <p:txBody>
          <a:bodyPr/>
          <a:lstStyle>
            <a:lvl1pPr marL="284400" indent="-284400" algn="just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14"/>
          <p:cNvSpPr>
            <a:spLocks noGrp="1"/>
          </p:cNvSpPr>
          <p:nvPr>
            <p:ph type="body" sz="quarter" idx="25" hasCustomPrompt="1"/>
          </p:nvPr>
        </p:nvSpPr>
        <p:spPr>
          <a:xfrm>
            <a:off x="434189" y="930273"/>
            <a:ext cx="4474800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28" hasCustomPrompt="1"/>
          </p:nvPr>
        </p:nvSpPr>
        <p:spPr>
          <a:xfrm>
            <a:off x="4992414" y="930273"/>
            <a:ext cx="4474801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9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27" hasCustomPrompt="1"/>
          </p:nvPr>
        </p:nvSpPr>
        <p:spPr>
          <a:xfrm>
            <a:off x="436487" y="3789040"/>
            <a:ext cx="9033027" cy="2621287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11" name="Текст 20"/>
          <p:cNvSpPr>
            <a:spLocks noGrp="1"/>
          </p:cNvSpPr>
          <p:nvPr>
            <p:ph type="body" sz="quarter" idx="20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47278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1"/>
          <p:cNvSpPr>
            <a:spLocks noGrp="1"/>
          </p:cNvSpPr>
          <p:nvPr>
            <p:ph sz="quarter" idx="20"/>
          </p:nvPr>
        </p:nvSpPr>
        <p:spPr>
          <a:xfrm>
            <a:off x="434188" y="4038600"/>
            <a:ext cx="4474801" cy="2372833"/>
          </a:xfrm>
          <a:prstGeom prst="rect">
            <a:avLst/>
          </a:prstGeom>
        </p:spPr>
        <p:txBody>
          <a:bodyPr/>
          <a:lstStyle>
            <a:lvl1pPr marL="284400" indent="-284400" algn="just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Объект 11"/>
          <p:cNvSpPr>
            <a:spLocks noGrp="1"/>
          </p:cNvSpPr>
          <p:nvPr>
            <p:ph sz="quarter" idx="19"/>
          </p:nvPr>
        </p:nvSpPr>
        <p:spPr>
          <a:xfrm>
            <a:off x="4987256" y="4038600"/>
            <a:ext cx="4479960" cy="2372833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5"/>
          </p:nvPr>
        </p:nvSpPr>
        <p:spPr>
          <a:xfrm>
            <a:off x="4992415" y="1247602"/>
            <a:ext cx="4474800" cy="2390166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4991100" y="929413"/>
            <a:ext cx="4476114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8" hasCustomPrompt="1"/>
          </p:nvPr>
        </p:nvSpPr>
        <p:spPr>
          <a:xfrm>
            <a:off x="4987255" y="3729828"/>
            <a:ext cx="4479960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21" hasCustomPrompt="1"/>
          </p:nvPr>
        </p:nvSpPr>
        <p:spPr>
          <a:xfrm>
            <a:off x="434187" y="3729828"/>
            <a:ext cx="4474801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20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26" hasCustomPrompt="1"/>
          </p:nvPr>
        </p:nvSpPr>
        <p:spPr>
          <a:xfrm>
            <a:off x="434187" y="930274"/>
            <a:ext cx="4474801" cy="2707493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17" name="Текст 20"/>
          <p:cNvSpPr>
            <a:spLocks noGrp="1"/>
          </p:cNvSpPr>
          <p:nvPr>
            <p:ph type="body" sz="quarter" idx="27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341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сверху, текст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11"/>
          <p:cNvSpPr>
            <a:spLocks noGrp="1"/>
          </p:cNvSpPr>
          <p:nvPr>
            <p:ph sz="quarter" idx="20"/>
          </p:nvPr>
        </p:nvSpPr>
        <p:spPr>
          <a:xfrm>
            <a:off x="434187" y="1250950"/>
            <a:ext cx="9033028" cy="2432049"/>
          </a:xfrm>
          <a:prstGeom prst="rect">
            <a:avLst/>
          </a:prstGeom>
        </p:spPr>
        <p:txBody>
          <a:bodyPr/>
          <a:lstStyle>
            <a:lvl1pPr marL="284400" indent="-284400" algn="just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21" hasCustomPrompt="1"/>
          </p:nvPr>
        </p:nvSpPr>
        <p:spPr>
          <a:xfrm>
            <a:off x="434187" y="932940"/>
            <a:ext cx="9033027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5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27" hasCustomPrompt="1"/>
          </p:nvPr>
        </p:nvSpPr>
        <p:spPr>
          <a:xfrm>
            <a:off x="434188" y="3749498"/>
            <a:ext cx="9033026" cy="2668235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9" name="Текст 20"/>
          <p:cNvSpPr>
            <a:spLocks noGrp="1"/>
          </p:cNvSpPr>
          <p:nvPr>
            <p:ph type="body" sz="quarter" idx="28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74429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(внизу) и 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1"/>
          <p:cNvSpPr>
            <a:spLocks noGrp="1"/>
          </p:cNvSpPr>
          <p:nvPr>
            <p:ph sz="quarter" idx="20"/>
          </p:nvPr>
        </p:nvSpPr>
        <p:spPr>
          <a:xfrm>
            <a:off x="434188" y="4038600"/>
            <a:ext cx="4474801" cy="2372833"/>
          </a:xfrm>
          <a:prstGeom prst="rect">
            <a:avLst/>
          </a:prstGeom>
        </p:spPr>
        <p:txBody>
          <a:bodyPr/>
          <a:lstStyle>
            <a:lvl1pPr marL="284400" indent="-284400" algn="just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5"/>
          </p:nvPr>
        </p:nvSpPr>
        <p:spPr>
          <a:xfrm>
            <a:off x="4992415" y="1247602"/>
            <a:ext cx="4474799" cy="2390166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4991100" y="929413"/>
            <a:ext cx="4476114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21" hasCustomPrompt="1"/>
          </p:nvPr>
        </p:nvSpPr>
        <p:spPr>
          <a:xfrm>
            <a:off x="434187" y="3729828"/>
            <a:ext cx="4474801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20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7" name="Объект 11"/>
          <p:cNvSpPr>
            <a:spLocks noGrp="1"/>
          </p:cNvSpPr>
          <p:nvPr>
            <p:ph sz="quarter" idx="24"/>
          </p:nvPr>
        </p:nvSpPr>
        <p:spPr>
          <a:xfrm>
            <a:off x="434187" y="1248592"/>
            <a:ext cx="4474799" cy="2390166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18" name="Текст 14"/>
          <p:cNvSpPr>
            <a:spLocks noGrp="1"/>
          </p:cNvSpPr>
          <p:nvPr>
            <p:ph type="body" sz="quarter" idx="25" hasCustomPrompt="1"/>
          </p:nvPr>
        </p:nvSpPr>
        <p:spPr>
          <a:xfrm>
            <a:off x="432872" y="930403"/>
            <a:ext cx="4476114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26" hasCustomPrompt="1"/>
          </p:nvPr>
        </p:nvSpPr>
        <p:spPr>
          <a:xfrm>
            <a:off x="4992413" y="3729175"/>
            <a:ext cx="4474801" cy="2682258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16" name="Текст 20"/>
          <p:cNvSpPr>
            <a:spLocks noGrp="1"/>
          </p:cNvSpPr>
          <p:nvPr>
            <p:ph type="body" sz="quarter" idx="27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44582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1"/>
          <p:cNvSpPr>
            <a:spLocks noGrp="1"/>
          </p:cNvSpPr>
          <p:nvPr>
            <p:ph sz="quarter" idx="20"/>
          </p:nvPr>
        </p:nvSpPr>
        <p:spPr>
          <a:xfrm>
            <a:off x="434188" y="4038600"/>
            <a:ext cx="4474801" cy="2372833"/>
          </a:xfrm>
          <a:prstGeom prst="rect">
            <a:avLst/>
          </a:prstGeom>
        </p:spPr>
        <p:txBody>
          <a:bodyPr/>
          <a:lstStyle>
            <a:lvl1pPr marL="284400" indent="-284400" algn="just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Объект 11"/>
          <p:cNvSpPr>
            <a:spLocks noGrp="1"/>
          </p:cNvSpPr>
          <p:nvPr>
            <p:ph sz="quarter" idx="19"/>
          </p:nvPr>
        </p:nvSpPr>
        <p:spPr>
          <a:xfrm>
            <a:off x="4987256" y="4038600"/>
            <a:ext cx="4479960" cy="2372833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5"/>
          </p:nvPr>
        </p:nvSpPr>
        <p:spPr>
          <a:xfrm>
            <a:off x="4992415" y="1247602"/>
            <a:ext cx="4474800" cy="2390166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4991100" y="929413"/>
            <a:ext cx="4476114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8" hasCustomPrompt="1"/>
          </p:nvPr>
        </p:nvSpPr>
        <p:spPr>
          <a:xfrm>
            <a:off x="4987255" y="3729828"/>
            <a:ext cx="4479960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21" hasCustomPrompt="1"/>
          </p:nvPr>
        </p:nvSpPr>
        <p:spPr>
          <a:xfrm>
            <a:off x="434187" y="3729828"/>
            <a:ext cx="4474801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20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7" name="Объект 11"/>
          <p:cNvSpPr>
            <a:spLocks noGrp="1"/>
          </p:cNvSpPr>
          <p:nvPr>
            <p:ph sz="quarter" idx="24"/>
          </p:nvPr>
        </p:nvSpPr>
        <p:spPr>
          <a:xfrm>
            <a:off x="434187" y="1247602"/>
            <a:ext cx="4474800" cy="2390166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18" name="Текст 14"/>
          <p:cNvSpPr>
            <a:spLocks noGrp="1"/>
          </p:cNvSpPr>
          <p:nvPr>
            <p:ph type="body" sz="quarter" idx="25" hasCustomPrompt="1"/>
          </p:nvPr>
        </p:nvSpPr>
        <p:spPr>
          <a:xfrm>
            <a:off x="432872" y="929413"/>
            <a:ext cx="4476114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26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11739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текста и два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1"/>
          <p:cNvSpPr>
            <a:spLocks noGrp="1"/>
          </p:cNvSpPr>
          <p:nvPr>
            <p:ph sz="quarter" idx="20"/>
          </p:nvPr>
        </p:nvSpPr>
        <p:spPr>
          <a:xfrm>
            <a:off x="434188" y="4010025"/>
            <a:ext cx="4474800" cy="2385736"/>
          </a:xfrm>
          <a:prstGeom prst="rect">
            <a:avLst/>
          </a:prstGeom>
        </p:spPr>
        <p:txBody>
          <a:bodyPr/>
          <a:lstStyle>
            <a:lvl1pPr marL="284400" indent="-284400" algn="just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5"/>
          </p:nvPr>
        </p:nvSpPr>
        <p:spPr>
          <a:xfrm>
            <a:off x="4992415" y="1236698"/>
            <a:ext cx="4474800" cy="2371378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4992415" y="930309"/>
            <a:ext cx="4474800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21" hasCustomPrompt="1"/>
          </p:nvPr>
        </p:nvSpPr>
        <p:spPr>
          <a:xfrm>
            <a:off x="434188" y="3694433"/>
            <a:ext cx="4474800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9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26" hasCustomPrompt="1"/>
          </p:nvPr>
        </p:nvSpPr>
        <p:spPr>
          <a:xfrm>
            <a:off x="434187" y="930275"/>
            <a:ext cx="4474801" cy="2677802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27" hasCustomPrompt="1"/>
          </p:nvPr>
        </p:nvSpPr>
        <p:spPr>
          <a:xfrm>
            <a:off x="4992414" y="3699679"/>
            <a:ext cx="4474801" cy="2696082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16" name="Текст 20"/>
          <p:cNvSpPr>
            <a:spLocks noGrp="1"/>
          </p:cNvSpPr>
          <p:nvPr>
            <p:ph type="body" sz="quarter" idx="28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08672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ин график/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5"/>
          </p:nvPr>
        </p:nvSpPr>
        <p:spPr>
          <a:xfrm>
            <a:off x="434188" y="1250950"/>
            <a:ext cx="9033027" cy="5166783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434188" y="930275"/>
            <a:ext cx="9033027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1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Текст 20"/>
          <p:cNvSpPr>
            <a:spLocks noGrp="1"/>
          </p:cNvSpPr>
          <p:nvPr>
            <p:ph type="body" sz="quarter" idx="20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12789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Методологические под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2F9D4F1F-6811-498B-925F-647098BAF94E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>
              <a:solidFill>
                <a:srgbClr val="00447C"/>
              </a:solidFill>
            </a:endParaRPr>
          </a:p>
        </p:txBody>
      </p:sp>
      <p:sp>
        <p:nvSpPr>
          <p:cNvPr id="8" name="Таблица 7"/>
          <p:cNvSpPr>
            <a:spLocks noGrp="1"/>
          </p:cNvSpPr>
          <p:nvPr>
            <p:ph type="tbl" sz="quarter" idx="13"/>
          </p:nvPr>
        </p:nvSpPr>
        <p:spPr>
          <a:xfrm>
            <a:off x="428625" y="926041"/>
            <a:ext cx="9039225" cy="5491691"/>
          </a:xfrm>
          <a:prstGeom prst="rect">
            <a:avLst/>
          </a:prstGeom>
        </p:spPr>
        <p:txBody>
          <a:bodyPr/>
          <a:lstStyle>
            <a:lvl1pPr marL="284400" indent="-284400" algn="just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Вставка таблицы</a:t>
            </a:r>
            <a:endParaRPr lang="ru-RU" dirty="0"/>
          </a:p>
        </p:txBody>
      </p:sp>
      <p:sp>
        <p:nvSpPr>
          <p:cNvPr id="13" name="Прямоугольник 12"/>
          <p:cNvSpPr>
            <a:spLocks noChangeArrowheads="1"/>
          </p:cNvSpPr>
          <p:nvPr userDrawn="1"/>
        </p:nvSpPr>
        <p:spPr bwMode="auto">
          <a:xfrm>
            <a:off x="2457600" y="441925"/>
            <a:ext cx="62875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r>
              <a:rPr lang="ru-RU" dirty="0">
                <a:solidFill>
                  <a:srgbClr val="004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Методологические подходы</a:t>
            </a:r>
          </a:p>
        </p:txBody>
      </p:sp>
    </p:spTree>
    <p:extLst>
      <p:ext uri="{BB962C8B-B14F-4D97-AF65-F5344CB8AC3E}">
        <p14:creationId xmlns:p14="http://schemas.microsoft.com/office/powerpoint/2010/main" val="25304079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граничение ответственнос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2F9D4F1F-6811-498B-925F-647098BAF94E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>
              <a:solidFill>
                <a:srgbClr val="00447C"/>
              </a:solidFill>
            </a:endParaRPr>
          </a:p>
        </p:txBody>
      </p:sp>
      <p:sp>
        <p:nvSpPr>
          <p:cNvPr id="13" name="Прямоугольник 2"/>
          <p:cNvSpPr>
            <a:spLocks noChangeArrowheads="1"/>
          </p:cNvSpPr>
          <p:nvPr userDrawn="1"/>
        </p:nvSpPr>
        <p:spPr bwMode="auto">
          <a:xfrm>
            <a:off x="409576" y="932249"/>
            <a:ext cx="9058274" cy="43499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2000"/>
              </a:lnSpc>
              <a:spcBef>
                <a:spcPts val="300"/>
              </a:spcBef>
              <a:spcAft>
                <a:spcPts val="1000"/>
              </a:spcAft>
              <a:buClr>
                <a:srgbClr val="7FA2BC"/>
              </a:buClr>
              <a:defRPr/>
            </a:pPr>
            <a:r>
              <a:rPr lang="ru-RU" sz="1600" i="1" dirty="0">
                <a:solidFill>
                  <a:srgbClr val="00447C"/>
                </a:solidFill>
                <a:latin typeface="Arial" charset="0"/>
              </a:rPr>
              <a:t>Данная презентация предназначена исключительно для предоставления партнерам и потенциальным клиентам «Газпромбанк» (Акционерное Общество) (далее - ГПБ). Любая информация, изложенная в настоящем отчете, является суждением на момент предоставления настоящего отчета.</a:t>
            </a:r>
          </a:p>
          <a:p>
            <a:pPr algn="just">
              <a:lnSpc>
                <a:spcPts val="2000"/>
              </a:lnSpc>
              <a:spcBef>
                <a:spcPts val="300"/>
              </a:spcBef>
              <a:spcAft>
                <a:spcPts val="1000"/>
              </a:spcAft>
              <a:buClr>
                <a:srgbClr val="7FA2BC"/>
              </a:buClr>
              <a:defRPr/>
            </a:pPr>
            <a:r>
              <a:rPr lang="ru-RU" sz="1600" i="1" dirty="0">
                <a:solidFill>
                  <a:srgbClr val="00447C"/>
                </a:solidFill>
                <a:latin typeface="Arial" charset="0"/>
              </a:rPr>
              <a:t>Настоящая публикация носит исключительно информационный характер и не является предложением о продаже (офертой) или какими-либо инвестиционными рекомендациями или услугами. </a:t>
            </a:r>
          </a:p>
          <a:p>
            <a:pPr algn="just">
              <a:lnSpc>
                <a:spcPts val="2000"/>
              </a:lnSpc>
              <a:spcBef>
                <a:spcPts val="300"/>
              </a:spcBef>
              <a:spcAft>
                <a:spcPts val="1000"/>
              </a:spcAft>
              <a:buClr>
                <a:srgbClr val="7FA2BC"/>
              </a:buClr>
              <a:defRPr/>
            </a:pPr>
            <a:r>
              <a:rPr lang="ru-RU" sz="1600" i="1" dirty="0">
                <a:solidFill>
                  <a:srgbClr val="00447C"/>
                </a:solidFill>
                <a:latin typeface="Arial" charset="0"/>
              </a:rPr>
              <a:t>Адресат не вправе толковать содержание как данного слайда, так и прочих, представленных в настоящей презентации</a:t>
            </a:r>
            <a:r>
              <a:rPr lang="en-US" sz="1600" i="1" dirty="0">
                <a:solidFill>
                  <a:srgbClr val="00447C"/>
                </a:solidFill>
                <a:latin typeface="Arial" charset="0"/>
              </a:rPr>
              <a:t> </a:t>
            </a:r>
            <a:r>
              <a:rPr lang="ru-RU" sz="1600" i="1" dirty="0">
                <a:solidFill>
                  <a:srgbClr val="00447C"/>
                </a:solidFill>
                <a:latin typeface="Arial" charset="0"/>
              </a:rPr>
              <a:t>как юридическое, налоговое или бизнес консультирование. ГПБ не несет никакой ответственности за какие-либо действия Адресата, основанные на приведенной в презентации информации.</a:t>
            </a:r>
          </a:p>
          <a:p>
            <a:pPr algn="just">
              <a:lnSpc>
                <a:spcPts val="2000"/>
              </a:lnSpc>
              <a:spcBef>
                <a:spcPts val="300"/>
              </a:spcBef>
              <a:spcAft>
                <a:spcPts val="1000"/>
              </a:spcAft>
              <a:buClr>
                <a:srgbClr val="7FA2BC"/>
              </a:buClr>
              <a:defRPr/>
            </a:pPr>
            <a:r>
              <a:rPr lang="ru-RU" sz="1600" i="1" dirty="0">
                <a:solidFill>
                  <a:srgbClr val="00447C"/>
                </a:solidFill>
                <a:latin typeface="Arial" charset="0"/>
              </a:rPr>
              <a:t>Все права защищены ГПБ.</a:t>
            </a:r>
          </a:p>
          <a:p>
            <a:pPr algn="just">
              <a:lnSpc>
                <a:spcPts val="2000"/>
              </a:lnSpc>
              <a:spcBef>
                <a:spcPts val="300"/>
              </a:spcBef>
              <a:spcAft>
                <a:spcPts val="1000"/>
              </a:spcAft>
              <a:buClr>
                <a:srgbClr val="7FA2BC"/>
              </a:buClr>
              <a:defRPr/>
            </a:pPr>
            <a:r>
              <a:rPr lang="ru-RU" sz="1600" i="1" dirty="0">
                <a:solidFill>
                  <a:srgbClr val="00447C"/>
                </a:solidFill>
                <a:latin typeface="Arial" charset="0"/>
              </a:rPr>
              <a:t>Данная презентация не предназначена для передачи третьим лицам, воспроизведению или цитированию без заранее полученного письменного согласия от ГПБ.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 userDrawn="1"/>
        </p:nvSpPr>
        <p:spPr bwMode="auto">
          <a:xfrm>
            <a:off x="2457600" y="441925"/>
            <a:ext cx="62875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4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Ограничение ответственности</a:t>
            </a:r>
          </a:p>
        </p:txBody>
      </p:sp>
    </p:spTree>
    <p:extLst>
      <p:ext uri="{BB962C8B-B14F-4D97-AF65-F5344CB8AC3E}">
        <p14:creationId xmlns:p14="http://schemas.microsoft.com/office/powerpoint/2010/main" val="25153118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 для макрокол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2F9D4F1F-6811-498B-925F-647098BAF94E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>
              <a:solidFill>
                <a:srgbClr val="00447C"/>
              </a:solidFill>
            </a:endParaRP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466216" y="4822120"/>
            <a:ext cx="8981604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Clr>
                <a:srgbClr val="01467A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srgbClr val="00447C"/>
                </a:solidFill>
                <a:latin typeface="Arial" charset="0"/>
              </a:rPr>
              <a:t>Информация, содержащаяся в данном электронном сообщении или любых приложениях к нему, не является какого-либо рода офертой, не подразумевалась в качестве оферты или приглашения делать оферты. Любая информация, изложенная в настоящем отчете, является суждением на момент предоставления настоящего отчета. Адресат не вправе толковать содержание как слайдов, так и другой информации, представленных в настоящей презентации как юридическое, налоговое или бизнес консультирование. ГПБ не несет никакой ответственности за какие-либо действия Адресата, основанные на приведенной в презентации информации.</a:t>
            </a:r>
          </a:p>
          <a:p>
            <a:pPr marL="285750" indent="-285750" algn="just">
              <a:buClr>
                <a:srgbClr val="01467A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srgbClr val="00447C"/>
                </a:solidFill>
                <a:latin typeface="Arial" charset="0"/>
              </a:rPr>
              <a:t>Если Вы получили данное сообщение по ошибке, пожалуйста, сообщите об этом отправителю, а затем удалите это сообщение и любые его копии с Вашего компьютера. Отправитель не отвечает за точность и полноту передачи информации, содержащейся в данном электронном сообщении, а также за своевременность ее получения.</a:t>
            </a:r>
          </a:p>
          <a:p>
            <a:pPr marL="285750" indent="-285750" algn="just">
              <a:buClr>
                <a:srgbClr val="01467A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srgbClr val="00447C"/>
                </a:solidFill>
                <a:latin typeface="Arial" charset="0"/>
              </a:rPr>
              <a:t>Данная презентация не предназначена для передачи третьим лицам, воспроизведения или цитирования без заранее полученного письменного согласия от ГПБ.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 userDrawn="1"/>
        </p:nvSpPr>
        <p:spPr>
          <a:xfrm>
            <a:off x="503417" y="1265953"/>
            <a:ext cx="8899166" cy="578871"/>
          </a:xfrm>
          <a:prstGeom prst="round2Diag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/>
            <a:r>
              <a:rPr lang="ru-RU" sz="2800" b="1" dirty="0">
                <a:solidFill>
                  <a:srgbClr val="004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132866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сверху, текст и графи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11"/>
          <p:cNvSpPr>
            <a:spLocks noGrp="1"/>
          </p:cNvSpPr>
          <p:nvPr>
            <p:ph sz="quarter" idx="20"/>
          </p:nvPr>
        </p:nvSpPr>
        <p:spPr>
          <a:xfrm>
            <a:off x="434187" y="1250950"/>
            <a:ext cx="9033028" cy="3105150"/>
          </a:xfrm>
          <a:prstGeom prst="rect">
            <a:avLst/>
          </a:prstGeom>
        </p:spPr>
        <p:txBody>
          <a:bodyPr/>
          <a:lstStyle>
            <a:lvl1pPr marL="284400" indent="-284400" algn="just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21" hasCustomPrompt="1"/>
          </p:nvPr>
        </p:nvSpPr>
        <p:spPr>
          <a:xfrm>
            <a:off x="434187" y="932940"/>
            <a:ext cx="9033027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5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27" hasCustomPrompt="1"/>
          </p:nvPr>
        </p:nvSpPr>
        <p:spPr>
          <a:xfrm>
            <a:off x="434188" y="4437112"/>
            <a:ext cx="4474800" cy="1980621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9" name="Текст 20"/>
          <p:cNvSpPr>
            <a:spLocks noGrp="1"/>
          </p:cNvSpPr>
          <p:nvPr>
            <p:ph type="body" sz="quarter" idx="28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  <p:sp>
        <p:nvSpPr>
          <p:cNvPr id="10" name="Объект 11"/>
          <p:cNvSpPr>
            <a:spLocks noGrp="1"/>
          </p:cNvSpPr>
          <p:nvPr>
            <p:ph sz="quarter" idx="15"/>
          </p:nvPr>
        </p:nvSpPr>
        <p:spPr>
          <a:xfrm>
            <a:off x="4992449" y="4762500"/>
            <a:ext cx="4474800" cy="1655233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12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4992414" y="4441676"/>
            <a:ext cx="4474800" cy="30638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</p:spTree>
    <p:extLst>
      <p:ext uri="{BB962C8B-B14F-4D97-AF65-F5344CB8AC3E}">
        <p14:creationId xmlns:p14="http://schemas.microsoft.com/office/powerpoint/2010/main" val="975389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графика и текст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15"/>
          </p:nvPr>
        </p:nvSpPr>
        <p:spPr>
          <a:xfrm>
            <a:off x="4992415" y="1257299"/>
            <a:ext cx="4474800" cy="2475434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18" name="Объект 11"/>
          <p:cNvSpPr>
            <a:spLocks noGrp="1"/>
          </p:cNvSpPr>
          <p:nvPr>
            <p:ph sz="quarter" idx="24"/>
          </p:nvPr>
        </p:nvSpPr>
        <p:spPr>
          <a:xfrm>
            <a:off x="434188" y="1257299"/>
            <a:ext cx="4474800" cy="2475433"/>
          </a:xfrm>
          <a:prstGeom prst="rect">
            <a:avLst/>
          </a:prstGeom>
        </p:spPr>
        <p:txBody>
          <a:bodyPr/>
          <a:lstStyle>
            <a:lvl1pPr marL="284400" indent="-284400" algn="just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14"/>
          <p:cNvSpPr>
            <a:spLocks noGrp="1"/>
          </p:cNvSpPr>
          <p:nvPr>
            <p:ph type="body" sz="quarter" idx="25" hasCustomPrompt="1"/>
          </p:nvPr>
        </p:nvSpPr>
        <p:spPr>
          <a:xfrm>
            <a:off x="434189" y="930273"/>
            <a:ext cx="4474800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28" hasCustomPrompt="1"/>
          </p:nvPr>
        </p:nvSpPr>
        <p:spPr>
          <a:xfrm>
            <a:off x="4992414" y="930273"/>
            <a:ext cx="4474801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9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27" hasCustomPrompt="1"/>
          </p:nvPr>
        </p:nvSpPr>
        <p:spPr>
          <a:xfrm>
            <a:off x="436487" y="3789040"/>
            <a:ext cx="9033027" cy="2621287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11" name="Текст 20"/>
          <p:cNvSpPr>
            <a:spLocks noGrp="1"/>
          </p:cNvSpPr>
          <p:nvPr>
            <p:ph type="body" sz="quarter" idx="20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635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1"/>
          <p:cNvSpPr>
            <a:spLocks noGrp="1"/>
          </p:cNvSpPr>
          <p:nvPr>
            <p:ph sz="quarter" idx="20"/>
          </p:nvPr>
        </p:nvSpPr>
        <p:spPr>
          <a:xfrm>
            <a:off x="434188" y="4038600"/>
            <a:ext cx="4474801" cy="2372833"/>
          </a:xfrm>
          <a:prstGeom prst="rect">
            <a:avLst/>
          </a:prstGeom>
        </p:spPr>
        <p:txBody>
          <a:bodyPr/>
          <a:lstStyle>
            <a:lvl1pPr marL="284400" indent="-284400" algn="just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Объект 11"/>
          <p:cNvSpPr>
            <a:spLocks noGrp="1"/>
          </p:cNvSpPr>
          <p:nvPr>
            <p:ph sz="quarter" idx="19"/>
          </p:nvPr>
        </p:nvSpPr>
        <p:spPr>
          <a:xfrm>
            <a:off x="4987256" y="4038600"/>
            <a:ext cx="4479960" cy="2372833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15"/>
          </p:nvPr>
        </p:nvSpPr>
        <p:spPr>
          <a:xfrm>
            <a:off x="4992415" y="1247602"/>
            <a:ext cx="4474800" cy="2390166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4991100" y="929413"/>
            <a:ext cx="4476114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8" hasCustomPrompt="1"/>
          </p:nvPr>
        </p:nvSpPr>
        <p:spPr>
          <a:xfrm>
            <a:off x="4987255" y="3729828"/>
            <a:ext cx="4479960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21" hasCustomPrompt="1"/>
          </p:nvPr>
        </p:nvSpPr>
        <p:spPr>
          <a:xfrm>
            <a:off x="434187" y="3729828"/>
            <a:ext cx="4474801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20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26" hasCustomPrompt="1"/>
          </p:nvPr>
        </p:nvSpPr>
        <p:spPr>
          <a:xfrm>
            <a:off x="434187" y="930274"/>
            <a:ext cx="4474801" cy="2707493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17" name="Текст 20"/>
          <p:cNvSpPr>
            <a:spLocks noGrp="1"/>
          </p:cNvSpPr>
          <p:nvPr>
            <p:ph type="body" sz="quarter" idx="27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855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(внизу) и 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1"/>
          <p:cNvSpPr>
            <a:spLocks noGrp="1"/>
          </p:cNvSpPr>
          <p:nvPr>
            <p:ph sz="quarter" idx="20"/>
          </p:nvPr>
        </p:nvSpPr>
        <p:spPr>
          <a:xfrm>
            <a:off x="434188" y="4038600"/>
            <a:ext cx="4474801" cy="2372833"/>
          </a:xfrm>
          <a:prstGeom prst="rect">
            <a:avLst/>
          </a:prstGeom>
        </p:spPr>
        <p:txBody>
          <a:bodyPr/>
          <a:lstStyle>
            <a:lvl1pPr marL="284400" indent="-284400" algn="just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15"/>
          </p:nvPr>
        </p:nvSpPr>
        <p:spPr>
          <a:xfrm>
            <a:off x="4992415" y="1247602"/>
            <a:ext cx="4474799" cy="2390166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4991100" y="929413"/>
            <a:ext cx="4476114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21" hasCustomPrompt="1"/>
          </p:nvPr>
        </p:nvSpPr>
        <p:spPr>
          <a:xfrm>
            <a:off x="434187" y="3729828"/>
            <a:ext cx="4474801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20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7" name="Объект 11"/>
          <p:cNvSpPr>
            <a:spLocks noGrp="1"/>
          </p:cNvSpPr>
          <p:nvPr>
            <p:ph sz="quarter" idx="24"/>
          </p:nvPr>
        </p:nvSpPr>
        <p:spPr>
          <a:xfrm>
            <a:off x="434187" y="1248592"/>
            <a:ext cx="4474799" cy="2390166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18" name="Текст 14"/>
          <p:cNvSpPr>
            <a:spLocks noGrp="1"/>
          </p:cNvSpPr>
          <p:nvPr>
            <p:ph type="body" sz="quarter" idx="25" hasCustomPrompt="1"/>
          </p:nvPr>
        </p:nvSpPr>
        <p:spPr>
          <a:xfrm>
            <a:off x="432872" y="930403"/>
            <a:ext cx="4476114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26" hasCustomPrompt="1"/>
          </p:nvPr>
        </p:nvSpPr>
        <p:spPr>
          <a:xfrm>
            <a:off x="4992413" y="3729175"/>
            <a:ext cx="4474801" cy="2682258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16" name="Текст 20"/>
          <p:cNvSpPr>
            <a:spLocks noGrp="1"/>
          </p:cNvSpPr>
          <p:nvPr>
            <p:ph type="body" sz="quarter" idx="27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38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1"/>
          <p:cNvSpPr>
            <a:spLocks noGrp="1"/>
          </p:cNvSpPr>
          <p:nvPr>
            <p:ph sz="quarter" idx="20"/>
          </p:nvPr>
        </p:nvSpPr>
        <p:spPr>
          <a:xfrm>
            <a:off x="434188" y="4038600"/>
            <a:ext cx="4474801" cy="2372833"/>
          </a:xfrm>
          <a:prstGeom prst="rect">
            <a:avLst/>
          </a:prstGeom>
        </p:spPr>
        <p:txBody>
          <a:bodyPr/>
          <a:lstStyle>
            <a:lvl1pPr marL="284400" indent="-284400" algn="just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Объект 11"/>
          <p:cNvSpPr>
            <a:spLocks noGrp="1"/>
          </p:cNvSpPr>
          <p:nvPr>
            <p:ph sz="quarter" idx="19"/>
          </p:nvPr>
        </p:nvSpPr>
        <p:spPr>
          <a:xfrm>
            <a:off x="4987256" y="4038600"/>
            <a:ext cx="4479960" cy="2372833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15"/>
          </p:nvPr>
        </p:nvSpPr>
        <p:spPr>
          <a:xfrm>
            <a:off x="4992415" y="1247602"/>
            <a:ext cx="4474800" cy="2390166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4991100" y="929413"/>
            <a:ext cx="4476114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8" hasCustomPrompt="1"/>
          </p:nvPr>
        </p:nvSpPr>
        <p:spPr>
          <a:xfrm>
            <a:off x="4987255" y="3729828"/>
            <a:ext cx="4479960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21" hasCustomPrompt="1"/>
          </p:nvPr>
        </p:nvSpPr>
        <p:spPr>
          <a:xfrm>
            <a:off x="434187" y="3729828"/>
            <a:ext cx="4474801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20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7" name="Объект 11"/>
          <p:cNvSpPr>
            <a:spLocks noGrp="1"/>
          </p:cNvSpPr>
          <p:nvPr>
            <p:ph sz="quarter" idx="24"/>
          </p:nvPr>
        </p:nvSpPr>
        <p:spPr>
          <a:xfrm>
            <a:off x="434187" y="1247602"/>
            <a:ext cx="4474800" cy="2390166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18" name="Текст 14"/>
          <p:cNvSpPr>
            <a:spLocks noGrp="1"/>
          </p:cNvSpPr>
          <p:nvPr>
            <p:ph type="body" sz="quarter" idx="25" hasCustomPrompt="1"/>
          </p:nvPr>
        </p:nvSpPr>
        <p:spPr>
          <a:xfrm>
            <a:off x="432872" y="929413"/>
            <a:ext cx="4476114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26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913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текста и два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1"/>
          <p:cNvSpPr>
            <a:spLocks noGrp="1"/>
          </p:cNvSpPr>
          <p:nvPr>
            <p:ph sz="quarter" idx="20"/>
          </p:nvPr>
        </p:nvSpPr>
        <p:spPr>
          <a:xfrm>
            <a:off x="434188" y="4010025"/>
            <a:ext cx="4474800" cy="2385736"/>
          </a:xfrm>
          <a:prstGeom prst="rect">
            <a:avLst/>
          </a:prstGeom>
        </p:spPr>
        <p:txBody>
          <a:bodyPr/>
          <a:lstStyle>
            <a:lvl1pPr marL="284400" indent="-284400" algn="just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15"/>
          </p:nvPr>
        </p:nvSpPr>
        <p:spPr>
          <a:xfrm>
            <a:off x="4992415" y="1236698"/>
            <a:ext cx="4474800" cy="2371378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4992415" y="930309"/>
            <a:ext cx="4474800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21" hasCustomPrompt="1"/>
          </p:nvPr>
        </p:nvSpPr>
        <p:spPr>
          <a:xfrm>
            <a:off x="434188" y="3694433"/>
            <a:ext cx="4474800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9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26" hasCustomPrompt="1"/>
          </p:nvPr>
        </p:nvSpPr>
        <p:spPr>
          <a:xfrm>
            <a:off x="434187" y="930275"/>
            <a:ext cx="4474801" cy="2677802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27" hasCustomPrompt="1"/>
          </p:nvPr>
        </p:nvSpPr>
        <p:spPr>
          <a:xfrm>
            <a:off x="4992414" y="3699679"/>
            <a:ext cx="4474801" cy="2696082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16" name="Текст 20"/>
          <p:cNvSpPr>
            <a:spLocks noGrp="1"/>
          </p:cNvSpPr>
          <p:nvPr>
            <p:ph type="body" sz="quarter" idx="28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24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ин график/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15"/>
          </p:nvPr>
        </p:nvSpPr>
        <p:spPr>
          <a:xfrm>
            <a:off x="434188" y="1250950"/>
            <a:ext cx="9033027" cy="5166783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434188" y="930275"/>
            <a:ext cx="9033027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1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Текст 20"/>
          <p:cNvSpPr>
            <a:spLocks noGrp="1"/>
          </p:cNvSpPr>
          <p:nvPr>
            <p:ph type="body" sz="quarter" idx="20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393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Методологические под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2F9D4F1F-6811-498B-925F-647098BAF9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аблица 7"/>
          <p:cNvSpPr>
            <a:spLocks noGrp="1"/>
          </p:cNvSpPr>
          <p:nvPr>
            <p:ph type="tbl" sz="quarter" idx="13"/>
          </p:nvPr>
        </p:nvSpPr>
        <p:spPr>
          <a:xfrm>
            <a:off x="428625" y="926041"/>
            <a:ext cx="9039225" cy="5491691"/>
          </a:xfrm>
          <a:prstGeom prst="rect">
            <a:avLst/>
          </a:prstGeom>
        </p:spPr>
        <p:txBody>
          <a:bodyPr/>
          <a:lstStyle>
            <a:lvl1pPr marL="284400" indent="-284400" algn="just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Вставка таблицы</a:t>
            </a:r>
            <a:endParaRPr lang="ru-RU" dirty="0"/>
          </a:p>
        </p:txBody>
      </p:sp>
      <p:sp>
        <p:nvSpPr>
          <p:cNvPr id="13" name="Прямоугольник 12"/>
          <p:cNvSpPr>
            <a:spLocks noChangeArrowheads="1"/>
          </p:cNvSpPr>
          <p:nvPr userDrawn="1"/>
        </p:nvSpPr>
        <p:spPr bwMode="auto">
          <a:xfrm>
            <a:off x="2457600" y="441925"/>
            <a:ext cx="62875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Методологические подходы</a:t>
            </a:r>
          </a:p>
        </p:txBody>
      </p:sp>
    </p:spTree>
    <p:extLst>
      <p:ext uri="{BB962C8B-B14F-4D97-AF65-F5344CB8AC3E}">
        <p14:creationId xmlns:p14="http://schemas.microsoft.com/office/powerpoint/2010/main" val="1906878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bg>
      <p:bgPr>
        <a:gradFill>
          <a:gsLst>
            <a:gs pos="100000">
              <a:srgbClr val="7FA2BC">
                <a:lumMod val="30000"/>
                <a:lumOff val="70000"/>
              </a:srgb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244132" y="2155942"/>
            <a:ext cx="7417736" cy="14292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200" i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Материалы к долгосрочному прогнозу</a:t>
            </a:r>
            <a:br>
              <a:rPr lang="ru-RU" dirty="0"/>
            </a:br>
            <a:r>
              <a:rPr lang="ru-RU" dirty="0"/>
              <a:t>вписать тему</a:t>
            </a:r>
            <a:br>
              <a:rPr lang="ru-RU" dirty="0"/>
            </a:b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681" y="711999"/>
            <a:ext cx="2340638" cy="706292"/>
          </a:xfrm>
          <a:prstGeom prst="rect">
            <a:avLst/>
          </a:prstGeom>
        </p:spPr>
      </p:pic>
      <p:sp>
        <p:nvSpPr>
          <p:cNvPr id="21" name="Текст 20"/>
          <p:cNvSpPr>
            <a:spLocks noGrp="1"/>
          </p:cNvSpPr>
          <p:nvPr>
            <p:ph type="body" sz="quarter" idx="14" hasCustomPrompt="1"/>
          </p:nvPr>
        </p:nvSpPr>
        <p:spPr>
          <a:xfrm>
            <a:off x="3397522" y="4784834"/>
            <a:ext cx="6138000" cy="8388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Имя Фамилия (полужирный шрифт), должность (на 2й строке), почта (на 3й строке)</a:t>
            </a:r>
          </a:p>
        </p:txBody>
      </p:sp>
      <p:sp>
        <p:nvSpPr>
          <p:cNvPr id="24" name="Rectangle 13"/>
          <p:cNvSpPr>
            <a:spLocks noChangeAspect="1" noChangeArrowheads="1"/>
          </p:cNvSpPr>
          <p:nvPr userDrawn="1"/>
        </p:nvSpPr>
        <p:spPr bwMode="auto">
          <a:xfrm>
            <a:off x="2953686" y="1148262"/>
            <a:ext cx="3998629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>
                <a:solidFill>
                  <a:srgbClr val="00447C"/>
                </a:solidFill>
                <a:cs typeface="Times New Roman" pitchFamily="18" charset="0"/>
              </a:rPr>
              <a:t>Центр экономического прогнозирования</a:t>
            </a:r>
          </a:p>
        </p:txBody>
      </p:sp>
      <p:sp>
        <p:nvSpPr>
          <p:cNvPr id="35" name="Прямоугольник с двумя скругленными противолежащими углами 34"/>
          <p:cNvSpPr/>
          <p:nvPr/>
        </p:nvSpPr>
        <p:spPr>
          <a:xfrm>
            <a:off x="3588345" y="5998249"/>
            <a:ext cx="2729310" cy="446087"/>
          </a:xfrm>
          <a:prstGeom prst="round2DiagRect">
            <a:avLst/>
          </a:prstGeom>
          <a:noFill/>
          <a:ln w="6350">
            <a:solidFill>
              <a:srgbClr val="014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dirty="0">
              <a:solidFill>
                <a:srgbClr val="0044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Прямая соединительная линия 35"/>
          <p:cNvCxnSpPr>
            <a:endCxn id="35" idx="2"/>
          </p:cNvCxnSpPr>
          <p:nvPr/>
        </p:nvCxnSpPr>
        <p:spPr>
          <a:xfrm flipV="1">
            <a:off x="0" y="6221293"/>
            <a:ext cx="3588345" cy="792"/>
          </a:xfrm>
          <a:prstGeom prst="line">
            <a:avLst/>
          </a:prstGeom>
          <a:ln w="6350">
            <a:solidFill>
              <a:srgbClr val="0146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8345" y="5997605"/>
            <a:ext cx="2729310" cy="4467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Месяц 201Х г.</a:t>
            </a:r>
          </a:p>
        </p:txBody>
      </p:sp>
    </p:spTree>
    <p:extLst>
      <p:ext uri="{BB962C8B-B14F-4D97-AF65-F5344CB8AC3E}">
        <p14:creationId xmlns:p14="http://schemas.microsoft.com/office/powerpoint/2010/main" val="1798458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граничение ответственнос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2F9D4F1F-6811-498B-925F-647098BAF9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Прямоугольник 2"/>
          <p:cNvSpPr>
            <a:spLocks noChangeArrowheads="1"/>
          </p:cNvSpPr>
          <p:nvPr userDrawn="1"/>
        </p:nvSpPr>
        <p:spPr bwMode="auto">
          <a:xfrm>
            <a:off x="409576" y="932249"/>
            <a:ext cx="9058274" cy="43499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2000"/>
              </a:lnSpc>
              <a:spcBef>
                <a:spcPts val="300"/>
              </a:spcBef>
              <a:spcAft>
                <a:spcPts val="1000"/>
              </a:spcAft>
              <a:buClr>
                <a:srgbClr val="7FA2BC"/>
              </a:buClr>
              <a:defRPr/>
            </a:pPr>
            <a:r>
              <a:rPr lang="ru-RU" sz="1600" i="1" dirty="0">
                <a:solidFill>
                  <a:srgbClr val="00447C"/>
                </a:solidFill>
                <a:latin typeface="Arial" charset="0"/>
              </a:rPr>
              <a:t>Данная презентация предназначена исключительно для предоставления партнерам и потенциальным клиентам «Газпромбанк» (Акционерное Общество) (далее - ГПБ). Любая информация, изложенная в настоящем отчете, является суждением на момент предоставления настоящего отчета.</a:t>
            </a:r>
          </a:p>
          <a:p>
            <a:pPr algn="just">
              <a:lnSpc>
                <a:spcPts val="2000"/>
              </a:lnSpc>
              <a:spcBef>
                <a:spcPts val="300"/>
              </a:spcBef>
              <a:spcAft>
                <a:spcPts val="1000"/>
              </a:spcAft>
              <a:buClr>
                <a:srgbClr val="7FA2BC"/>
              </a:buClr>
              <a:defRPr/>
            </a:pPr>
            <a:r>
              <a:rPr lang="ru-RU" sz="1600" i="1" dirty="0">
                <a:solidFill>
                  <a:srgbClr val="00447C"/>
                </a:solidFill>
                <a:latin typeface="Arial" charset="0"/>
              </a:rPr>
              <a:t>Настоящая публикация носит исключительно информационный характер и не является предложением о продаже (офертой) или какими-либо инвестиционными рекомендациями или услугами. </a:t>
            </a:r>
          </a:p>
          <a:p>
            <a:pPr algn="just">
              <a:lnSpc>
                <a:spcPts val="2000"/>
              </a:lnSpc>
              <a:spcBef>
                <a:spcPts val="300"/>
              </a:spcBef>
              <a:spcAft>
                <a:spcPts val="1000"/>
              </a:spcAft>
              <a:buClr>
                <a:srgbClr val="7FA2BC"/>
              </a:buClr>
              <a:defRPr/>
            </a:pPr>
            <a:r>
              <a:rPr lang="ru-RU" sz="1600" i="1" dirty="0">
                <a:solidFill>
                  <a:srgbClr val="00447C"/>
                </a:solidFill>
                <a:latin typeface="Arial" charset="0"/>
              </a:rPr>
              <a:t>Адресат не вправе толковать содержание как данного слайда, так и прочих, представленных в настоящей презентации</a:t>
            </a:r>
            <a:r>
              <a:rPr lang="en-US" sz="1600" i="1" dirty="0">
                <a:solidFill>
                  <a:srgbClr val="00447C"/>
                </a:solidFill>
                <a:latin typeface="Arial" charset="0"/>
              </a:rPr>
              <a:t> </a:t>
            </a:r>
            <a:r>
              <a:rPr lang="ru-RU" sz="1600" i="1" dirty="0">
                <a:solidFill>
                  <a:srgbClr val="00447C"/>
                </a:solidFill>
                <a:latin typeface="Arial" charset="0"/>
              </a:rPr>
              <a:t>как юридическое, налоговое или бизнес консультирование. ГПБ не несет никакой ответственности за какие-либо действия Адресата, основанные на приведенной в презентации информации.</a:t>
            </a:r>
          </a:p>
          <a:p>
            <a:pPr algn="just">
              <a:lnSpc>
                <a:spcPts val="2000"/>
              </a:lnSpc>
              <a:spcBef>
                <a:spcPts val="300"/>
              </a:spcBef>
              <a:spcAft>
                <a:spcPts val="1000"/>
              </a:spcAft>
              <a:buClr>
                <a:srgbClr val="7FA2BC"/>
              </a:buClr>
              <a:defRPr/>
            </a:pPr>
            <a:r>
              <a:rPr lang="ru-RU" sz="1600" i="1" dirty="0">
                <a:solidFill>
                  <a:srgbClr val="00447C"/>
                </a:solidFill>
                <a:latin typeface="Arial" charset="0"/>
              </a:rPr>
              <a:t>Все права защищены ГПБ.</a:t>
            </a:r>
          </a:p>
          <a:p>
            <a:pPr algn="just">
              <a:lnSpc>
                <a:spcPts val="2000"/>
              </a:lnSpc>
              <a:spcBef>
                <a:spcPts val="300"/>
              </a:spcBef>
              <a:spcAft>
                <a:spcPts val="1000"/>
              </a:spcAft>
              <a:buClr>
                <a:srgbClr val="7FA2BC"/>
              </a:buClr>
              <a:defRPr/>
            </a:pPr>
            <a:r>
              <a:rPr lang="ru-RU" sz="1600" i="1" dirty="0">
                <a:solidFill>
                  <a:srgbClr val="00447C"/>
                </a:solidFill>
                <a:latin typeface="Arial" charset="0"/>
              </a:rPr>
              <a:t>Данная презентация не предназначена для передачи третьим лицам, воспроизведению или цитированию без заранее полученного письменного согласия от ГПБ.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 userDrawn="1"/>
        </p:nvSpPr>
        <p:spPr bwMode="auto">
          <a:xfrm>
            <a:off x="2457600" y="441925"/>
            <a:ext cx="62875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0" dirty="0">
                <a:solidFill>
                  <a:srgbClr val="004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Ограничение ответственности</a:t>
            </a:r>
          </a:p>
        </p:txBody>
      </p:sp>
    </p:spTree>
    <p:extLst>
      <p:ext uri="{BB962C8B-B14F-4D97-AF65-F5344CB8AC3E}">
        <p14:creationId xmlns:p14="http://schemas.microsoft.com/office/powerpoint/2010/main" val="3314426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 для макрокол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2F9D4F1F-6811-498B-925F-647098BAF9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466216" y="4822120"/>
            <a:ext cx="8981604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01467A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srgbClr val="00447C"/>
                </a:solidFill>
                <a:latin typeface="Arial" charset="0"/>
              </a:rPr>
              <a:t>Информация, содержащаяся в данном электронном сообщении или любых приложениях к нему, не является какого-либо рода офертой, не подразумевалась в качестве оферты или приглашения делать оферты. Любая информация, изложенная в настоящем отчете, является суждением на момент предоставления настоящего отчета. Адресат не вправе толковать содержание как слайдов, так и другой информации, представленных в настоящей презентации как юридическое, налоговое или бизнес консультирование. ГПБ не несет никакой ответственности за какие-либо действия Адресата, основанные на приведенной в презентации информации.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01467A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srgbClr val="00447C"/>
                </a:solidFill>
                <a:latin typeface="Arial" charset="0"/>
              </a:rPr>
              <a:t>Если Вы получили данное сообщение по ошибке, пожалуйста, сообщите об этом отправителю, а затем удалите это сообщение и любые его копии с Вашего компьютера. Отправитель не отвечает за точность и полноту передачи информации, содержащейся в данном электронном сообщении, а также за своевременность ее получения.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01467A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srgbClr val="00447C"/>
                </a:solidFill>
                <a:latin typeface="Arial" charset="0"/>
              </a:rPr>
              <a:t>Данная презентация не предназначена для передачи третьим лицам, воспроизведения или цитирования без заранее полученного письменного согласия от ГПБ.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 userDrawn="1"/>
        </p:nvSpPr>
        <p:spPr>
          <a:xfrm>
            <a:off x="503417" y="1265953"/>
            <a:ext cx="8899166" cy="578871"/>
          </a:xfrm>
          <a:prstGeom prst="round2Diag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/>
            <a:r>
              <a:rPr lang="ru-RU" sz="2800" b="1" dirty="0">
                <a:solidFill>
                  <a:srgbClr val="004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347960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F294-604A-4DCB-AC23-D3BC51D32459}" type="datetime1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BC94-246D-47F9-9B69-97AA08425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809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68D8F-DE4D-479D-8FC7-D9BE4910FA1F}" type="datetime1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BC94-246D-47F9-9B69-97AA08425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790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3F6F-EF2F-43E5-AE3F-768DDAD92662}" type="datetime1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BC94-246D-47F9-9B69-97AA08425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592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089F-3BC5-4835-90B5-00251828EE86}" type="datetime1">
              <a:rPr lang="ru-RU" smtClean="0"/>
              <a:t>22.06.2022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BC94-246D-47F9-9B69-97AA08425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845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E4E6-4ECF-480A-9E6F-38AC1FABC897}" type="datetime1">
              <a:rPr lang="ru-RU" smtClean="0"/>
              <a:t>22.06.2022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BC94-246D-47F9-9B69-97AA08425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8615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F3D08-65F5-4A61-8159-636F36747D08}" type="datetime1">
              <a:rPr lang="ru-RU" smtClean="0"/>
              <a:t>22.06.2022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BC94-246D-47F9-9B69-97AA08425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9137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813B-75E6-48CC-9AA9-8AF2A23D74C0}" type="datetime1">
              <a:rPr lang="ru-RU" smtClean="0"/>
              <a:t>22.06.2022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BC94-246D-47F9-9B69-97AA08425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7646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EA55-DA76-4667-8A96-11D59886EAE4}" type="datetime1">
              <a:rPr lang="ru-RU" smtClean="0"/>
              <a:t>22.06.2022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BC94-246D-47F9-9B69-97AA08425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142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Титульный слайд">
    <p:bg>
      <p:bgPr>
        <a:gradFill>
          <a:gsLst>
            <a:gs pos="100000">
              <a:srgbClr val="7FA2BC">
                <a:lumMod val="30000"/>
                <a:lumOff val="70000"/>
              </a:srgb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244132" y="2155942"/>
            <a:ext cx="7417736" cy="14292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200" i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Материалы к долгосрочному прогнозу</a:t>
            </a:r>
            <a:br>
              <a:rPr lang="ru-RU" dirty="0"/>
            </a:br>
            <a:r>
              <a:rPr lang="ru-RU" dirty="0"/>
              <a:t>вписать тему</a:t>
            </a:r>
            <a:br>
              <a:rPr lang="ru-RU" dirty="0"/>
            </a:br>
            <a:endParaRPr lang="ru-RU" dirty="0"/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4" hasCustomPrompt="1"/>
          </p:nvPr>
        </p:nvSpPr>
        <p:spPr>
          <a:xfrm>
            <a:off x="3397522" y="4784834"/>
            <a:ext cx="6138000" cy="8388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Имя Фамилия (полужирный шрифт), должность (на 2й строке), почта (на 3й строке)</a:t>
            </a:r>
          </a:p>
        </p:txBody>
      </p:sp>
      <p:sp>
        <p:nvSpPr>
          <p:cNvPr id="35" name="Прямоугольник с двумя скругленными противолежащими углами 34"/>
          <p:cNvSpPr/>
          <p:nvPr/>
        </p:nvSpPr>
        <p:spPr>
          <a:xfrm>
            <a:off x="3588345" y="5998249"/>
            <a:ext cx="2729310" cy="446087"/>
          </a:xfrm>
          <a:prstGeom prst="round2DiagRect">
            <a:avLst/>
          </a:prstGeom>
          <a:noFill/>
          <a:ln w="6350">
            <a:solidFill>
              <a:srgbClr val="014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dirty="0">
              <a:solidFill>
                <a:srgbClr val="0044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Прямая соединительная линия 35"/>
          <p:cNvCxnSpPr>
            <a:endCxn id="35" idx="2"/>
          </p:cNvCxnSpPr>
          <p:nvPr/>
        </p:nvCxnSpPr>
        <p:spPr>
          <a:xfrm flipV="1">
            <a:off x="0" y="6221293"/>
            <a:ext cx="3588345" cy="792"/>
          </a:xfrm>
          <a:prstGeom prst="line">
            <a:avLst/>
          </a:prstGeom>
          <a:ln w="6350">
            <a:solidFill>
              <a:srgbClr val="0146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8345" y="5997605"/>
            <a:ext cx="2729310" cy="4467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Месяц 201Х г.</a:t>
            </a:r>
          </a:p>
        </p:txBody>
      </p:sp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3397522" y="104580"/>
            <a:ext cx="64861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36575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536575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536575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536575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536575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447C"/>
                </a:solidFill>
                <a:cs typeface="Arial" pitchFamily="34" charset="0"/>
              </a:rPr>
              <a:t>Приложение №2 к Докладной записке от _________ №_______</a:t>
            </a:r>
          </a:p>
        </p:txBody>
      </p:sp>
      <p:sp>
        <p:nvSpPr>
          <p:cNvPr id="11" name="Rectangle 13"/>
          <p:cNvSpPr>
            <a:spLocks noChangeAspect="1" noChangeArrowheads="1"/>
          </p:cNvSpPr>
          <p:nvPr userDrawn="1"/>
        </p:nvSpPr>
        <p:spPr bwMode="auto">
          <a:xfrm>
            <a:off x="-21679" y="493047"/>
            <a:ext cx="2452599" cy="21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" b="0" i="1" dirty="0">
                <a:solidFill>
                  <a:srgbClr val="014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экономического прогнозирования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66" y="131667"/>
            <a:ext cx="1791108" cy="54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266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86E4-901A-47A3-BAAB-0F493B8FFB24}" type="datetime1">
              <a:rPr lang="ru-RU" smtClean="0"/>
              <a:t>22.06.2022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BC94-246D-47F9-9B69-97AA08425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5814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E3E7-F8FC-420D-93BA-F4F8E87DFE41}" type="datetime1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BC94-246D-47F9-9B69-97AA08425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9665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2A9F-A399-480B-B29E-BCED56D11C72}" type="datetime1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BC94-246D-47F9-9B69-97AA08425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8725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gradFill>
          <a:gsLst>
            <a:gs pos="100000">
              <a:srgbClr val="7FA2BC">
                <a:lumMod val="30000"/>
                <a:lumOff val="70000"/>
              </a:srgb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244132" y="2155942"/>
            <a:ext cx="7417736" cy="14292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200" i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Материалы к долгосрочному прогнозу</a:t>
            </a:r>
            <a:br>
              <a:rPr lang="ru-RU" dirty="0"/>
            </a:br>
            <a:r>
              <a:rPr lang="ru-RU" dirty="0"/>
              <a:t>вписать тему</a:t>
            </a:r>
            <a:br>
              <a:rPr lang="ru-RU" dirty="0"/>
            </a:b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681" y="711999"/>
            <a:ext cx="2340638" cy="706292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3397522" y="104580"/>
            <a:ext cx="64861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36575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536575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536575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536575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536575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447C"/>
                </a:solidFill>
                <a:cs typeface="Arial" pitchFamily="34" charset="0"/>
              </a:rPr>
              <a:t>Приложение №2 к Докладной записке от _________ №_______</a:t>
            </a:r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4" hasCustomPrompt="1"/>
          </p:nvPr>
        </p:nvSpPr>
        <p:spPr>
          <a:xfrm>
            <a:off x="3397522" y="4784834"/>
            <a:ext cx="6138000" cy="8388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Имя Фамилия (полужирный шрифт), должность (на 2й строке), почта (на 3й строке)</a:t>
            </a:r>
          </a:p>
        </p:txBody>
      </p:sp>
      <p:sp>
        <p:nvSpPr>
          <p:cNvPr id="24" name="Rectangle 13"/>
          <p:cNvSpPr>
            <a:spLocks noChangeAspect="1" noChangeArrowheads="1"/>
          </p:cNvSpPr>
          <p:nvPr userDrawn="1"/>
        </p:nvSpPr>
        <p:spPr bwMode="auto">
          <a:xfrm>
            <a:off x="2953686" y="1148262"/>
            <a:ext cx="3998629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>
                <a:solidFill>
                  <a:srgbClr val="00447C"/>
                </a:solidFill>
                <a:cs typeface="Times New Roman" pitchFamily="18" charset="0"/>
              </a:rPr>
              <a:t>Центр экономического прогнозирования</a:t>
            </a:r>
          </a:p>
        </p:txBody>
      </p:sp>
      <p:sp>
        <p:nvSpPr>
          <p:cNvPr id="35" name="Прямоугольник с двумя скругленными противолежащими углами 34"/>
          <p:cNvSpPr/>
          <p:nvPr/>
        </p:nvSpPr>
        <p:spPr>
          <a:xfrm>
            <a:off x="3588345" y="5998249"/>
            <a:ext cx="2729310" cy="446087"/>
          </a:xfrm>
          <a:prstGeom prst="round2DiagRect">
            <a:avLst/>
          </a:prstGeom>
          <a:noFill/>
          <a:ln w="6350">
            <a:solidFill>
              <a:srgbClr val="014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dirty="0">
              <a:solidFill>
                <a:srgbClr val="0044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Прямая соединительная линия 35"/>
          <p:cNvCxnSpPr>
            <a:endCxn id="35" idx="2"/>
          </p:cNvCxnSpPr>
          <p:nvPr/>
        </p:nvCxnSpPr>
        <p:spPr>
          <a:xfrm flipV="1">
            <a:off x="0" y="6221293"/>
            <a:ext cx="3588345" cy="792"/>
          </a:xfrm>
          <a:prstGeom prst="line">
            <a:avLst/>
          </a:prstGeom>
          <a:ln w="6350">
            <a:solidFill>
              <a:srgbClr val="0146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8345" y="5997605"/>
            <a:ext cx="2729310" cy="4467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Месяц 201Х г.</a:t>
            </a:r>
          </a:p>
        </p:txBody>
      </p:sp>
    </p:spTree>
    <p:extLst>
      <p:ext uri="{BB962C8B-B14F-4D97-AF65-F5344CB8AC3E}">
        <p14:creationId xmlns:p14="http://schemas.microsoft.com/office/powerpoint/2010/main" val="4125171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bg>
      <p:bgPr>
        <a:gradFill>
          <a:gsLst>
            <a:gs pos="100000">
              <a:srgbClr val="7FA2BC">
                <a:lumMod val="30000"/>
                <a:lumOff val="70000"/>
              </a:srgb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244132" y="2155942"/>
            <a:ext cx="7417736" cy="14292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200" i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Материалы к долгосрочному прогнозу</a:t>
            </a:r>
            <a:br>
              <a:rPr lang="ru-RU" dirty="0"/>
            </a:br>
            <a:r>
              <a:rPr lang="ru-RU" dirty="0"/>
              <a:t>вписать тему</a:t>
            </a:r>
            <a:br>
              <a:rPr lang="ru-RU" dirty="0"/>
            </a:b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681" y="711999"/>
            <a:ext cx="2340638" cy="706292"/>
          </a:xfrm>
          <a:prstGeom prst="rect">
            <a:avLst/>
          </a:prstGeom>
        </p:spPr>
      </p:pic>
      <p:sp>
        <p:nvSpPr>
          <p:cNvPr id="21" name="Текст 20"/>
          <p:cNvSpPr>
            <a:spLocks noGrp="1"/>
          </p:cNvSpPr>
          <p:nvPr>
            <p:ph type="body" sz="quarter" idx="14" hasCustomPrompt="1"/>
          </p:nvPr>
        </p:nvSpPr>
        <p:spPr>
          <a:xfrm>
            <a:off x="3397522" y="4784834"/>
            <a:ext cx="6138000" cy="8388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Имя Фамилия (полужирный шрифт), должность (на 2й строке), почта (на 3й строке)</a:t>
            </a:r>
          </a:p>
        </p:txBody>
      </p:sp>
      <p:sp>
        <p:nvSpPr>
          <p:cNvPr id="24" name="Rectangle 13"/>
          <p:cNvSpPr>
            <a:spLocks noChangeAspect="1" noChangeArrowheads="1"/>
          </p:cNvSpPr>
          <p:nvPr userDrawn="1"/>
        </p:nvSpPr>
        <p:spPr bwMode="auto">
          <a:xfrm>
            <a:off x="2953686" y="1148262"/>
            <a:ext cx="3998629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>
                <a:solidFill>
                  <a:srgbClr val="00447C"/>
                </a:solidFill>
                <a:cs typeface="Times New Roman" pitchFamily="18" charset="0"/>
              </a:rPr>
              <a:t>Центр экономического прогнозирования</a:t>
            </a:r>
          </a:p>
        </p:txBody>
      </p:sp>
      <p:sp>
        <p:nvSpPr>
          <p:cNvPr id="35" name="Прямоугольник с двумя скругленными противолежащими углами 34"/>
          <p:cNvSpPr/>
          <p:nvPr/>
        </p:nvSpPr>
        <p:spPr>
          <a:xfrm>
            <a:off x="3588345" y="5998249"/>
            <a:ext cx="2729310" cy="446087"/>
          </a:xfrm>
          <a:prstGeom prst="round2DiagRect">
            <a:avLst/>
          </a:prstGeom>
          <a:noFill/>
          <a:ln w="6350">
            <a:solidFill>
              <a:srgbClr val="014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dirty="0">
              <a:solidFill>
                <a:srgbClr val="0044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Прямая соединительная линия 35"/>
          <p:cNvCxnSpPr>
            <a:endCxn id="35" idx="2"/>
          </p:cNvCxnSpPr>
          <p:nvPr/>
        </p:nvCxnSpPr>
        <p:spPr>
          <a:xfrm flipV="1">
            <a:off x="0" y="6221293"/>
            <a:ext cx="3588345" cy="792"/>
          </a:xfrm>
          <a:prstGeom prst="line">
            <a:avLst/>
          </a:prstGeom>
          <a:ln w="6350">
            <a:solidFill>
              <a:srgbClr val="0146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8345" y="5997605"/>
            <a:ext cx="2729310" cy="4467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Месяц 201Х г.</a:t>
            </a:r>
          </a:p>
        </p:txBody>
      </p:sp>
    </p:spTree>
    <p:extLst>
      <p:ext uri="{BB962C8B-B14F-4D97-AF65-F5344CB8AC3E}">
        <p14:creationId xmlns:p14="http://schemas.microsoft.com/office/powerpoint/2010/main" val="31802396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Титульный слайд">
    <p:bg>
      <p:bgPr>
        <a:gradFill>
          <a:gsLst>
            <a:gs pos="100000">
              <a:srgbClr val="7FA2BC">
                <a:lumMod val="30000"/>
                <a:lumOff val="70000"/>
              </a:srgb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244132" y="2155942"/>
            <a:ext cx="7417736" cy="14292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200" i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Материалы к долгосрочному прогнозу</a:t>
            </a:r>
            <a:br>
              <a:rPr lang="ru-RU" dirty="0"/>
            </a:br>
            <a:r>
              <a:rPr lang="ru-RU" dirty="0"/>
              <a:t>вписать тему</a:t>
            </a:r>
            <a:br>
              <a:rPr lang="ru-RU" dirty="0"/>
            </a:br>
            <a:endParaRPr lang="ru-RU" dirty="0"/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4" hasCustomPrompt="1"/>
          </p:nvPr>
        </p:nvSpPr>
        <p:spPr>
          <a:xfrm>
            <a:off x="3397522" y="4784834"/>
            <a:ext cx="6138000" cy="8388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Имя Фамилия (полужирный шрифт), должность (на 2й строке), почта (на 3й строке)</a:t>
            </a:r>
          </a:p>
        </p:txBody>
      </p:sp>
      <p:sp>
        <p:nvSpPr>
          <p:cNvPr id="35" name="Прямоугольник с двумя скругленными противолежащими углами 34"/>
          <p:cNvSpPr/>
          <p:nvPr/>
        </p:nvSpPr>
        <p:spPr>
          <a:xfrm>
            <a:off x="3588345" y="5998249"/>
            <a:ext cx="2729310" cy="446087"/>
          </a:xfrm>
          <a:prstGeom prst="round2DiagRect">
            <a:avLst/>
          </a:prstGeom>
          <a:noFill/>
          <a:ln w="6350">
            <a:solidFill>
              <a:srgbClr val="014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dirty="0">
              <a:solidFill>
                <a:srgbClr val="0044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Прямая соединительная линия 35"/>
          <p:cNvCxnSpPr>
            <a:endCxn id="35" idx="2"/>
          </p:cNvCxnSpPr>
          <p:nvPr/>
        </p:nvCxnSpPr>
        <p:spPr>
          <a:xfrm flipV="1">
            <a:off x="0" y="6221293"/>
            <a:ext cx="3588345" cy="792"/>
          </a:xfrm>
          <a:prstGeom prst="line">
            <a:avLst/>
          </a:prstGeom>
          <a:ln w="6350">
            <a:solidFill>
              <a:srgbClr val="0146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8345" y="5997605"/>
            <a:ext cx="2729310" cy="4467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Месяц 201Х г.</a:t>
            </a:r>
          </a:p>
        </p:txBody>
      </p:sp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3397522" y="104580"/>
            <a:ext cx="64861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36575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536575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536575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536575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536575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447C"/>
                </a:solidFill>
                <a:cs typeface="Arial" pitchFamily="34" charset="0"/>
              </a:rPr>
              <a:t>Приложение №2 к Докладной записке от _________ №_______</a:t>
            </a:r>
          </a:p>
        </p:txBody>
      </p:sp>
      <p:sp>
        <p:nvSpPr>
          <p:cNvPr id="11" name="Rectangle 13"/>
          <p:cNvSpPr>
            <a:spLocks noChangeAspect="1" noChangeArrowheads="1"/>
          </p:cNvSpPr>
          <p:nvPr userDrawn="1"/>
        </p:nvSpPr>
        <p:spPr bwMode="auto">
          <a:xfrm>
            <a:off x="-21679" y="493047"/>
            <a:ext cx="2452599" cy="21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" i="1" dirty="0">
                <a:solidFill>
                  <a:srgbClr val="014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экономического прогнозирования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66" y="131667"/>
            <a:ext cx="1791108" cy="54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817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_макрокол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4510856"/>
            <a:ext cx="9906000" cy="2347144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20000"/>
                  <a:lumOff val="80000"/>
                </a:schemeClr>
              </a:gs>
              <a:gs pos="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10800000">
            <a:off x="2378473" y="1"/>
            <a:ext cx="7527528" cy="836613"/>
          </a:xfrm>
          <a:prstGeom prst="rect">
            <a:avLst/>
          </a:prstGeom>
          <a:gradFill flip="none" rotWithShape="1">
            <a:gsLst>
              <a:gs pos="0">
                <a:srgbClr val="7FA2BC">
                  <a:lumMod val="30000"/>
                  <a:lumOff val="7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378473" y="1"/>
            <a:ext cx="18917" cy="836613"/>
          </a:xfrm>
          <a:prstGeom prst="rect">
            <a:avLst/>
          </a:prstGeom>
          <a:solidFill>
            <a:srgbClr val="014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31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7534135" y="385015"/>
            <a:ext cx="2025183" cy="2954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 b="1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№ </a:t>
            </a:r>
            <a:r>
              <a:rPr lang="ru-RU" dirty="0" err="1"/>
              <a:t>ххх</a:t>
            </a:r>
            <a:r>
              <a:rPr lang="ru-RU" dirty="0"/>
              <a:t> от </a:t>
            </a:r>
            <a:r>
              <a:rPr lang="ru-RU" dirty="0" err="1"/>
              <a:t>хх</a:t>
            </a:r>
            <a:r>
              <a:rPr lang="ru-RU" dirty="0"/>
              <a:t> месяца 20хх г.</a:t>
            </a:r>
          </a:p>
        </p:txBody>
      </p:sp>
      <p:sp>
        <p:nvSpPr>
          <p:cNvPr id="32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633741" y="1791493"/>
            <a:ext cx="8638518" cy="962243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 sz="1600" i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Тема обзора</a:t>
            </a:r>
          </a:p>
        </p:txBody>
      </p:sp>
      <p:sp>
        <p:nvSpPr>
          <p:cNvPr id="33" name="Rectangle 2"/>
          <p:cNvSpPr>
            <a:spLocks noGrp="1" noChangeArrowheads="1"/>
          </p:cNvSpPr>
          <p:nvPr userDrawn="1"/>
        </p:nvSpPr>
        <p:spPr bwMode="auto">
          <a:xfrm>
            <a:off x="634962" y="1398988"/>
            <a:ext cx="4549852" cy="45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447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B45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t" anchorCtr="0"/>
          <a:lstStyle/>
          <a:p>
            <a:pPr>
              <a:spcBef>
                <a:spcPts val="600"/>
              </a:spcBef>
              <a:defRPr/>
            </a:pPr>
            <a:r>
              <a:rPr lang="ru-RU" sz="2000" b="1" dirty="0">
                <a:solidFill>
                  <a:srgbClr val="00447C"/>
                </a:solidFill>
              </a:rPr>
              <a:t>МАКРОЭКОНОМИЧЕСКИЙ ОБЗОР:</a:t>
            </a:r>
            <a:endParaRPr lang="ru-RU" sz="1600" dirty="0">
              <a:solidFill>
                <a:srgbClr val="00447C"/>
              </a:solidFill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634962" y="3121224"/>
            <a:ext cx="5486479" cy="2246769"/>
          </a:xfrm>
          <a:prstGeom prst="rect">
            <a:avLst/>
          </a:prstGeom>
          <a:noFill/>
          <a:ln w="19050">
            <a:solidFill>
              <a:srgbClr val="EF795A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rgbClr val="00447C"/>
                </a:solidFill>
              </a:rPr>
              <a:t>Для подключения к конференции: </a:t>
            </a:r>
          </a:p>
          <a:p>
            <a:endParaRPr lang="ru-RU" sz="2000" b="1" u="sng" dirty="0">
              <a:solidFill>
                <a:srgbClr val="00447C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sz="2000" b="1" u="sng" dirty="0">
                <a:solidFill>
                  <a:srgbClr val="00447C"/>
                </a:solidFill>
              </a:rPr>
              <a:t>Наберите:</a:t>
            </a:r>
            <a:r>
              <a:rPr lang="ru-RU" sz="2000" b="1" dirty="0">
                <a:solidFill>
                  <a:srgbClr val="00447C"/>
                </a:solidFill>
              </a:rPr>
              <a:t> городской +7 (495) 719-13-13 или внутренний номер – 9-13-13.</a:t>
            </a:r>
          </a:p>
          <a:p>
            <a:pPr marL="342900" indent="-342900">
              <a:buFontTx/>
              <a:buAutoNum type="arabicPeriod"/>
            </a:pPr>
            <a:r>
              <a:rPr lang="ru-RU" sz="2000" b="1" u="sng" dirty="0">
                <a:solidFill>
                  <a:srgbClr val="00447C"/>
                </a:solidFill>
              </a:rPr>
              <a:t>Переключитесь</a:t>
            </a:r>
            <a:r>
              <a:rPr lang="ru-RU" sz="2000" b="1" dirty="0">
                <a:solidFill>
                  <a:srgbClr val="00447C"/>
                </a:solidFill>
              </a:rPr>
              <a:t> в тональный режим.</a:t>
            </a:r>
          </a:p>
          <a:p>
            <a:pPr marL="342900" indent="-342900">
              <a:buFontTx/>
              <a:buAutoNum type="arabicPeriod"/>
            </a:pPr>
            <a:r>
              <a:rPr lang="ru-RU" sz="2000" b="1" u="sng" dirty="0">
                <a:solidFill>
                  <a:srgbClr val="00447C"/>
                </a:solidFill>
              </a:rPr>
              <a:t>Наберите</a:t>
            </a:r>
            <a:r>
              <a:rPr lang="ru-RU" sz="2000" b="1" dirty="0">
                <a:solidFill>
                  <a:srgbClr val="00447C"/>
                </a:solidFill>
              </a:rPr>
              <a:t> номер конференции – 34, затем пароль – 3001.</a:t>
            </a:r>
            <a:endParaRPr lang="en-US" sz="2000" b="1" dirty="0">
              <a:solidFill>
                <a:srgbClr val="00447C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6513" y="4510088"/>
            <a:ext cx="3173412" cy="857250"/>
          </a:xfrm>
          <a:prstGeom prst="rect">
            <a:avLst/>
          </a:prstGeom>
        </p:spPr>
        <p:txBody>
          <a:bodyPr/>
          <a:lstStyle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r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 algn="r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 algn="r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 algn="r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Фамилия Имя, (</a:t>
            </a:r>
            <a:r>
              <a:rPr lang="ru-RU" sz="1200" b="0" i="0" u="none" strike="noStrike" baseline="0" dirty="0"/>
              <a:t>↵) </a:t>
            </a:r>
            <a:r>
              <a:rPr lang="ru-RU" sz="1200" b="1" dirty="0">
                <a:solidFill>
                  <a:srgbClr val="00447C"/>
                </a:solidFill>
              </a:rPr>
              <a:t>почта@gazprombank.ru</a:t>
            </a:r>
            <a:r>
              <a:rPr lang="ru-RU" dirty="0"/>
              <a:t>,</a:t>
            </a:r>
            <a:r>
              <a:rPr lang="ru-RU" sz="1200" b="0" i="0" u="none" strike="noStrike" baseline="0" dirty="0"/>
              <a:t> (↵) </a:t>
            </a:r>
            <a:r>
              <a:rPr lang="ru-RU" sz="1200" b="1" dirty="0">
                <a:solidFill>
                  <a:srgbClr val="00447C"/>
                </a:solidFill>
              </a:rPr>
              <a:t>+7 (495) 287-61-00 доб. 2-хххх</a:t>
            </a:r>
            <a:endParaRPr lang="en-US" sz="1200" b="1" dirty="0">
              <a:solidFill>
                <a:srgbClr val="00447C"/>
              </a:solidFill>
            </a:endParaRP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 rot="10800000">
            <a:off x="2378473" y="1"/>
            <a:ext cx="7527528" cy="836613"/>
          </a:xfrm>
          <a:prstGeom prst="rect">
            <a:avLst/>
          </a:prstGeom>
          <a:gradFill flip="none" rotWithShape="1">
            <a:gsLst>
              <a:gs pos="0">
                <a:srgbClr val="7FA2BC">
                  <a:lumMod val="30000"/>
                  <a:lumOff val="7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78473" y="1"/>
            <a:ext cx="18917" cy="836613"/>
          </a:xfrm>
          <a:prstGeom prst="rect">
            <a:avLst/>
          </a:prstGeom>
          <a:solidFill>
            <a:srgbClr val="014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>
            <a:off x="2378473" y="1"/>
            <a:ext cx="7527528" cy="836613"/>
          </a:xfrm>
          <a:prstGeom prst="rect">
            <a:avLst/>
          </a:prstGeom>
          <a:gradFill flip="none" rotWithShape="1">
            <a:gsLst>
              <a:gs pos="0">
                <a:srgbClr val="7FA2BC">
                  <a:lumMod val="30000"/>
                  <a:lumOff val="7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2378473" y="1"/>
            <a:ext cx="18917" cy="836613"/>
          </a:xfrm>
          <a:prstGeom prst="rect">
            <a:avLst/>
          </a:prstGeom>
          <a:solidFill>
            <a:srgbClr val="014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3945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юме/Слайд-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"/>
          <p:cNvSpPr>
            <a:spLocks noGrp="1"/>
          </p:cNvSpPr>
          <p:nvPr>
            <p:ph type="body" sz="quarter" idx="26" hasCustomPrompt="1"/>
          </p:nvPr>
        </p:nvSpPr>
        <p:spPr>
          <a:xfrm>
            <a:off x="434187" y="930275"/>
            <a:ext cx="9033027" cy="5470525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838575" y="6529588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8" name="Текст 20"/>
          <p:cNvSpPr>
            <a:spLocks noGrp="1"/>
          </p:cNvSpPr>
          <p:nvPr>
            <p:ph type="body" sz="quarter" idx="20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  <p:sp>
        <p:nvSpPr>
          <p:cNvPr id="9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5569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 userDrawn="1"/>
        </p:nvSpPr>
        <p:spPr bwMode="auto">
          <a:xfrm>
            <a:off x="2457600" y="435051"/>
            <a:ext cx="62875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4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</a:p>
        </p:txBody>
      </p:sp>
      <p:sp>
        <p:nvSpPr>
          <p:cNvPr id="13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7" name="Текст 20"/>
          <p:cNvSpPr>
            <a:spLocks noGrp="1"/>
          </p:cNvSpPr>
          <p:nvPr>
            <p:ph type="body" sz="quarter" idx="20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26" hasCustomPrompt="1"/>
          </p:nvPr>
        </p:nvSpPr>
        <p:spPr>
          <a:xfrm>
            <a:off x="434187" y="930275"/>
            <a:ext cx="9033027" cy="5470525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</p:spTree>
    <p:extLst>
      <p:ext uri="{BB962C8B-B14F-4D97-AF65-F5344CB8AC3E}">
        <p14:creationId xmlns:p14="http://schemas.microsoft.com/office/powerpoint/2010/main" val="1879050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9">
          <p15:clr>
            <a:srgbClr val="FBAE40"/>
          </p15:clr>
        </p15:guide>
        <p15:guide id="2" pos="5978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3123" y="2394595"/>
            <a:ext cx="6959755" cy="135366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632520" y="2394595"/>
            <a:ext cx="829568" cy="1039099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 sz="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 </a:t>
            </a: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 bwMode="auto">
          <a:xfrm>
            <a:off x="0" y="2394595"/>
            <a:ext cx="4172913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1467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Прямая соединительная линия 8"/>
          <p:cNvCxnSpPr/>
          <p:nvPr userDrawn="1"/>
        </p:nvCxnSpPr>
        <p:spPr bwMode="auto">
          <a:xfrm>
            <a:off x="0" y="2394595"/>
            <a:ext cx="4172913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1467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Прямая соединительная линия 9"/>
          <p:cNvCxnSpPr/>
          <p:nvPr userDrawn="1"/>
        </p:nvCxnSpPr>
        <p:spPr bwMode="auto">
          <a:xfrm>
            <a:off x="0" y="2394595"/>
            <a:ext cx="4172913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1467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Прямая соединительная линия 10"/>
          <p:cNvCxnSpPr/>
          <p:nvPr userDrawn="1"/>
        </p:nvCxnSpPr>
        <p:spPr bwMode="auto">
          <a:xfrm>
            <a:off x="0" y="2394595"/>
            <a:ext cx="4172913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1467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Прямая соединительная линия 11"/>
          <p:cNvCxnSpPr/>
          <p:nvPr userDrawn="1"/>
        </p:nvCxnSpPr>
        <p:spPr bwMode="auto">
          <a:xfrm>
            <a:off x="0" y="2394595"/>
            <a:ext cx="4172913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1467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17" name="Текст 20"/>
          <p:cNvSpPr>
            <a:spLocks noGrp="1"/>
          </p:cNvSpPr>
          <p:nvPr>
            <p:ph type="body" sz="quarter" idx="20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369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_макрокол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4510856"/>
            <a:ext cx="9906000" cy="2347144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20000"/>
                  <a:lumOff val="80000"/>
                </a:schemeClr>
              </a:gs>
              <a:gs pos="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10800000">
            <a:off x="2378473" y="1"/>
            <a:ext cx="7527528" cy="836613"/>
          </a:xfrm>
          <a:prstGeom prst="rect">
            <a:avLst/>
          </a:prstGeom>
          <a:gradFill flip="none" rotWithShape="1">
            <a:gsLst>
              <a:gs pos="0">
                <a:srgbClr val="7FA2BC">
                  <a:lumMod val="30000"/>
                  <a:lumOff val="7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378473" y="1"/>
            <a:ext cx="18917" cy="836613"/>
          </a:xfrm>
          <a:prstGeom prst="rect">
            <a:avLst/>
          </a:prstGeom>
          <a:solidFill>
            <a:srgbClr val="014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31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7534135" y="385015"/>
            <a:ext cx="2025183" cy="2954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 b="1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№ </a:t>
            </a:r>
            <a:r>
              <a:rPr lang="ru-RU" dirty="0" err="1"/>
              <a:t>ххх</a:t>
            </a:r>
            <a:r>
              <a:rPr lang="ru-RU" dirty="0"/>
              <a:t> от </a:t>
            </a:r>
            <a:r>
              <a:rPr lang="ru-RU" dirty="0" err="1"/>
              <a:t>хх</a:t>
            </a:r>
            <a:r>
              <a:rPr lang="ru-RU" dirty="0"/>
              <a:t> месяца 20хх г.</a:t>
            </a:r>
          </a:p>
        </p:txBody>
      </p:sp>
      <p:sp>
        <p:nvSpPr>
          <p:cNvPr id="32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633741" y="1791493"/>
            <a:ext cx="8638518" cy="962243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 sz="1600" i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Тема обзора</a:t>
            </a:r>
          </a:p>
        </p:txBody>
      </p:sp>
      <p:sp>
        <p:nvSpPr>
          <p:cNvPr id="33" name="Rectangle 2"/>
          <p:cNvSpPr>
            <a:spLocks noGrp="1" noChangeArrowheads="1"/>
          </p:cNvSpPr>
          <p:nvPr userDrawn="1"/>
        </p:nvSpPr>
        <p:spPr bwMode="auto">
          <a:xfrm>
            <a:off x="634962" y="1398988"/>
            <a:ext cx="4549852" cy="45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447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B45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t" anchorCtr="0"/>
          <a:lstStyle/>
          <a:p>
            <a:pPr>
              <a:spcBef>
                <a:spcPts val="600"/>
              </a:spcBef>
              <a:defRPr/>
            </a:pPr>
            <a:r>
              <a:rPr lang="ru-RU" sz="2000" b="1" dirty="0">
                <a:solidFill>
                  <a:srgbClr val="00447C"/>
                </a:solidFill>
              </a:rPr>
              <a:t>МАКРОЭКОНОМИЧЕСКИЙ ОБЗОР:</a:t>
            </a:r>
            <a:endParaRPr lang="ru-RU" sz="1600" dirty="0">
              <a:solidFill>
                <a:srgbClr val="00447C"/>
              </a:solidFill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634962" y="3121224"/>
            <a:ext cx="5486479" cy="2246769"/>
          </a:xfrm>
          <a:prstGeom prst="rect">
            <a:avLst/>
          </a:prstGeom>
          <a:noFill/>
          <a:ln w="19050">
            <a:solidFill>
              <a:srgbClr val="EF795A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rgbClr val="00447C"/>
                </a:solidFill>
              </a:rPr>
              <a:t>Для подключения к конференции: </a:t>
            </a:r>
          </a:p>
          <a:p>
            <a:endParaRPr lang="ru-RU" sz="2000" b="1" u="sng" dirty="0">
              <a:solidFill>
                <a:srgbClr val="00447C"/>
              </a:solidFill>
            </a:endParaRPr>
          </a:p>
          <a:p>
            <a:pPr marL="342900" indent="-342900">
              <a:buAutoNum type="arabicPeriod"/>
            </a:pPr>
            <a:r>
              <a:rPr lang="ru-RU" sz="2000" b="1" u="sng" dirty="0">
                <a:solidFill>
                  <a:srgbClr val="00447C"/>
                </a:solidFill>
              </a:rPr>
              <a:t>Наберите:</a:t>
            </a:r>
            <a:r>
              <a:rPr lang="ru-RU" sz="2000" b="1" dirty="0">
                <a:solidFill>
                  <a:srgbClr val="00447C"/>
                </a:solidFill>
              </a:rPr>
              <a:t> городской +7 (495) 719-13-13 или внутренний номер – 9-13-13.</a:t>
            </a:r>
          </a:p>
          <a:p>
            <a:pPr marL="342900" indent="-342900">
              <a:buAutoNum type="arabicPeriod"/>
            </a:pPr>
            <a:r>
              <a:rPr lang="ru-RU" sz="2000" b="1" u="sng" dirty="0">
                <a:solidFill>
                  <a:srgbClr val="00447C"/>
                </a:solidFill>
              </a:rPr>
              <a:t>Переключитесь</a:t>
            </a:r>
            <a:r>
              <a:rPr lang="ru-RU" sz="2000" b="1" dirty="0">
                <a:solidFill>
                  <a:srgbClr val="00447C"/>
                </a:solidFill>
              </a:rPr>
              <a:t> в тональный режим.</a:t>
            </a:r>
          </a:p>
          <a:p>
            <a:pPr marL="342900" indent="-342900">
              <a:buFontTx/>
              <a:buAutoNum type="arabicPeriod"/>
            </a:pPr>
            <a:r>
              <a:rPr lang="ru-RU" sz="2000" b="1" u="sng" dirty="0">
                <a:solidFill>
                  <a:srgbClr val="00447C"/>
                </a:solidFill>
              </a:rPr>
              <a:t>Наберите</a:t>
            </a:r>
            <a:r>
              <a:rPr lang="ru-RU" sz="2000" b="1" dirty="0">
                <a:solidFill>
                  <a:srgbClr val="00447C"/>
                </a:solidFill>
              </a:rPr>
              <a:t> номер конференции – 34, затем пароль – 3001.</a:t>
            </a:r>
            <a:endParaRPr lang="en-US" sz="2000" b="1" dirty="0">
              <a:solidFill>
                <a:srgbClr val="00447C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6513" y="4510088"/>
            <a:ext cx="3173412" cy="857250"/>
          </a:xfrm>
          <a:prstGeom prst="rect">
            <a:avLst/>
          </a:prstGeom>
        </p:spPr>
        <p:txBody>
          <a:bodyPr/>
          <a:lstStyle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r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 algn="r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 algn="r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 algn="r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Фамилия Имя, (</a:t>
            </a:r>
            <a:r>
              <a:rPr lang="ru-RU" sz="1200" b="0" i="0" u="none" strike="noStrike" baseline="0" dirty="0"/>
              <a:t>↵) </a:t>
            </a:r>
            <a:r>
              <a:rPr lang="ru-RU" sz="1200" b="1" dirty="0">
                <a:solidFill>
                  <a:srgbClr val="00447C"/>
                </a:solidFill>
              </a:rPr>
              <a:t>почта@gazprombank.ru</a:t>
            </a:r>
            <a:r>
              <a:rPr lang="ru-RU" dirty="0"/>
              <a:t>,</a:t>
            </a:r>
            <a:r>
              <a:rPr lang="ru-RU" sz="1200" b="0" i="0" u="none" strike="noStrike" baseline="0" dirty="0"/>
              <a:t> (↵) </a:t>
            </a:r>
            <a:r>
              <a:rPr lang="ru-RU" sz="1200" b="1" dirty="0">
                <a:solidFill>
                  <a:srgbClr val="00447C"/>
                </a:solidFill>
              </a:rPr>
              <a:t>+7 (495) 287-61-00 доб. 2-хххх</a:t>
            </a:r>
            <a:endParaRPr lang="en-US" sz="1200" b="1" dirty="0">
              <a:solidFill>
                <a:srgbClr val="00447C"/>
              </a:solidFill>
            </a:endParaRP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 rot="10800000">
            <a:off x="2378473" y="1"/>
            <a:ext cx="7527528" cy="836613"/>
          </a:xfrm>
          <a:prstGeom prst="rect">
            <a:avLst/>
          </a:prstGeom>
          <a:gradFill flip="none" rotWithShape="1">
            <a:gsLst>
              <a:gs pos="0">
                <a:srgbClr val="7FA2BC">
                  <a:lumMod val="30000"/>
                  <a:lumOff val="7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78473" y="1"/>
            <a:ext cx="18917" cy="836613"/>
          </a:xfrm>
          <a:prstGeom prst="rect">
            <a:avLst/>
          </a:prstGeom>
          <a:solidFill>
            <a:srgbClr val="014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>
            <a:off x="2378473" y="1"/>
            <a:ext cx="7527528" cy="836613"/>
          </a:xfrm>
          <a:prstGeom prst="rect">
            <a:avLst/>
          </a:prstGeom>
          <a:gradFill flip="none" rotWithShape="1">
            <a:gsLst>
              <a:gs pos="0">
                <a:srgbClr val="7FA2BC">
                  <a:lumMod val="30000"/>
                  <a:lumOff val="7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2378473" y="1"/>
            <a:ext cx="18917" cy="836613"/>
          </a:xfrm>
          <a:prstGeom prst="rect">
            <a:avLst/>
          </a:prstGeom>
          <a:solidFill>
            <a:srgbClr val="014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827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5"/>
          </p:nvPr>
        </p:nvSpPr>
        <p:spPr>
          <a:xfrm>
            <a:off x="5003214" y="1255130"/>
            <a:ext cx="4462519" cy="2376000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5003214" y="930275"/>
            <a:ext cx="4462519" cy="30638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8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6" name="Объект 11"/>
          <p:cNvSpPr>
            <a:spLocks noGrp="1"/>
          </p:cNvSpPr>
          <p:nvPr>
            <p:ph sz="quarter" idx="24"/>
          </p:nvPr>
        </p:nvSpPr>
        <p:spPr>
          <a:xfrm>
            <a:off x="5003214" y="4034325"/>
            <a:ext cx="4462519" cy="2376000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17" name="Текст 14"/>
          <p:cNvSpPr>
            <a:spLocks noGrp="1"/>
          </p:cNvSpPr>
          <p:nvPr>
            <p:ph type="body" sz="quarter" idx="25" hasCustomPrompt="1"/>
          </p:nvPr>
        </p:nvSpPr>
        <p:spPr>
          <a:xfrm>
            <a:off x="5003214" y="3719865"/>
            <a:ext cx="4462519" cy="30638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6" hasCustomPrompt="1"/>
          </p:nvPr>
        </p:nvSpPr>
        <p:spPr>
          <a:xfrm>
            <a:off x="434188" y="930275"/>
            <a:ext cx="4493412" cy="5480049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11" name="Текст 20"/>
          <p:cNvSpPr>
            <a:spLocks noGrp="1"/>
          </p:cNvSpPr>
          <p:nvPr>
            <p:ph type="body" sz="quarter" idx="20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534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8">
          <p15:clr>
            <a:srgbClr val="FBAE40"/>
          </p15:clr>
        </p15:guide>
        <p15:guide id="2" pos="5978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 справа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5"/>
          </p:nvPr>
        </p:nvSpPr>
        <p:spPr>
          <a:xfrm>
            <a:off x="5003214" y="1255130"/>
            <a:ext cx="4462519" cy="2746796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5003214" y="930275"/>
            <a:ext cx="4462519" cy="30638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1" name="Объект 11"/>
          <p:cNvSpPr>
            <a:spLocks noGrp="1"/>
          </p:cNvSpPr>
          <p:nvPr>
            <p:ph sz="quarter" idx="20"/>
          </p:nvPr>
        </p:nvSpPr>
        <p:spPr>
          <a:xfrm>
            <a:off x="434189" y="4396740"/>
            <a:ext cx="9033026" cy="2013585"/>
          </a:xfrm>
          <a:prstGeom prst="rect">
            <a:avLst/>
          </a:prstGeom>
        </p:spPr>
        <p:txBody>
          <a:bodyPr/>
          <a:lstStyle>
            <a:lvl1pPr marL="284400" indent="-284400" algn="just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21" hasCustomPrompt="1"/>
          </p:nvPr>
        </p:nvSpPr>
        <p:spPr>
          <a:xfrm>
            <a:off x="434188" y="4077072"/>
            <a:ext cx="9033026" cy="30638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8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26" hasCustomPrompt="1"/>
          </p:nvPr>
        </p:nvSpPr>
        <p:spPr>
          <a:xfrm>
            <a:off x="434187" y="930275"/>
            <a:ext cx="4471201" cy="3071650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16" name="Текст 20"/>
          <p:cNvSpPr>
            <a:spLocks noGrp="1"/>
          </p:cNvSpPr>
          <p:nvPr>
            <p:ph type="body" sz="quarter" idx="27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99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4048" userDrawn="1">
          <p15:clr>
            <a:srgbClr val="FBAE40"/>
          </p15:clr>
        </p15:guide>
        <p15:guide id="1" pos="5978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сверху, графи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11" name="Объект 11"/>
          <p:cNvSpPr>
            <a:spLocks noGrp="1"/>
          </p:cNvSpPr>
          <p:nvPr>
            <p:ph sz="quarter" idx="20"/>
          </p:nvPr>
        </p:nvSpPr>
        <p:spPr>
          <a:xfrm>
            <a:off x="434189" y="4010025"/>
            <a:ext cx="9033026" cy="2400299"/>
          </a:xfrm>
          <a:prstGeom prst="rect">
            <a:avLst/>
          </a:prstGeom>
        </p:spPr>
        <p:txBody>
          <a:bodyPr/>
          <a:lstStyle>
            <a:lvl1pPr marL="284400" indent="-284400" algn="just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21" hasCustomPrompt="1"/>
          </p:nvPr>
        </p:nvSpPr>
        <p:spPr>
          <a:xfrm>
            <a:off x="434188" y="3703638"/>
            <a:ext cx="9033027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5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0" name="Текст 2"/>
          <p:cNvSpPr>
            <a:spLocks noGrp="1"/>
          </p:cNvSpPr>
          <p:nvPr>
            <p:ph type="body" sz="quarter" idx="27" hasCustomPrompt="1"/>
          </p:nvPr>
        </p:nvSpPr>
        <p:spPr>
          <a:xfrm>
            <a:off x="434187" y="930275"/>
            <a:ext cx="9033027" cy="2693459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9" name="Текст 20"/>
          <p:cNvSpPr>
            <a:spLocks noGrp="1"/>
          </p:cNvSpPr>
          <p:nvPr>
            <p:ph type="body" sz="quarter" idx="28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730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4048" userDrawn="1">
          <p15:clr>
            <a:srgbClr val="FBAE40"/>
          </p15:clr>
        </p15:guide>
        <p15:guide id="1" pos="5978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сверху, текст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11" name="Объект 11"/>
          <p:cNvSpPr>
            <a:spLocks noGrp="1"/>
          </p:cNvSpPr>
          <p:nvPr>
            <p:ph sz="quarter" idx="20"/>
          </p:nvPr>
        </p:nvSpPr>
        <p:spPr>
          <a:xfrm>
            <a:off x="434187" y="1250950"/>
            <a:ext cx="9033028" cy="2432049"/>
          </a:xfrm>
          <a:prstGeom prst="rect">
            <a:avLst/>
          </a:prstGeom>
        </p:spPr>
        <p:txBody>
          <a:bodyPr/>
          <a:lstStyle>
            <a:lvl1pPr marL="284400" indent="-284400" algn="just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21" hasCustomPrompt="1"/>
          </p:nvPr>
        </p:nvSpPr>
        <p:spPr>
          <a:xfrm>
            <a:off x="434187" y="932940"/>
            <a:ext cx="9033027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5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27" hasCustomPrompt="1"/>
          </p:nvPr>
        </p:nvSpPr>
        <p:spPr>
          <a:xfrm>
            <a:off x="434188" y="3749498"/>
            <a:ext cx="9033026" cy="2668235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9" name="Текст 20"/>
          <p:cNvSpPr>
            <a:spLocks noGrp="1"/>
          </p:cNvSpPr>
          <p:nvPr>
            <p:ph type="body" sz="quarter" idx="28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8347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сверху, текст и графи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11" name="Объект 11"/>
          <p:cNvSpPr>
            <a:spLocks noGrp="1"/>
          </p:cNvSpPr>
          <p:nvPr>
            <p:ph sz="quarter" idx="20"/>
          </p:nvPr>
        </p:nvSpPr>
        <p:spPr>
          <a:xfrm>
            <a:off x="434187" y="1250950"/>
            <a:ext cx="9033028" cy="3105150"/>
          </a:xfrm>
          <a:prstGeom prst="rect">
            <a:avLst/>
          </a:prstGeom>
        </p:spPr>
        <p:txBody>
          <a:bodyPr/>
          <a:lstStyle>
            <a:lvl1pPr marL="284400" indent="-284400" algn="just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21" hasCustomPrompt="1"/>
          </p:nvPr>
        </p:nvSpPr>
        <p:spPr>
          <a:xfrm>
            <a:off x="434187" y="932940"/>
            <a:ext cx="9033027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5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27" hasCustomPrompt="1"/>
          </p:nvPr>
        </p:nvSpPr>
        <p:spPr>
          <a:xfrm>
            <a:off x="434188" y="4437112"/>
            <a:ext cx="4474800" cy="1980621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9" name="Текст 20"/>
          <p:cNvSpPr>
            <a:spLocks noGrp="1"/>
          </p:cNvSpPr>
          <p:nvPr>
            <p:ph type="body" sz="quarter" idx="28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  <p:sp>
        <p:nvSpPr>
          <p:cNvPr id="10" name="Объект 11"/>
          <p:cNvSpPr>
            <a:spLocks noGrp="1"/>
          </p:cNvSpPr>
          <p:nvPr>
            <p:ph sz="quarter" idx="15"/>
          </p:nvPr>
        </p:nvSpPr>
        <p:spPr>
          <a:xfrm>
            <a:off x="4992449" y="4762500"/>
            <a:ext cx="4474800" cy="1655233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12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4992414" y="4441676"/>
            <a:ext cx="4474800" cy="30638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</p:spTree>
    <p:extLst>
      <p:ext uri="{BB962C8B-B14F-4D97-AF65-F5344CB8AC3E}">
        <p14:creationId xmlns:p14="http://schemas.microsoft.com/office/powerpoint/2010/main" val="30889718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графика и текст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5"/>
          </p:nvPr>
        </p:nvSpPr>
        <p:spPr>
          <a:xfrm>
            <a:off x="4992415" y="1257299"/>
            <a:ext cx="4474800" cy="2475434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18" name="Объект 11"/>
          <p:cNvSpPr>
            <a:spLocks noGrp="1"/>
          </p:cNvSpPr>
          <p:nvPr>
            <p:ph sz="quarter" idx="24"/>
          </p:nvPr>
        </p:nvSpPr>
        <p:spPr>
          <a:xfrm>
            <a:off x="434188" y="1257299"/>
            <a:ext cx="4474800" cy="2475433"/>
          </a:xfrm>
          <a:prstGeom prst="rect">
            <a:avLst/>
          </a:prstGeom>
        </p:spPr>
        <p:txBody>
          <a:bodyPr/>
          <a:lstStyle>
            <a:lvl1pPr marL="284400" indent="-284400" algn="just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14"/>
          <p:cNvSpPr>
            <a:spLocks noGrp="1"/>
          </p:cNvSpPr>
          <p:nvPr>
            <p:ph type="body" sz="quarter" idx="25" hasCustomPrompt="1"/>
          </p:nvPr>
        </p:nvSpPr>
        <p:spPr>
          <a:xfrm>
            <a:off x="434189" y="930273"/>
            <a:ext cx="4474800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28" hasCustomPrompt="1"/>
          </p:nvPr>
        </p:nvSpPr>
        <p:spPr>
          <a:xfrm>
            <a:off x="4992414" y="930273"/>
            <a:ext cx="4474801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9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27" hasCustomPrompt="1"/>
          </p:nvPr>
        </p:nvSpPr>
        <p:spPr>
          <a:xfrm>
            <a:off x="436487" y="3789040"/>
            <a:ext cx="9033027" cy="2621287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11" name="Текст 20"/>
          <p:cNvSpPr>
            <a:spLocks noGrp="1"/>
          </p:cNvSpPr>
          <p:nvPr>
            <p:ph type="body" sz="quarter" idx="20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460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1"/>
          <p:cNvSpPr>
            <a:spLocks noGrp="1"/>
          </p:cNvSpPr>
          <p:nvPr>
            <p:ph sz="quarter" idx="20"/>
          </p:nvPr>
        </p:nvSpPr>
        <p:spPr>
          <a:xfrm>
            <a:off x="434188" y="4038600"/>
            <a:ext cx="4474801" cy="2372833"/>
          </a:xfrm>
          <a:prstGeom prst="rect">
            <a:avLst/>
          </a:prstGeom>
        </p:spPr>
        <p:txBody>
          <a:bodyPr/>
          <a:lstStyle>
            <a:lvl1pPr marL="284400" indent="-284400" algn="just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Объект 11"/>
          <p:cNvSpPr>
            <a:spLocks noGrp="1"/>
          </p:cNvSpPr>
          <p:nvPr>
            <p:ph sz="quarter" idx="19"/>
          </p:nvPr>
        </p:nvSpPr>
        <p:spPr>
          <a:xfrm>
            <a:off x="4987256" y="4038600"/>
            <a:ext cx="4479960" cy="2372833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5"/>
          </p:nvPr>
        </p:nvSpPr>
        <p:spPr>
          <a:xfrm>
            <a:off x="4992415" y="1247602"/>
            <a:ext cx="4474800" cy="2390166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4991100" y="929413"/>
            <a:ext cx="4476114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8" hasCustomPrompt="1"/>
          </p:nvPr>
        </p:nvSpPr>
        <p:spPr>
          <a:xfrm>
            <a:off x="4987255" y="3729828"/>
            <a:ext cx="4479960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21" hasCustomPrompt="1"/>
          </p:nvPr>
        </p:nvSpPr>
        <p:spPr>
          <a:xfrm>
            <a:off x="434187" y="3729828"/>
            <a:ext cx="4474801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20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26" hasCustomPrompt="1"/>
          </p:nvPr>
        </p:nvSpPr>
        <p:spPr>
          <a:xfrm>
            <a:off x="434187" y="930274"/>
            <a:ext cx="4474801" cy="2707493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17" name="Текст 20"/>
          <p:cNvSpPr>
            <a:spLocks noGrp="1"/>
          </p:cNvSpPr>
          <p:nvPr>
            <p:ph type="body" sz="quarter" idx="27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5996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(внизу) и 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1"/>
          <p:cNvSpPr>
            <a:spLocks noGrp="1"/>
          </p:cNvSpPr>
          <p:nvPr>
            <p:ph sz="quarter" idx="20"/>
          </p:nvPr>
        </p:nvSpPr>
        <p:spPr>
          <a:xfrm>
            <a:off x="434188" y="4038600"/>
            <a:ext cx="4474801" cy="2372833"/>
          </a:xfrm>
          <a:prstGeom prst="rect">
            <a:avLst/>
          </a:prstGeom>
        </p:spPr>
        <p:txBody>
          <a:bodyPr/>
          <a:lstStyle>
            <a:lvl1pPr marL="284400" indent="-284400" algn="just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5"/>
          </p:nvPr>
        </p:nvSpPr>
        <p:spPr>
          <a:xfrm>
            <a:off x="4992415" y="1247602"/>
            <a:ext cx="4474799" cy="2390166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4991100" y="929413"/>
            <a:ext cx="4476114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21" hasCustomPrompt="1"/>
          </p:nvPr>
        </p:nvSpPr>
        <p:spPr>
          <a:xfrm>
            <a:off x="434187" y="3729828"/>
            <a:ext cx="4474801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20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7" name="Объект 11"/>
          <p:cNvSpPr>
            <a:spLocks noGrp="1"/>
          </p:cNvSpPr>
          <p:nvPr>
            <p:ph sz="quarter" idx="24"/>
          </p:nvPr>
        </p:nvSpPr>
        <p:spPr>
          <a:xfrm>
            <a:off x="434187" y="1248592"/>
            <a:ext cx="4474799" cy="2390166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18" name="Текст 14"/>
          <p:cNvSpPr>
            <a:spLocks noGrp="1"/>
          </p:cNvSpPr>
          <p:nvPr>
            <p:ph type="body" sz="quarter" idx="25" hasCustomPrompt="1"/>
          </p:nvPr>
        </p:nvSpPr>
        <p:spPr>
          <a:xfrm>
            <a:off x="432872" y="930403"/>
            <a:ext cx="4476114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26" hasCustomPrompt="1"/>
          </p:nvPr>
        </p:nvSpPr>
        <p:spPr>
          <a:xfrm>
            <a:off x="4992413" y="3729175"/>
            <a:ext cx="4474801" cy="2682258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16" name="Текст 20"/>
          <p:cNvSpPr>
            <a:spLocks noGrp="1"/>
          </p:cNvSpPr>
          <p:nvPr>
            <p:ph type="body" sz="quarter" idx="27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7746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1"/>
          <p:cNvSpPr>
            <a:spLocks noGrp="1"/>
          </p:cNvSpPr>
          <p:nvPr>
            <p:ph sz="quarter" idx="20"/>
          </p:nvPr>
        </p:nvSpPr>
        <p:spPr>
          <a:xfrm>
            <a:off x="434188" y="4038600"/>
            <a:ext cx="4474801" cy="2372833"/>
          </a:xfrm>
          <a:prstGeom prst="rect">
            <a:avLst/>
          </a:prstGeom>
        </p:spPr>
        <p:txBody>
          <a:bodyPr/>
          <a:lstStyle>
            <a:lvl1pPr marL="284400" indent="-284400" algn="just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Объект 11"/>
          <p:cNvSpPr>
            <a:spLocks noGrp="1"/>
          </p:cNvSpPr>
          <p:nvPr>
            <p:ph sz="quarter" idx="19"/>
          </p:nvPr>
        </p:nvSpPr>
        <p:spPr>
          <a:xfrm>
            <a:off x="4987256" y="4038600"/>
            <a:ext cx="4479960" cy="2372833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5"/>
          </p:nvPr>
        </p:nvSpPr>
        <p:spPr>
          <a:xfrm>
            <a:off x="4992415" y="1247602"/>
            <a:ext cx="4474800" cy="2390166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4991100" y="929413"/>
            <a:ext cx="4476114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8" hasCustomPrompt="1"/>
          </p:nvPr>
        </p:nvSpPr>
        <p:spPr>
          <a:xfrm>
            <a:off x="4987255" y="3729828"/>
            <a:ext cx="4479960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21" hasCustomPrompt="1"/>
          </p:nvPr>
        </p:nvSpPr>
        <p:spPr>
          <a:xfrm>
            <a:off x="434187" y="3729828"/>
            <a:ext cx="4474801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20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7" name="Объект 11"/>
          <p:cNvSpPr>
            <a:spLocks noGrp="1"/>
          </p:cNvSpPr>
          <p:nvPr>
            <p:ph sz="quarter" idx="24"/>
          </p:nvPr>
        </p:nvSpPr>
        <p:spPr>
          <a:xfrm>
            <a:off x="434187" y="1247602"/>
            <a:ext cx="4474800" cy="2390166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18" name="Текст 14"/>
          <p:cNvSpPr>
            <a:spLocks noGrp="1"/>
          </p:cNvSpPr>
          <p:nvPr>
            <p:ph type="body" sz="quarter" idx="25" hasCustomPrompt="1"/>
          </p:nvPr>
        </p:nvSpPr>
        <p:spPr>
          <a:xfrm>
            <a:off x="432872" y="929413"/>
            <a:ext cx="4476114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26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3423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текста и два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1"/>
          <p:cNvSpPr>
            <a:spLocks noGrp="1"/>
          </p:cNvSpPr>
          <p:nvPr>
            <p:ph sz="quarter" idx="20"/>
          </p:nvPr>
        </p:nvSpPr>
        <p:spPr>
          <a:xfrm>
            <a:off x="434188" y="4010025"/>
            <a:ext cx="4474800" cy="2385736"/>
          </a:xfrm>
          <a:prstGeom prst="rect">
            <a:avLst/>
          </a:prstGeom>
        </p:spPr>
        <p:txBody>
          <a:bodyPr/>
          <a:lstStyle>
            <a:lvl1pPr marL="284400" indent="-284400" algn="just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5"/>
          </p:nvPr>
        </p:nvSpPr>
        <p:spPr>
          <a:xfrm>
            <a:off x="4992415" y="1236698"/>
            <a:ext cx="4474800" cy="2371378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4992415" y="930309"/>
            <a:ext cx="4474800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21" hasCustomPrompt="1"/>
          </p:nvPr>
        </p:nvSpPr>
        <p:spPr>
          <a:xfrm>
            <a:off x="434188" y="3694433"/>
            <a:ext cx="4474800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9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26" hasCustomPrompt="1"/>
          </p:nvPr>
        </p:nvSpPr>
        <p:spPr>
          <a:xfrm>
            <a:off x="434187" y="930275"/>
            <a:ext cx="4474801" cy="2677802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27" hasCustomPrompt="1"/>
          </p:nvPr>
        </p:nvSpPr>
        <p:spPr>
          <a:xfrm>
            <a:off x="4992414" y="3699679"/>
            <a:ext cx="4474801" cy="2696082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16" name="Текст 20"/>
          <p:cNvSpPr>
            <a:spLocks noGrp="1"/>
          </p:cNvSpPr>
          <p:nvPr>
            <p:ph type="body" sz="quarter" idx="28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591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юме/Слайд-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"/>
          <p:cNvSpPr>
            <a:spLocks noGrp="1"/>
          </p:cNvSpPr>
          <p:nvPr>
            <p:ph type="body" sz="quarter" idx="26" hasCustomPrompt="1"/>
          </p:nvPr>
        </p:nvSpPr>
        <p:spPr>
          <a:xfrm>
            <a:off x="434187" y="930275"/>
            <a:ext cx="9033027" cy="5470525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838575" y="6529588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20"/>
          <p:cNvSpPr>
            <a:spLocks noGrp="1"/>
          </p:cNvSpPr>
          <p:nvPr>
            <p:ph type="body" sz="quarter" idx="20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  <p:sp>
        <p:nvSpPr>
          <p:cNvPr id="9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96772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ин график/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5"/>
          </p:nvPr>
        </p:nvSpPr>
        <p:spPr>
          <a:xfrm>
            <a:off x="434188" y="1250950"/>
            <a:ext cx="9033027" cy="5166783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434188" y="930275"/>
            <a:ext cx="9033027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1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Текст 20"/>
          <p:cNvSpPr>
            <a:spLocks noGrp="1"/>
          </p:cNvSpPr>
          <p:nvPr>
            <p:ph type="body" sz="quarter" idx="20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0863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Методологические под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2F9D4F1F-6811-498B-925F-647098BAF94E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>
              <a:solidFill>
                <a:srgbClr val="00447C"/>
              </a:solidFill>
            </a:endParaRPr>
          </a:p>
        </p:txBody>
      </p:sp>
      <p:sp>
        <p:nvSpPr>
          <p:cNvPr id="8" name="Таблица 7"/>
          <p:cNvSpPr>
            <a:spLocks noGrp="1"/>
          </p:cNvSpPr>
          <p:nvPr>
            <p:ph type="tbl" sz="quarter" idx="13"/>
          </p:nvPr>
        </p:nvSpPr>
        <p:spPr>
          <a:xfrm>
            <a:off x="428625" y="926041"/>
            <a:ext cx="9039225" cy="5491691"/>
          </a:xfrm>
          <a:prstGeom prst="rect">
            <a:avLst/>
          </a:prstGeom>
        </p:spPr>
        <p:txBody>
          <a:bodyPr/>
          <a:lstStyle>
            <a:lvl1pPr marL="284400" indent="-284400" algn="just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Вставка таблицы</a:t>
            </a:r>
            <a:endParaRPr lang="ru-RU" dirty="0"/>
          </a:p>
        </p:txBody>
      </p:sp>
      <p:sp>
        <p:nvSpPr>
          <p:cNvPr id="13" name="Прямоугольник 12"/>
          <p:cNvSpPr>
            <a:spLocks noChangeArrowheads="1"/>
          </p:cNvSpPr>
          <p:nvPr userDrawn="1"/>
        </p:nvSpPr>
        <p:spPr bwMode="auto">
          <a:xfrm>
            <a:off x="2457600" y="441925"/>
            <a:ext cx="62875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r>
              <a:rPr lang="ru-RU" dirty="0">
                <a:solidFill>
                  <a:srgbClr val="004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Методологические подходы</a:t>
            </a:r>
          </a:p>
        </p:txBody>
      </p:sp>
    </p:spTree>
    <p:extLst>
      <p:ext uri="{BB962C8B-B14F-4D97-AF65-F5344CB8AC3E}">
        <p14:creationId xmlns:p14="http://schemas.microsoft.com/office/powerpoint/2010/main" val="3240065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граничение ответственнос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2F9D4F1F-6811-498B-925F-647098BAF94E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>
              <a:solidFill>
                <a:srgbClr val="00447C"/>
              </a:solidFill>
            </a:endParaRPr>
          </a:p>
        </p:txBody>
      </p:sp>
      <p:sp>
        <p:nvSpPr>
          <p:cNvPr id="13" name="Прямоугольник 2"/>
          <p:cNvSpPr>
            <a:spLocks noChangeArrowheads="1"/>
          </p:cNvSpPr>
          <p:nvPr userDrawn="1"/>
        </p:nvSpPr>
        <p:spPr bwMode="auto">
          <a:xfrm>
            <a:off x="409576" y="932249"/>
            <a:ext cx="9058274" cy="43499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2000"/>
              </a:lnSpc>
              <a:spcBef>
                <a:spcPts val="300"/>
              </a:spcBef>
              <a:spcAft>
                <a:spcPts val="1000"/>
              </a:spcAft>
              <a:buClr>
                <a:srgbClr val="7FA2BC"/>
              </a:buClr>
              <a:defRPr/>
            </a:pPr>
            <a:r>
              <a:rPr lang="ru-RU" sz="1600" i="1" dirty="0">
                <a:solidFill>
                  <a:srgbClr val="00447C"/>
                </a:solidFill>
                <a:latin typeface="Arial" charset="0"/>
              </a:rPr>
              <a:t>Данная презентация предназначена исключительно для предоставления партнерам и потенциальным клиентам «Газпромбанк» (Акционерное Общество) (далее - ГПБ). Любая информация, изложенная в настоящем отчете, является суждением на момент предоставления настоящего отчета.</a:t>
            </a:r>
          </a:p>
          <a:p>
            <a:pPr algn="just">
              <a:lnSpc>
                <a:spcPts val="2000"/>
              </a:lnSpc>
              <a:spcBef>
                <a:spcPts val="300"/>
              </a:spcBef>
              <a:spcAft>
                <a:spcPts val="1000"/>
              </a:spcAft>
              <a:buClr>
                <a:srgbClr val="7FA2BC"/>
              </a:buClr>
              <a:defRPr/>
            </a:pPr>
            <a:r>
              <a:rPr lang="ru-RU" sz="1600" i="1" dirty="0">
                <a:solidFill>
                  <a:srgbClr val="00447C"/>
                </a:solidFill>
                <a:latin typeface="Arial" charset="0"/>
              </a:rPr>
              <a:t>Настоящая публикация носит исключительно информационный характер и не является предложением о продаже (офертой) или какими-либо инвестиционными рекомендациями или услугами. </a:t>
            </a:r>
          </a:p>
          <a:p>
            <a:pPr algn="just">
              <a:lnSpc>
                <a:spcPts val="2000"/>
              </a:lnSpc>
              <a:spcBef>
                <a:spcPts val="300"/>
              </a:spcBef>
              <a:spcAft>
                <a:spcPts val="1000"/>
              </a:spcAft>
              <a:buClr>
                <a:srgbClr val="7FA2BC"/>
              </a:buClr>
              <a:defRPr/>
            </a:pPr>
            <a:r>
              <a:rPr lang="ru-RU" sz="1600" i="1" dirty="0">
                <a:solidFill>
                  <a:srgbClr val="00447C"/>
                </a:solidFill>
                <a:latin typeface="Arial" charset="0"/>
              </a:rPr>
              <a:t>Адресат не вправе толковать содержание как данного слайда, так и прочих, представленных в настоящей презентации</a:t>
            </a:r>
            <a:r>
              <a:rPr lang="en-US" sz="1600" i="1" dirty="0">
                <a:solidFill>
                  <a:srgbClr val="00447C"/>
                </a:solidFill>
                <a:latin typeface="Arial" charset="0"/>
              </a:rPr>
              <a:t> </a:t>
            </a:r>
            <a:r>
              <a:rPr lang="ru-RU" sz="1600" i="1" dirty="0">
                <a:solidFill>
                  <a:srgbClr val="00447C"/>
                </a:solidFill>
                <a:latin typeface="Arial" charset="0"/>
              </a:rPr>
              <a:t>как юридическое, налоговое или бизнес консультирование. ГПБ не несет никакой ответственности за какие-либо действия Адресата, основанные на приведенной в презентации информации.</a:t>
            </a:r>
          </a:p>
          <a:p>
            <a:pPr algn="just">
              <a:lnSpc>
                <a:spcPts val="2000"/>
              </a:lnSpc>
              <a:spcBef>
                <a:spcPts val="300"/>
              </a:spcBef>
              <a:spcAft>
                <a:spcPts val="1000"/>
              </a:spcAft>
              <a:buClr>
                <a:srgbClr val="7FA2BC"/>
              </a:buClr>
              <a:defRPr/>
            </a:pPr>
            <a:r>
              <a:rPr lang="ru-RU" sz="1600" i="1" dirty="0">
                <a:solidFill>
                  <a:srgbClr val="00447C"/>
                </a:solidFill>
                <a:latin typeface="Arial" charset="0"/>
              </a:rPr>
              <a:t>Все права защищены ГПБ.</a:t>
            </a:r>
          </a:p>
          <a:p>
            <a:pPr algn="just">
              <a:lnSpc>
                <a:spcPts val="2000"/>
              </a:lnSpc>
              <a:spcBef>
                <a:spcPts val="300"/>
              </a:spcBef>
              <a:spcAft>
                <a:spcPts val="1000"/>
              </a:spcAft>
              <a:buClr>
                <a:srgbClr val="7FA2BC"/>
              </a:buClr>
              <a:defRPr/>
            </a:pPr>
            <a:r>
              <a:rPr lang="ru-RU" sz="1600" i="1" dirty="0">
                <a:solidFill>
                  <a:srgbClr val="00447C"/>
                </a:solidFill>
                <a:latin typeface="Arial" charset="0"/>
              </a:rPr>
              <a:t>Данная презентация не предназначена для передачи третьим лицам, воспроизведению или цитированию без заранее полученного письменного согласия от ГПБ.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 userDrawn="1"/>
        </p:nvSpPr>
        <p:spPr bwMode="auto">
          <a:xfrm>
            <a:off x="2457600" y="441925"/>
            <a:ext cx="62875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4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Ограничение ответственности</a:t>
            </a:r>
          </a:p>
        </p:txBody>
      </p:sp>
    </p:spTree>
    <p:extLst>
      <p:ext uri="{BB962C8B-B14F-4D97-AF65-F5344CB8AC3E}">
        <p14:creationId xmlns:p14="http://schemas.microsoft.com/office/powerpoint/2010/main" val="12553806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 для макрокол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2F9D4F1F-6811-498B-925F-647098BAF94E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>
              <a:solidFill>
                <a:srgbClr val="00447C"/>
              </a:solidFill>
            </a:endParaRP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466216" y="4822120"/>
            <a:ext cx="8981604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Clr>
                <a:srgbClr val="01467A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srgbClr val="00447C"/>
                </a:solidFill>
                <a:latin typeface="Arial" charset="0"/>
              </a:rPr>
              <a:t>Информация, содержащаяся в данном электронном сообщении или любых приложениях к нему, не является какого-либо рода офертой, не подразумевалась в качестве оферты или приглашения делать оферты. Любая информация, изложенная в настоящем отчете, является суждением на момент предоставления настоящего отчета. Адресат не вправе толковать содержание как слайдов, так и другой информации, представленных в настоящей презентации как юридическое, налоговое или бизнес консультирование. ГПБ не несет никакой ответственности за какие-либо действия Адресата, основанные на приведенной в презентации информации.</a:t>
            </a:r>
          </a:p>
          <a:p>
            <a:pPr marL="285750" indent="-285750" algn="just">
              <a:buClr>
                <a:srgbClr val="01467A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srgbClr val="00447C"/>
                </a:solidFill>
                <a:latin typeface="Arial" charset="0"/>
              </a:rPr>
              <a:t>Если Вы получили данное сообщение по ошибке, пожалуйста, сообщите об этом отправителю, а затем удалите это сообщение и любые его копии с Вашего компьютера. Отправитель не отвечает за точность и полноту передачи информации, содержащейся в данном электронном сообщении, а также за своевременность ее получения.</a:t>
            </a:r>
          </a:p>
          <a:p>
            <a:pPr marL="285750" indent="-285750" algn="just">
              <a:buClr>
                <a:srgbClr val="01467A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srgbClr val="00447C"/>
                </a:solidFill>
                <a:latin typeface="Arial" charset="0"/>
              </a:rPr>
              <a:t>Данная презентация не предназначена для передачи третьим лицам, воспроизведения или цитирования без заранее полученного письменного согласия от ГПБ.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 userDrawn="1"/>
        </p:nvSpPr>
        <p:spPr>
          <a:xfrm>
            <a:off x="503417" y="1265953"/>
            <a:ext cx="8899166" cy="578871"/>
          </a:xfrm>
          <a:prstGeom prst="round2Diag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/>
            <a:r>
              <a:rPr lang="ru-RU" sz="2800" b="1" dirty="0">
                <a:solidFill>
                  <a:srgbClr val="004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6617893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gradFill>
          <a:gsLst>
            <a:gs pos="100000">
              <a:srgbClr val="7FA2BC">
                <a:lumMod val="30000"/>
                <a:lumOff val="70000"/>
              </a:srgb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244132" y="2155942"/>
            <a:ext cx="7417736" cy="14292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200" i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Материалы к долгосрочному прогнозу</a:t>
            </a:r>
            <a:br>
              <a:rPr lang="ru-RU" dirty="0"/>
            </a:br>
            <a:r>
              <a:rPr lang="ru-RU" dirty="0"/>
              <a:t>вписать тему</a:t>
            </a:r>
            <a:br>
              <a:rPr lang="ru-RU" dirty="0"/>
            </a:b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681" y="711999"/>
            <a:ext cx="2340638" cy="706292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3397522" y="104580"/>
            <a:ext cx="64861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36575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536575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536575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536575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536575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447C"/>
                </a:solidFill>
                <a:cs typeface="Arial" pitchFamily="34" charset="0"/>
              </a:rPr>
              <a:t>Приложение №2 к Докладной записке от _________ №_______</a:t>
            </a:r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4" hasCustomPrompt="1"/>
          </p:nvPr>
        </p:nvSpPr>
        <p:spPr>
          <a:xfrm>
            <a:off x="3397522" y="4784834"/>
            <a:ext cx="6138000" cy="8388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Имя Фамилия (полужирный шрифт), должность (на 2й строке), почта (на 3й строке)</a:t>
            </a:r>
          </a:p>
        </p:txBody>
      </p:sp>
      <p:sp>
        <p:nvSpPr>
          <p:cNvPr id="24" name="Rectangle 13"/>
          <p:cNvSpPr>
            <a:spLocks noChangeAspect="1" noChangeArrowheads="1"/>
          </p:cNvSpPr>
          <p:nvPr userDrawn="1"/>
        </p:nvSpPr>
        <p:spPr bwMode="auto">
          <a:xfrm>
            <a:off x="2953686" y="1148262"/>
            <a:ext cx="3998629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>
                <a:solidFill>
                  <a:srgbClr val="00447C"/>
                </a:solidFill>
                <a:cs typeface="Times New Roman" pitchFamily="18" charset="0"/>
              </a:rPr>
              <a:t>Центр экономического прогнозирования</a:t>
            </a:r>
          </a:p>
        </p:txBody>
      </p:sp>
      <p:sp>
        <p:nvSpPr>
          <p:cNvPr id="35" name="Прямоугольник с двумя скругленными противолежащими углами 34"/>
          <p:cNvSpPr/>
          <p:nvPr/>
        </p:nvSpPr>
        <p:spPr>
          <a:xfrm>
            <a:off x="3588345" y="5998249"/>
            <a:ext cx="2729310" cy="446087"/>
          </a:xfrm>
          <a:prstGeom prst="round2DiagRect">
            <a:avLst/>
          </a:prstGeom>
          <a:noFill/>
          <a:ln w="6350">
            <a:solidFill>
              <a:srgbClr val="014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dirty="0">
              <a:solidFill>
                <a:srgbClr val="0044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Прямая соединительная линия 35"/>
          <p:cNvCxnSpPr>
            <a:endCxn id="35" idx="2"/>
          </p:cNvCxnSpPr>
          <p:nvPr/>
        </p:nvCxnSpPr>
        <p:spPr>
          <a:xfrm flipV="1">
            <a:off x="0" y="6221293"/>
            <a:ext cx="3588345" cy="792"/>
          </a:xfrm>
          <a:prstGeom prst="line">
            <a:avLst/>
          </a:prstGeom>
          <a:ln w="6350">
            <a:solidFill>
              <a:srgbClr val="0146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8345" y="5997605"/>
            <a:ext cx="2729310" cy="4467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Месяц 201Х г.</a:t>
            </a:r>
          </a:p>
        </p:txBody>
      </p:sp>
    </p:spTree>
    <p:extLst>
      <p:ext uri="{BB962C8B-B14F-4D97-AF65-F5344CB8AC3E}">
        <p14:creationId xmlns:p14="http://schemas.microsoft.com/office/powerpoint/2010/main" val="29204330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bg>
      <p:bgPr>
        <a:gradFill>
          <a:gsLst>
            <a:gs pos="100000">
              <a:srgbClr val="7FA2BC">
                <a:lumMod val="30000"/>
                <a:lumOff val="70000"/>
              </a:srgb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244132" y="2155942"/>
            <a:ext cx="7417736" cy="14292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200" i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Материалы к долгосрочному прогнозу</a:t>
            </a:r>
            <a:br>
              <a:rPr lang="ru-RU" dirty="0"/>
            </a:br>
            <a:r>
              <a:rPr lang="ru-RU" dirty="0"/>
              <a:t>вписать тему</a:t>
            </a:r>
            <a:br>
              <a:rPr lang="ru-RU" dirty="0"/>
            </a:b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681" y="711999"/>
            <a:ext cx="2340638" cy="706292"/>
          </a:xfrm>
          <a:prstGeom prst="rect">
            <a:avLst/>
          </a:prstGeom>
        </p:spPr>
      </p:pic>
      <p:sp>
        <p:nvSpPr>
          <p:cNvPr id="21" name="Текст 20"/>
          <p:cNvSpPr>
            <a:spLocks noGrp="1"/>
          </p:cNvSpPr>
          <p:nvPr>
            <p:ph type="body" sz="quarter" idx="14" hasCustomPrompt="1"/>
          </p:nvPr>
        </p:nvSpPr>
        <p:spPr>
          <a:xfrm>
            <a:off x="3397522" y="4784834"/>
            <a:ext cx="6138000" cy="8388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Имя Фамилия (полужирный шрифт), должность (на 2й строке), почта (на 3й строке)</a:t>
            </a:r>
          </a:p>
        </p:txBody>
      </p:sp>
      <p:sp>
        <p:nvSpPr>
          <p:cNvPr id="24" name="Rectangle 13"/>
          <p:cNvSpPr>
            <a:spLocks noChangeAspect="1" noChangeArrowheads="1"/>
          </p:cNvSpPr>
          <p:nvPr userDrawn="1"/>
        </p:nvSpPr>
        <p:spPr bwMode="auto">
          <a:xfrm>
            <a:off x="2953686" y="1148262"/>
            <a:ext cx="3998629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>
                <a:solidFill>
                  <a:srgbClr val="00447C"/>
                </a:solidFill>
                <a:cs typeface="Times New Roman" pitchFamily="18" charset="0"/>
              </a:rPr>
              <a:t>Центр экономического прогнозирования</a:t>
            </a:r>
          </a:p>
        </p:txBody>
      </p:sp>
      <p:sp>
        <p:nvSpPr>
          <p:cNvPr id="35" name="Прямоугольник с двумя скругленными противолежащими углами 34"/>
          <p:cNvSpPr/>
          <p:nvPr/>
        </p:nvSpPr>
        <p:spPr>
          <a:xfrm>
            <a:off x="3588345" y="5998249"/>
            <a:ext cx="2729310" cy="446087"/>
          </a:xfrm>
          <a:prstGeom prst="round2DiagRect">
            <a:avLst/>
          </a:prstGeom>
          <a:noFill/>
          <a:ln w="6350">
            <a:solidFill>
              <a:srgbClr val="014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dirty="0">
              <a:solidFill>
                <a:srgbClr val="0044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Прямая соединительная линия 35"/>
          <p:cNvCxnSpPr>
            <a:endCxn id="35" idx="2"/>
          </p:cNvCxnSpPr>
          <p:nvPr/>
        </p:nvCxnSpPr>
        <p:spPr>
          <a:xfrm flipV="1">
            <a:off x="0" y="6221293"/>
            <a:ext cx="3588345" cy="792"/>
          </a:xfrm>
          <a:prstGeom prst="line">
            <a:avLst/>
          </a:prstGeom>
          <a:ln w="6350">
            <a:solidFill>
              <a:srgbClr val="0146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8345" y="5997605"/>
            <a:ext cx="2729310" cy="4467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Месяц 201Х г.</a:t>
            </a:r>
          </a:p>
        </p:txBody>
      </p:sp>
    </p:spTree>
    <p:extLst>
      <p:ext uri="{BB962C8B-B14F-4D97-AF65-F5344CB8AC3E}">
        <p14:creationId xmlns:p14="http://schemas.microsoft.com/office/powerpoint/2010/main" val="17483152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Титульный слайд">
    <p:bg>
      <p:bgPr>
        <a:gradFill>
          <a:gsLst>
            <a:gs pos="100000">
              <a:srgbClr val="7FA2BC">
                <a:lumMod val="30000"/>
                <a:lumOff val="70000"/>
              </a:srgb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244132" y="2155942"/>
            <a:ext cx="7417736" cy="14292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200" i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Материалы к долгосрочному прогнозу</a:t>
            </a:r>
            <a:br>
              <a:rPr lang="ru-RU" dirty="0"/>
            </a:br>
            <a:r>
              <a:rPr lang="ru-RU" dirty="0"/>
              <a:t>вписать тему</a:t>
            </a:r>
            <a:br>
              <a:rPr lang="ru-RU" dirty="0"/>
            </a:br>
            <a:endParaRPr lang="ru-RU" dirty="0"/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4" hasCustomPrompt="1"/>
          </p:nvPr>
        </p:nvSpPr>
        <p:spPr>
          <a:xfrm>
            <a:off x="3397522" y="4784834"/>
            <a:ext cx="6138000" cy="8388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Имя Фамилия (полужирный шрифт), должность (на 2й строке), почта (на 3й строке)</a:t>
            </a:r>
          </a:p>
        </p:txBody>
      </p:sp>
      <p:sp>
        <p:nvSpPr>
          <p:cNvPr id="35" name="Прямоугольник с двумя скругленными противолежащими углами 34"/>
          <p:cNvSpPr/>
          <p:nvPr/>
        </p:nvSpPr>
        <p:spPr>
          <a:xfrm>
            <a:off x="3588345" y="5998249"/>
            <a:ext cx="2729310" cy="446087"/>
          </a:xfrm>
          <a:prstGeom prst="round2DiagRect">
            <a:avLst/>
          </a:prstGeom>
          <a:noFill/>
          <a:ln w="6350">
            <a:solidFill>
              <a:srgbClr val="014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dirty="0">
              <a:solidFill>
                <a:srgbClr val="0044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Прямая соединительная линия 35"/>
          <p:cNvCxnSpPr>
            <a:endCxn id="35" idx="2"/>
          </p:cNvCxnSpPr>
          <p:nvPr/>
        </p:nvCxnSpPr>
        <p:spPr>
          <a:xfrm flipV="1">
            <a:off x="0" y="6221293"/>
            <a:ext cx="3588345" cy="792"/>
          </a:xfrm>
          <a:prstGeom prst="line">
            <a:avLst/>
          </a:prstGeom>
          <a:ln w="6350">
            <a:solidFill>
              <a:srgbClr val="0146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8345" y="5997605"/>
            <a:ext cx="2729310" cy="4467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Месяц 201Х г.</a:t>
            </a:r>
          </a:p>
        </p:txBody>
      </p:sp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3397522" y="104580"/>
            <a:ext cx="64861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36575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536575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536575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536575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536575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447C"/>
                </a:solidFill>
                <a:cs typeface="Arial" pitchFamily="34" charset="0"/>
              </a:rPr>
              <a:t>Приложение №2 к Докладной записке от _________ №_______</a:t>
            </a:r>
          </a:p>
        </p:txBody>
      </p:sp>
      <p:sp>
        <p:nvSpPr>
          <p:cNvPr id="11" name="Rectangle 13"/>
          <p:cNvSpPr>
            <a:spLocks noChangeAspect="1" noChangeArrowheads="1"/>
          </p:cNvSpPr>
          <p:nvPr userDrawn="1"/>
        </p:nvSpPr>
        <p:spPr bwMode="auto">
          <a:xfrm>
            <a:off x="-21679" y="493047"/>
            <a:ext cx="2452599" cy="21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" i="1" dirty="0">
                <a:solidFill>
                  <a:srgbClr val="014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экономического прогнозирования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66" y="131667"/>
            <a:ext cx="1791108" cy="54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493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_макрокол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4510856"/>
            <a:ext cx="9906000" cy="2347144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20000"/>
                  <a:lumOff val="80000"/>
                </a:schemeClr>
              </a:gs>
              <a:gs pos="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10800000">
            <a:off x="2378473" y="1"/>
            <a:ext cx="7527528" cy="836613"/>
          </a:xfrm>
          <a:prstGeom prst="rect">
            <a:avLst/>
          </a:prstGeom>
          <a:gradFill flip="none" rotWithShape="1">
            <a:gsLst>
              <a:gs pos="0">
                <a:srgbClr val="7FA2BC">
                  <a:lumMod val="30000"/>
                  <a:lumOff val="7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378473" y="1"/>
            <a:ext cx="18917" cy="836613"/>
          </a:xfrm>
          <a:prstGeom prst="rect">
            <a:avLst/>
          </a:prstGeom>
          <a:solidFill>
            <a:srgbClr val="014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31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7534135" y="385015"/>
            <a:ext cx="2025183" cy="2954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 b="1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№ </a:t>
            </a:r>
            <a:r>
              <a:rPr lang="ru-RU" dirty="0" err="1"/>
              <a:t>ххх</a:t>
            </a:r>
            <a:r>
              <a:rPr lang="ru-RU" dirty="0"/>
              <a:t> от </a:t>
            </a:r>
            <a:r>
              <a:rPr lang="ru-RU" dirty="0" err="1"/>
              <a:t>хх</a:t>
            </a:r>
            <a:r>
              <a:rPr lang="ru-RU" dirty="0"/>
              <a:t> месяца 20хх г.</a:t>
            </a:r>
          </a:p>
        </p:txBody>
      </p:sp>
      <p:sp>
        <p:nvSpPr>
          <p:cNvPr id="32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633741" y="1791493"/>
            <a:ext cx="8638518" cy="962243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 sz="1600" i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Тема обзора</a:t>
            </a:r>
          </a:p>
        </p:txBody>
      </p:sp>
      <p:sp>
        <p:nvSpPr>
          <p:cNvPr id="33" name="Rectangle 2"/>
          <p:cNvSpPr>
            <a:spLocks noGrp="1" noChangeArrowheads="1"/>
          </p:cNvSpPr>
          <p:nvPr userDrawn="1"/>
        </p:nvSpPr>
        <p:spPr bwMode="auto">
          <a:xfrm>
            <a:off x="634962" y="1398988"/>
            <a:ext cx="4549852" cy="45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447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B45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t" anchorCtr="0"/>
          <a:lstStyle/>
          <a:p>
            <a:pPr>
              <a:spcBef>
                <a:spcPts val="600"/>
              </a:spcBef>
              <a:defRPr/>
            </a:pPr>
            <a:r>
              <a:rPr lang="ru-RU" sz="2000" b="1" dirty="0">
                <a:solidFill>
                  <a:srgbClr val="00447C"/>
                </a:solidFill>
              </a:rPr>
              <a:t>МАКРОЭКОНОМИЧЕСКИЙ ОБЗОР:</a:t>
            </a:r>
            <a:endParaRPr lang="ru-RU" sz="1600" dirty="0">
              <a:solidFill>
                <a:srgbClr val="00447C"/>
              </a:solidFill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634962" y="3121224"/>
            <a:ext cx="5486479" cy="2246769"/>
          </a:xfrm>
          <a:prstGeom prst="rect">
            <a:avLst/>
          </a:prstGeom>
          <a:noFill/>
          <a:ln w="19050">
            <a:solidFill>
              <a:srgbClr val="EF795A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rgbClr val="00447C"/>
                </a:solidFill>
              </a:rPr>
              <a:t>Для подключения к конференции: </a:t>
            </a:r>
          </a:p>
          <a:p>
            <a:endParaRPr lang="ru-RU" sz="2000" b="1" u="sng" dirty="0">
              <a:solidFill>
                <a:srgbClr val="00447C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sz="2000" b="1" u="sng" dirty="0">
                <a:solidFill>
                  <a:srgbClr val="00447C"/>
                </a:solidFill>
              </a:rPr>
              <a:t>Наберите:</a:t>
            </a:r>
            <a:r>
              <a:rPr lang="ru-RU" sz="2000" b="1" dirty="0">
                <a:solidFill>
                  <a:srgbClr val="00447C"/>
                </a:solidFill>
              </a:rPr>
              <a:t> городской +7 (495) 719-13-13 или внутренний номер – 9-13-13.</a:t>
            </a:r>
          </a:p>
          <a:p>
            <a:pPr marL="342900" indent="-342900">
              <a:buFontTx/>
              <a:buAutoNum type="arabicPeriod"/>
            </a:pPr>
            <a:r>
              <a:rPr lang="ru-RU" sz="2000" b="1" u="sng" dirty="0">
                <a:solidFill>
                  <a:srgbClr val="00447C"/>
                </a:solidFill>
              </a:rPr>
              <a:t>Переключитесь</a:t>
            </a:r>
            <a:r>
              <a:rPr lang="ru-RU" sz="2000" b="1" dirty="0">
                <a:solidFill>
                  <a:srgbClr val="00447C"/>
                </a:solidFill>
              </a:rPr>
              <a:t> в тональный режим.</a:t>
            </a:r>
          </a:p>
          <a:p>
            <a:pPr marL="342900" indent="-342900">
              <a:buFontTx/>
              <a:buAutoNum type="arabicPeriod"/>
            </a:pPr>
            <a:r>
              <a:rPr lang="ru-RU" sz="2000" b="1" u="sng" dirty="0">
                <a:solidFill>
                  <a:srgbClr val="00447C"/>
                </a:solidFill>
              </a:rPr>
              <a:t>Наберите</a:t>
            </a:r>
            <a:r>
              <a:rPr lang="ru-RU" sz="2000" b="1" dirty="0">
                <a:solidFill>
                  <a:srgbClr val="00447C"/>
                </a:solidFill>
              </a:rPr>
              <a:t> номер конференции – 34, затем пароль – 3001.</a:t>
            </a:r>
            <a:endParaRPr lang="en-US" sz="2000" b="1" dirty="0">
              <a:solidFill>
                <a:srgbClr val="00447C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6513" y="4510088"/>
            <a:ext cx="3173412" cy="857250"/>
          </a:xfrm>
          <a:prstGeom prst="rect">
            <a:avLst/>
          </a:prstGeom>
        </p:spPr>
        <p:txBody>
          <a:bodyPr/>
          <a:lstStyle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r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 algn="r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 algn="r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 algn="r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Фамилия Имя, (</a:t>
            </a:r>
            <a:r>
              <a:rPr lang="ru-RU" sz="1200" b="0" i="0" u="none" strike="noStrike" baseline="0" dirty="0"/>
              <a:t>↵) </a:t>
            </a:r>
            <a:r>
              <a:rPr lang="ru-RU" sz="1200" b="1" dirty="0">
                <a:solidFill>
                  <a:srgbClr val="00447C"/>
                </a:solidFill>
              </a:rPr>
              <a:t>почта@gazprombank.ru</a:t>
            </a:r>
            <a:r>
              <a:rPr lang="ru-RU" dirty="0"/>
              <a:t>,</a:t>
            </a:r>
            <a:r>
              <a:rPr lang="ru-RU" sz="1200" b="0" i="0" u="none" strike="noStrike" baseline="0" dirty="0"/>
              <a:t> (↵) </a:t>
            </a:r>
            <a:r>
              <a:rPr lang="ru-RU" sz="1200" b="1" dirty="0">
                <a:solidFill>
                  <a:srgbClr val="00447C"/>
                </a:solidFill>
              </a:rPr>
              <a:t>+7 (495) 287-61-00 доб. 2-хххх</a:t>
            </a:r>
            <a:endParaRPr lang="en-US" sz="1200" b="1" dirty="0">
              <a:solidFill>
                <a:srgbClr val="00447C"/>
              </a:solidFill>
            </a:endParaRP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 rot="10800000">
            <a:off x="2378473" y="1"/>
            <a:ext cx="7527528" cy="836613"/>
          </a:xfrm>
          <a:prstGeom prst="rect">
            <a:avLst/>
          </a:prstGeom>
          <a:gradFill flip="none" rotWithShape="1">
            <a:gsLst>
              <a:gs pos="0">
                <a:srgbClr val="7FA2BC">
                  <a:lumMod val="30000"/>
                  <a:lumOff val="7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78473" y="1"/>
            <a:ext cx="18917" cy="836613"/>
          </a:xfrm>
          <a:prstGeom prst="rect">
            <a:avLst/>
          </a:prstGeom>
          <a:solidFill>
            <a:srgbClr val="014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>
            <a:off x="2378473" y="1"/>
            <a:ext cx="7527528" cy="836613"/>
          </a:xfrm>
          <a:prstGeom prst="rect">
            <a:avLst/>
          </a:prstGeom>
          <a:gradFill flip="none" rotWithShape="1">
            <a:gsLst>
              <a:gs pos="0">
                <a:srgbClr val="7FA2BC">
                  <a:lumMod val="30000"/>
                  <a:lumOff val="7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2378473" y="1"/>
            <a:ext cx="18917" cy="836613"/>
          </a:xfrm>
          <a:prstGeom prst="rect">
            <a:avLst/>
          </a:prstGeom>
          <a:solidFill>
            <a:srgbClr val="014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325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юме/Слайд-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"/>
          <p:cNvSpPr>
            <a:spLocks noGrp="1"/>
          </p:cNvSpPr>
          <p:nvPr>
            <p:ph type="body" sz="quarter" idx="26" hasCustomPrompt="1"/>
          </p:nvPr>
        </p:nvSpPr>
        <p:spPr>
          <a:xfrm>
            <a:off x="434187" y="930275"/>
            <a:ext cx="9033027" cy="5470525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838575" y="6529588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8" name="Текст 20"/>
          <p:cNvSpPr>
            <a:spLocks noGrp="1"/>
          </p:cNvSpPr>
          <p:nvPr>
            <p:ph type="body" sz="quarter" idx="20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  <p:sp>
        <p:nvSpPr>
          <p:cNvPr id="9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74561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 userDrawn="1"/>
        </p:nvSpPr>
        <p:spPr bwMode="auto">
          <a:xfrm>
            <a:off x="2457600" y="435051"/>
            <a:ext cx="62875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4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</a:p>
        </p:txBody>
      </p:sp>
      <p:sp>
        <p:nvSpPr>
          <p:cNvPr id="13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7" name="Текст 20"/>
          <p:cNvSpPr>
            <a:spLocks noGrp="1"/>
          </p:cNvSpPr>
          <p:nvPr>
            <p:ph type="body" sz="quarter" idx="20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26" hasCustomPrompt="1"/>
          </p:nvPr>
        </p:nvSpPr>
        <p:spPr>
          <a:xfrm>
            <a:off x="434187" y="930275"/>
            <a:ext cx="9033027" cy="5470525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</p:spTree>
    <p:extLst>
      <p:ext uri="{BB962C8B-B14F-4D97-AF65-F5344CB8AC3E}">
        <p14:creationId xmlns:p14="http://schemas.microsoft.com/office/powerpoint/2010/main" val="2671928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9">
          <p15:clr>
            <a:srgbClr val="FBAE40"/>
          </p15:clr>
        </p15:guide>
        <p15:guide id="2" pos="597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Прямоугольник 10"/>
          <p:cNvSpPr>
            <a:spLocks noChangeArrowheads="1"/>
          </p:cNvSpPr>
          <p:nvPr userDrawn="1"/>
        </p:nvSpPr>
        <p:spPr bwMode="auto">
          <a:xfrm>
            <a:off x="2457600" y="435051"/>
            <a:ext cx="62875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</a:p>
        </p:txBody>
      </p:sp>
      <p:sp>
        <p:nvSpPr>
          <p:cNvPr id="13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7" name="Текст 20"/>
          <p:cNvSpPr>
            <a:spLocks noGrp="1"/>
          </p:cNvSpPr>
          <p:nvPr>
            <p:ph type="body" sz="quarter" idx="20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26" hasCustomPrompt="1"/>
          </p:nvPr>
        </p:nvSpPr>
        <p:spPr>
          <a:xfrm>
            <a:off x="434187" y="930275"/>
            <a:ext cx="9033027" cy="5470525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</p:spTree>
    <p:extLst>
      <p:ext uri="{BB962C8B-B14F-4D97-AF65-F5344CB8AC3E}">
        <p14:creationId xmlns:p14="http://schemas.microsoft.com/office/powerpoint/2010/main" val="264086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9">
          <p15:clr>
            <a:srgbClr val="FBAE40"/>
          </p15:clr>
        </p15:guide>
        <p15:guide id="2" pos="5978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3123" y="2394595"/>
            <a:ext cx="6959755" cy="135366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632520" y="2394595"/>
            <a:ext cx="829568" cy="1039099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 sz="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 </a:t>
            </a: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 bwMode="auto">
          <a:xfrm>
            <a:off x="0" y="2394595"/>
            <a:ext cx="4172913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1467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Прямая соединительная линия 8"/>
          <p:cNvCxnSpPr/>
          <p:nvPr userDrawn="1"/>
        </p:nvCxnSpPr>
        <p:spPr bwMode="auto">
          <a:xfrm>
            <a:off x="0" y="2394595"/>
            <a:ext cx="4172913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1467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Прямая соединительная линия 9"/>
          <p:cNvCxnSpPr/>
          <p:nvPr userDrawn="1"/>
        </p:nvCxnSpPr>
        <p:spPr bwMode="auto">
          <a:xfrm>
            <a:off x="0" y="2394595"/>
            <a:ext cx="4172913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1467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Прямая соединительная линия 10"/>
          <p:cNvCxnSpPr/>
          <p:nvPr userDrawn="1"/>
        </p:nvCxnSpPr>
        <p:spPr bwMode="auto">
          <a:xfrm>
            <a:off x="0" y="2394595"/>
            <a:ext cx="4172913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1467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Прямая соединительная линия 11"/>
          <p:cNvCxnSpPr/>
          <p:nvPr userDrawn="1"/>
        </p:nvCxnSpPr>
        <p:spPr bwMode="auto">
          <a:xfrm>
            <a:off x="0" y="2394595"/>
            <a:ext cx="4172913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1467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17" name="Текст 20"/>
          <p:cNvSpPr>
            <a:spLocks noGrp="1"/>
          </p:cNvSpPr>
          <p:nvPr>
            <p:ph type="body" sz="quarter" idx="20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7802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5"/>
          </p:nvPr>
        </p:nvSpPr>
        <p:spPr>
          <a:xfrm>
            <a:off x="5003214" y="1255130"/>
            <a:ext cx="4462519" cy="2376000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5003214" y="930275"/>
            <a:ext cx="4462519" cy="30638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8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6" name="Объект 11"/>
          <p:cNvSpPr>
            <a:spLocks noGrp="1"/>
          </p:cNvSpPr>
          <p:nvPr>
            <p:ph sz="quarter" idx="24"/>
          </p:nvPr>
        </p:nvSpPr>
        <p:spPr>
          <a:xfrm>
            <a:off x="5003214" y="4034325"/>
            <a:ext cx="4462519" cy="2376000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17" name="Текст 14"/>
          <p:cNvSpPr>
            <a:spLocks noGrp="1"/>
          </p:cNvSpPr>
          <p:nvPr>
            <p:ph type="body" sz="quarter" idx="25" hasCustomPrompt="1"/>
          </p:nvPr>
        </p:nvSpPr>
        <p:spPr>
          <a:xfrm>
            <a:off x="5003214" y="3719865"/>
            <a:ext cx="4462519" cy="30638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6" hasCustomPrompt="1"/>
          </p:nvPr>
        </p:nvSpPr>
        <p:spPr>
          <a:xfrm>
            <a:off x="434188" y="930275"/>
            <a:ext cx="4493412" cy="5480049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11" name="Текст 20"/>
          <p:cNvSpPr>
            <a:spLocks noGrp="1"/>
          </p:cNvSpPr>
          <p:nvPr>
            <p:ph type="body" sz="quarter" idx="20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818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8">
          <p15:clr>
            <a:srgbClr val="FBAE40"/>
          </p15:clr>
        </p15:guide>
        <p15:guide id="2" pos="5978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 справа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5"/>
          </p:nvPr>
        </p:nvSpPr>
        <p:spPr>
          <a:xfrm>
            <a:off x="5003214" y="1255130"/>
            <a:ext cx="4462519" cy="2746796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5003214" y="930275"/>
            <a:ext cx="4462519" cy="30638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1" name="Объект 11"/>
          <p:cNvSpPr>
            <a:spLocks noGrp="1"/>
          </p:cNvSpPr>
          <p:nvPr>
            <p:ph sz="quarter" idx="20"/>
          </p:nvPr>
        </p:nvSpPr>
        <p:spPr>
          <a:xfrm>
            <a:off x="434189" y="4396740"/>
            <a:ext cx="9033026" cy="2013585"/>
          </a:xfrm>
          <a:prstGeom prst="rect">
            <a:avLst/>
          </a:prstGeom>
        </p:spPr>
        <p:txBody>
          <a:bodyPr/>
          <a:lstStyle>
            <a:lvl1pPr marL="284400" indent="-284400" algn="just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21" hasCustomPrompt="1"/>
          </p:nvPr>
        </p:nvSpPr>
        <p:spPr>
          <a:xfrm>
            <a:off x="434188" y="4077072"/>
            <a:ext cx="9033026" cy="30638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8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26" hasCustomPrompt="1"/>
          </p:nvPr>
        </p:nvSpPr>
        <p:spPr>
          <a:xfrm>
            <a:off x="434187" y="930275"/>
            <a:ext cx="4471201" cy="3071650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16" name="Текст 20"/>
          <p:cNvSpPr>
            <a:spLocks noGrp="1"/>
          </p:cNvSpPr>
          <p:nvPr>
            <p:ph type="body" sz="quarter" idx="27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904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4048" userDrawn="1">
          <p15:clr>
            <a:srgbClr val="FBAE40"/>
          </p15:clr>
        </p15:guide>
        <p15:guide id="1" pos="5978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сверху, графи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11" name="Объект 11"/>
          <p:cNvSpPr>
            <a:spLocks noGrp="1"/>
          </p:cNvSpPr>
          <p:nvPr>
            <p:ph sz="quarter" idx="20"/>
          </p:nvPr>
        </p:nvSpPr>
        <p:spPr>
          <a:xfrm>
            <a:off x="434189" y="4010025"/>
            <a:ext cx="9033026" cy="2400299"/>
          </a:xfrm>
          <a:prstGeom prst="rect">
            <a:avLst/>
          </a:prstGeom>
        </p:spPr>
        <p:txBody>
          <a:bodyPr/>
          <a:lstStyle>
            <a:lvl1pPr marL="284400" indent="-284400" algn="just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21" hasCustomPrompt="1"/>
          </p:nvPr>
        </p:nvSpPr>
        <p:spPr>
          <a:xfrm>
            <a:off x="434188" y="3703638"/>
            <a:ext cx="9033027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5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0" name="Текст 2"/>
          <p:cNvSpPr>
            <a:spLocks noGrp="1"/>
          </p:cNvSpPr>
          <p:nvPr>
            <p:ph type="body" sz="quarter" idx="27" hasCustomPrompt="1"/>
          </p:nvPr>
        </p:nvSpPr>
        <p:spPr>
          <a:xfrm>
            <a:off x="434187" y="930275"/>
            <a:ext cx="9033027" cy="2693459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9" name="Текст 20"/>
          <p:cNvSpPr>
            <a:spLocks noGrp="1"/>
          </p:cNvSpPr>
          <p:nvPr>
            <p:ph type="body" sz="quarter" idx="28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87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4048" userDrawn="1">
          <p15:clr>
            <a:srgbClr val="FBAE40"/>
          </p15:clr>
        </p15:guide>
        <p15:guide id="1" pos="5978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сверху, текст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11" name="Объект 11"/>
          <p:cNvSpPr>
            <a:spLocks noGrp="1"/>
          </p:cNvSpPr>
          <p:nvPr>
            <p:ph sz="quarter" idx="20"/>
          </p:nvPr>
        </p:nvSpPr>
        <p:spPr>
          <a:xfrm>
            <a:off x="434187" y="1250950"/>
            <a:ext cx="9033028" cy="2432049"/>
          </a:xfrm>
          <a:prstGeom prst="rect">
            <a:avLst/>
          </a:prstGeom>
        </p:spPr>
        <p:txBody>
          <a:bodyPr/>
          <a:lstStyle>
            <a:lvl1pPr marL="284400" indent="-284400" algn="just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21" hasCustomPrompt="1"/>
          </p:nvPr>
        </p:nvSpPr>
        <p:spPr>
          <a:xfrm>
            <a:off x="434187" y="932940"/>
            <a:ext cx="9033027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5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27" hasCustomPrompt="1"/>
          </p:nvPr>
        </p:nvSpPr>
        <p:spPr>
          <a:xfrm>
            <a:off x="434188" y="3749498"/>
            <a:ext cx="9033026" cy="2668235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9" name="Текст 20"/>
          <p:cNvSpPr>
            <a:spLocks noGrp="1"/>
          </p:cNvSpPr>
          <p:nvPr>
            <p:ph type="body" sz="quarter" idx="28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9847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сверху, текст и графи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11" name="Объект 11"/>
          <p:cNvSpPr>
            <a:spLocks noGrp="1"/>
          </p:cNvSpPr>
          <p:nvPr>
            <p:ph sz="quarter" idx="20"/>
          </p:nvPr>
        </p:nvSpPr>
        <p:spPr>
          <a:xfrm>
            <a:off x="434187" y="1250950"/>
            <a:ext cx="9033028" cy="3105150"/>
          </a:xfrm>
          <a:prstGeom prst="rect">
            <a:avLst/>
          </a:prstGeom>
        </p:spPr>
        <p:txBody>
          <a:bodyPr/>
          <a:lstStyle>
            <a:lvl1pPr marL="284400" indent="-284400" algn="just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21" hasCustomPrompt="1"/>
          </p:nvPr>
        </p:nvSpPr>
        <p:spPr>
          <a:xfrm>
            <a:off x="434187" y="932940"/>
            <a:ext cx="9033027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5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27" hasCustomPrompt="1"/>
          </p:nvPr>
        </p:nvSpPr>
        <p:spPr>
          <a:xfrm>
            <a:off x="434188" y="4437112"/>
            <a:ext cx="4474800" cy="1980621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9" name="Текст 20"/>
          <p:cNvSpPr>
            <a:spLocks noGrp="1"/>
          </p:cNvSpPr>
          <p:nvPr>
            <p:ph type="body" sz="quarter" idx="28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  <p:sp>
        <p:nvSpPr>
          <p:cNvPr id="10" name="Объект 11"/>
          <p:cNvSpPr>
            <a:spLocks noGrp="1"/>
          </p:cNvSpPr>
          <p:nvPr>
            <p:ph sz="quarter" idx="15"/>
          </p:nvPr>
        </p:nvSpPr>
        <p:spPr>
          <a:xfrm>
            <a:off x="4992449" y="4762500"/>
            <a:ext cx="4474800" cy="1655233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12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4992414" y="4441676"/>
            <a:ext cx="4474800" cy="30638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</p:spTree>
    <p:extLst>
      <p:ext uri="{BB962C8B-B14F-4D97-AF65-F5344CB8AC3E}">
        <p14:creationId xmlns:p14="http://schemas.microsoft.com/office/powerpoint/2010/main" val="20611523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графика и текст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5"/>
          </p:nvPr>
        </p:nvSpPr>
        <p:spPr>
          <a:xfrm>
            <a:off x="4992415" y="1257299"/>
            <a:ext cx="4474800" cy="2475434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18" name="Объект 11"/>
          <p:cNvSpPr>
            <a:spLocks noGrp="1"/>
          </p:cNvSpPr>
          <p:nvPr>
            <p:ph sz="quarter" idx="24"/>
          </p:nvPr>
        </p:nvSpPr>
        <p:spPr>
          <a:xfrm>
            <a:off x="434188" y="1257299"/>
            <a:ext cx="4474800" cy="2475433"/>
          </a:xfrm>
          <a:prstGeom prst="rect">
            <a:avLst/>
          </a:prstGeom>
        </p:spPr>
        <p:txBody>
          <a:bodyPr/>
          <a:lstStyle>
            <a:lvl1pPr marL="284400" indent="-284400" algn="just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14"/>
          <p:cNvSpPr>
            <a:spLocks noGrp="1"/>
          </p:cNvSpPr>
          <p:nvPr>
            <p:ph type="body" sz="quarter" idx="25" hasCustomPrompt="1"/>
          </p:nvPr>
        </p:nvSpPr>
        <p:spPr>
          <a:xfrm>
            <a:off x="434189" y="930273"/>
            <a:ext cx="4474800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28" hasCustomPrompt="1"/>
          </p:nvPr>
        </p:nvSpPr>
        <p:spPr>
          <a:xfrm>
            <a:off x="4992414" y="930273"/>
            <a:ext cx="4474801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9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27" hasCustomPrompt="1"/>
          </p:nvPr>
        </p:nvSpPr>
        <p:spPr>
          <a:xfrm>
            <a:off x="436487" y="3789040"/>
            <a:ext cx="9033027" cy="2621287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11" name="Текст 20"/>
          <p:cNvSpPr>
            <a:spLocks noGrp="1"/>
          </p:cNvSpPr>
          <p:nvPr>
            <p:ph type="body" sz="quarter" idx="20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6221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1"/>
          <p:cNvSpPr>
            <a:spLocks noGrp="1"/>
          </p:cNvSpPr>
          <p:nvPr>
            <p:ph sz="quarter" idx="20"/>
          </p:nvPr>
        </p:nvSpPr>
        <p:spPr>
          <a:xfrm>
            <a:off x="434188" y="4038600"/>
            <a:ext cx="4474801" cy="2372833"/>
          </a:xfrm>
          <a:prstGeom prst="rect">
            <a:avLst/>
          </a:prstGeom>
        </p:spPr>
        <p:txBody>
          <a:bodyPr/>
          <a:lstStyle>
            <a:lvl1pPr marL="284400" indent="-284400" algn="just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Объект 11"/>
          <p:cNvSpPr>
            <a:spLocks noGrp="1"/>
          </p:cNvSpPr>
          <p:nvPr>
            <p:ph sz="quarter" idx="19"/>
          </p:nvPr>
        </p:nvSpPr>
        <p:spPr>
          <a:xfrm>
            <a:off x="4987256" y="4038600"/>
            <a:ext cx="4479960" cy="2372833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5"/>
          </p:nvPr>
        </p:nvSpPr>
        <p:spPr>
          <a:xfrm>
            <a:off x="4992415" y="1247602"/>
            <a:ext cx="4474800" cy="2390166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4991100" y="929413"/>
            <a:ext cx="4476114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8" hasCustomPrompt="1"/>
          </p:nvPr>
        </p:nvSpPr>
        <p:spPr>
          <a:xfrm>
            <a:off x="4987255" y="3729828"/>
            <a:ext cx="4479960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21" hasCustomPrompt="1"/>
          </p:nvPr>
        </p:nvSpPr>
        <p:spPr>
          <a:xfrm>
            <a:off x="434187" y="3729828"/>
            <a:ext cx="4474801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20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26" hasCustomPrompt="1"/>
          </p:nvPr>
        </p:nvSpPr>
        <p:spPr>
          <a:xfrm>
            <a:off x="434187" y="930274"/>
            <a:ext cx="4474801" cy="2707493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17" name="Текст 20"/>
          <p:cNvSpPr>
            <a:spLocks noGrp="1"/>
          </p:cNvSpPr>
          <p:nvPr>
            <p:ph type="body" sz="quarter" idx="27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266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(внизу) и 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1"/>
          <p:cNvSpPr>
            <a:spLocks noGrp="1"/>
          </p:cNvSpPr>
          <p:nvPr>
            <p:ph sz="quarter" idx="20"/>
          </p:nvPr>
        </p:nvSpPr>
        <p:spPr>
          <a:xfrm>
            <a:off x="434188" y="4038600"/>
            <a:ext cx="4474801" cy="2372833"/>
          </a:xfrm>
          <a:prstGeom prst="rect">
            <a:avLst/>
          </a:prstGeom>
        </p:spPr>
        <p:txBody>
          <a:bodyPr/>
          <a:lstStyle>
            <a:lvl1pPr marL="284400" indent="-284400" algn="just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5"/>
          </p:nvPr>
        </p:nvSpPr>
        <p:spPr>
          <a:xfrm>
            <a:off x="4992415" y="1247602"/>
            <a:ext cx="4474799" cy="2390166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4991100" y="929413"/>
            <a:ext cx="4476114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21" hasCustomPrompt="1"/>
          </p:nvPr>
        </p:nvSpPr>
        <p:spPr>
          <a:xfrm>
            <a:off x="434187" y="3729828"/>
            <a:ext cx="4474801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20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7" name="Объект 11"/>
          <p:cNvSpPr>
            <a:spLocks noGrp="1"/>
          </p:cNvSpPr>
          <p:nvPr>
            <p:ph sz="quarter" idx="24"/>
          </p:nvPr>
        </p:nvSpPr>
        <p:spPr>
          <a:xfrm>
            <a:off x="434187" y="1248592"/>
            <a:ext cx="4474799" cy="2390166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18" name="Текст 14"/>
          <p:cNvSpPr>
            <a:spLocks noGrp="1"/>
          </p:cNvSpPr>
          <p:nvPr>
            <p:ph type="body" sz="quarter" idx="25" hasCustomPrompt="1"/>
          </p:nvPr>
        </p:nvSpPr>
        <p:spPr>
          <a:xfrm>
            <a:off x="432872" y="930403"/>
            <a:ext cx="4476114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26" hasCustomPrompt="1"/>
          </p:nvPr>
        </p:nvSpPr>
        <p:spPr>
          <a:xfrm>
            <a:off x="4992413" y="3729175"/>
            <a:ext cx="4474801" cy="2682258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16" name="Текст 20"/>
          <p:cNvSpPr>
            <a:spLocks noGrp="1"/>
          </p:cNvSpPr>
          <p:nvPr>
            <p:ph type="body" sz="quarter" idx="27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9856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1"/>
          <p:cNvSpPr>
            <a:spLocks noGrp="1"/>
          </p:cNvSpPr>
          <p:nvPr>
            <p:ph sz="quarter" idx="20"/>
          </p:nvPr>
        </p:nvSpPr>
        <p:spPr>
          <a:xfrm>
            <a:off x="434188" y="4038600"/>
            <a:ext cx="4474801" cy="2372833"/>
          </a:xfrm>
          <a:prstGeom prst="rect">
            <a:avLst/>
          </a:prstGeom>
        </p:spPr>
        <p:txBody>
          <a:bodyPr/>
          <a:lstStyle>
            <a:lvl1pPr marL="284400" indent="-284400" algn="just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Объект 11"/>
          <p:cNvSpPr>
            <a:spLocks noGrp="1"/>
          </p:cNvSpPr>
          <p:nvPr>
            <p:ph sz="quarter" idx="19"/>
          </p:nvPr>
        </p:nvSpPr>
        <p:spPr>
          <a:xfrm>
            <a:off x="4987256" y="4038600"/>
            <a:ext cx="4479960" cy="2372833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5"/>
          </p:nvPr>
        </p:nvSpPr>
        <p:spPr>
          <a:xfrm>
            <a:off x="4992415" y="1247602"/>
            <a:ext cx="4474800" cy="2390166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4991100" y="929413"/>
            <a:ext cx="4476114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8" hasCustomPrompt="1"/>
          </p:nvPr>
        </p:nvSpPr>
        <p:spPr>
          <a:xfrm>
            <a:off x="4987255" y="3729828"/>
            <a:ext cx="4479960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21" hasCustomPrompt="1"/>
          </p:nvPr>
        </p:nvSpPr>
        <p:spPr>
          <a:xfrm>
            <a:off x="434187" y="3729828"/>
            <a:ext cx="4474801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20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7" name="Объект 11"/>
          <p:cNvSpPr>
            <a:spLocks noGrp="1"/>
          </p:cNvSpPr>
          <p:nvPr>
            <p:ph sz="quarter" idx="24"/>
          </p:nvPr>
        </p:nvSpPr>
        <p:spPr>
          <a:xfrm>
            <a:off x="434187" y="1247602"/>
            <a:ext cx="4474800" cy="2390166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18" name="Текст 14"/>
          <p:cNvSpPr>
            <a:spLocks noGrp="1"/>
          </p:cNvSpPr>
          <p:nvPr>
            <p:ph type="body" sz="quarter" idx="25" hasCustomPrompt="1"/>
          </p:nvPr>
        </p:nvSpPr>
        <p:spPr>
          <a:xfrm>
            <a:off x="432872" y="929413"/>
            <a:ext cx="4476114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26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62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3123" y="2394595"/>
            <a:ext cx="6959755" cy="135366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632520" y="2394595"/>
            <a:ext cx="829568" cy="1039099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 sz="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 </a:t>
            </a: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 bwMode="auto">
          <a:xfrm>
            <a:off x="0" y="2394595"/>
            <a:ext cx="4172913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1467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Прямая соединительная линия 8"/>
          <p:cNvCxnSpPr/>
          <p:nvPr userDrawn="1"/>
        </p:nvCxnSpPr>
        <p:spPr bwMode="auto">
          <a:xfrm>
            <a:off x="0" y="2394595"/>
            <a:ext cx="4172913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1467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Прямая соединительная линия 9"/>
          <p:cNvCxnSpPr/>
          <p:nvPr userDrawn="1"/>
        </p:nvCxnSpPr>
        <p:spPr bwMode="auto">
          <a:xfrm>
            <a:off x="0" y="2394595"/>
            <a:ext cx="4172913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1467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Прямая соединительная линия 10"/>
          <p:cNvCxnSpPr/>
          <p:nvPr userDrawn="1"/>
        </p:nvCxnSpPr>
        <p:spPr bwMode="auto">
          <a:xfrm>
            <a:off x="0" y="2394595"/>
            <a:ext cx="4172913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1467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Прямая соединительная линия 11"/>
          <p:cNvCxnSpPr/>
          <p:nvPr userDrawn="1"/>
        </p:nvCxnSpPr>
        <p:spPr bwMode="auto">
          <a:xfrm>
            <a:off x="0" y="2394595"/>
            <a:ext cx="4172913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1467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17" name="Текст 20"/>
          <p:cNvSpPr>
            <a:spLocks noGrp="1"/>
          </p:cNvSpPr>
          <p:nvPr>
            <p:ph type="body" sz="quarter" idx="20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7554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текста и два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1"/>
          <p:cNvSpPr>
            <a:spLocks noGrp="1"/>
          </p:cNvSpPr>
          <p:nvPr>
            <p:ph sz="quarter" idx="20"/>
          </p:nvPr>
        </p:nvSpPr>
        <p:spPr>
          <a:xfrm>
            <a:off x="434188" y="4010025"/>
            <a:ext cx="4474800" cy="2385736"/>
          </a:xfrm>
          <a:prstGeom prst="rect">
            <a:avLst/>
          </a:prstGeom>
        </p:spPr>
        <p:txBody>
          <a:bodyPr/>
          <a:lstStyle>
            <a:lvl1pPr marL="284400" indent="-284400" algn="just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5"/>
          </p:nvPr>
        </p:nvSpPr>
        <p:spPr>
          <a:xfrm>
            <a:off x="4992415" y="1236698"/>
            <a:ext cx="4474800" cy="2371378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4992415" y="930309"/>
            <a:ext cx="4474800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21" hasCustomPrompt="1"/>
          </p:nvPr>
        </p:nvSpPr>
        <p:spPr>
          <a:xfrm>
            <a:off x="434188" y="3694433"/>
            <a:ext cx="4474800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9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26" hasCustomPrompt="1"/>
          </p:nvPr>
        </p:nvSpPr>
        <p:spPr>
          <a:xfrm>
            <a:off x="434187" y="930275"/>
            <a:ext cx="4474801" cy="2677802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27" hasCustomPrompt="1"/>
          </p:nvPr>
        </p:nvSpPr>
        <p:spPr>
          <a:xfrm>
            <a:off x="4992414" y="3699679"/>
            <a:ext cx="4474801" cy="2696082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16" name="Текст 20"/>
          <p:cNvSpPr>
            <a:spLocks noGrp="1"/>
          </p:cNvSpPr>
          <p:nvPr>
            <p:ph type="body" sz="quarter" idx="28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4757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ин график/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5"/>
          </p:nvPr>
        </p:nvSpPr>
        <p:spPr>
          <a:xfrm>
            <a:off x="434188" y="1250950"/>
            <a:ext cx="9033027" cy="5166783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434188" y="930275"/>
            <a:ext cx="9033027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1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Текст 20"/>
          <p:cNvSpPr>
            <a:spLocks noGrp="1"/>
          </p:cNvSpPr>
          <p:nvPr>
            <p:ph type="body" sz="quarter" idx="20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9417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Методологические под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2F9D4F1F-6811-498B-925F-647098BAF94E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>
              <a:solidFill>
                <a:srgbClr val="00447C"/>
              </a:solidFill>
            </a:endParaRPr>
          </a:p>
        </p:txBody>
      </p:sp>
      <p:sp>
        <p:nvSpPr>
          <p:cNvPr id="8" name="Таблица 7"/>
          <p:cNvSpPr>
            <a:spLocks noGrp="1"/>
          </p:cNvSpPr>
          <p:nvPr>
            <p:ph type="tbl" sz="quarter" idx="13"/>
          </p:nvPr>
        </p:nvSpPr>
        <p:spPr>
          <a:xfrm>
            <a:off x="428625" y="926041"/>
            <a:ext cx="9039225" cy="5491691"/>
          </a:xfrm>
          <a:prstGeom prst="rect">
            <a:avLst/>
          </a:prstGeom>
        </p:spPr>
        <p:txBody>
          <a:bodyPr/>
          <a:lstStyle>
            <a:lvl1pPr marL="284400" indent="-284400" algn="just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Вставка таблицы</a:t>
            </a:r>
            <a:endParaRPr lang="ru-RU" dirty="0"/>
          </a:p>
        </p:txBody>
      </p:sp>
      <p:sp>
        <p:nvSpPr>
          <p:cNvPr id="13" name="Прямоугольник 12"/>
          <p:cNvSpPr>
            <a:spLocks noChangeArrowheads="1"/>
          </p:cNvSpPr>
          <p:nvPr userDrawn="1"/>
        </p:nvSpPr>
        <p:spPr bwMode="auto">
          <a:xfrm>
            <a:off x="2457600" y="441925"/>
            <a:ext cx="62875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r>
              <a:rPr lang="ru-RU" dirty="0">
                <a:solidFill>
                  <a:srgbClr val="004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Методологические подходы</a:t>
            </a:r>
          </a:p>
        </p:txBody>
      </p:sp>
    </p:spTree>
    <p:extLst>
      <p:ext uri="{BB962C8B-B14F-4D97-AF65-F5344CB8AC3E}">
        <p14:creationId xmlns:p14="http://schemas.microsoft.com/office/powerpoint/2010/main" val="39992107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граничение ответственнос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2F9D4F1F-6811-498B-925F-647098BAF94E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>
              <a:solidFill>
                <a:srgbClr val="00447C"/>
              </a:solidFill>
            </a:endParaRPr>
          </a:p>
        </p:txBody>
      </p:sp>
      <p:sp>
        <p:nvSpPr>
          <p:cNvPr id="13" name="Прямоугольник 2"/>
          <p:cNvSpPr>
            <a:spLocks noChangeArrowheads="1"/>
          </p:cNvSpPr>
          <p:nvPr userDrawn="1"/>
        </p:nvSpPr>
        <p:spPr bwMode="auto">
          <a:xfrm>
            <a:off x="409576" y="932249"/>
            <a:ext cx="9058274" cy="43499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2000"/>
              </a:lnSpc>
              <a:spcBef>
                <a:spcPts val="300"/>
              </a:spcBef>
              <a:spcAft>
                <a:spcPts val="1000"/>
              </a:spcAft>
              <a:buClr>
                <a:srgbClr val="7FA2BC"/>
              </a:buClr>
              <a:defRPr/>
            </a:pPr>
            <a:r>
              <a:rPr lang="ru-RU" sz="1600" i="1" dirty="0">
                <a:solidFill>
                  <a:srgbClr val="00447C"/>
                </a:solidFill>
                <a:latin typeface="Arial" charset="0"/>
              </a:rPr>
              <a:t>Данная презентация предназначена исключительно для предоставления партнерам и потенциальным клиентам «Газпромбанк» (Акционерное Общество) (далее - ГПБ). Любая информация, изложенная в настоящем отчете, является суждением на момент предоставления настоящего отчета.</a:t>
            </a:r>
          </a:p>
          <a:p>
            <a:pPr algn="just">
              <a:lnSpc>
                <a:spcPts val="2000"/>
              </a:lnSpc>
              <a:spcBef>
                <a:spcPts val="300"/>
              </a:spcBef>
              <a:spcAft>
                <a:spcPts val="1000"/>
              </a:spcAft>
              <a:buClr>
                <a:srgbClr val="7FA2BC"/>
              </a:buClr>
              <a:defRPr/>
            </a:pPr>
            <a:r>
              <a:rPr lang="ru-RU" sz="1600" i="1" dirty="0">
                <a:solidFill>
                  <a:srgbClr val="00447C"/>
                </a:solidFill>
                <a:latin typeface="Arial" charset="0"/>
              </a:rPr>
              <a:t>Настоящая публикация носит исключительно информационный характер и не является предложением о продаже (офертой) или какими-либо инвестиционными рекомендациями или услугами. </a:t>
            </a:r>
          </a:p>
          <a:p>
            <a:pPr algn="just">
              <a:lnSpc>
                <a:spcPts val="2000"/>
              </a:lnSpc>
              <a:spcBef>
                <a:spcPts val="300"/>
              </a:spcBef>
              <a:spcAft>
                <a:spcPts val="1000"/>
              </a:spcAft>
              <a:buClr>
                <a:srgbClr val="7FA2BC"/>
              </a:buClr>
              <a:defRPr/>
            </a:pPr>
            <a:r>
              <a:rPr lang="ru-RU" sz="1600" i="1" dirty="0">
                <a:solidFill>
                  <a:srgbClr val="00447C"/>
                </a:solidFill>
                <a:latin typeface="Arial" charset="0"/>
              </a:rPr>
              <a:t>Адресат не вправе толковать содержание как данного слайда, так и прочих, представленных в настоящей презентации</a:t>
            </a:r>
            <a:r>
              <a:rPr lang="en-US" sz="1600" i="1" dirty="0">
                <a:solidFill>
                  <a:srgbClr val="00447C"/>
                </a:solidFill>
                <a:latin typeface="Arial" charset="0"/>
              </a:rPr>
              <a:t> </a:t>
            </a:r>
            <a:r>
              <a:rPr lang="ru-RU" sz="1600" i="1" dirty="0">
                <a:solidFill>
                  <a:srgbClr val="00447C"/>
                </a:solidFill>
                <a:latin typeface="Arial" charset="0"/>
              </a:rPr>
              <a:t>как юридическое, налоговое или бизнес консультирование. ГПБ не несет никакой ответственности за какие-либо действия Адресата, основанные на приведенной в презентации информации.</a:t>
            </a:r>
          </a:p>
          <a:p>
            <a:pPr algn="just">
              <a:lnSpc>
                <a:spcPts val="2000"/>
              </a:lnSpc>
              <a:spcBef>
                <a:spcPts val="300"/>
              </a:spcBef>
              <a:spcAft>
                <a:spcPts val="1000"/>
              </a:spcAft>
              <a:buClr>
                <a:srgbClr val="7FA2BC"/>
              </a:buClr>
              <a:defRPr/>
            </a:pPr>
            <a:r>
              <a:rPr lang="ru-RU" sz="1600" i="1" dirty="0">
                <a:solidFill>
                  <a:srgbClr val="00447C"/>
                </a:solidFill>
                <a:latin typeface="Arial" charset="0"/>
              </a:rPr>
              <a:t>Все права защищены ГПБ.</a:t>
            </a:r>
          </a:p>
          <a:p>
            <a:pPr algn="just">
              <a:lnSpc>
                <a:spcPts val="2000"/>
              </a:lnSpc>
              <a:spcBef>
                <a:spcPts val="300"/>
              </a:spcBef>
              <a:spcAft>
                <a:spcPts val="1000"/>
              </a:spcAft>
              <a:buClr>
                <a:srgbClr val="7FA2BC"/>
              </a:buClr>
              <a:defRPr/>
            </a:pPr>
            <a:r>
              <a:rPr lang="ru-RU" sz="1600" i="1" dirty="0">
                <a:solidFill>
                  <a:srgbClr val="00447C"/>
                </a:solidFill>
                <a:latin typeface="Arial" charset="0"/>
              </a:rPr>
              <a:t>Данная презентация не предназначена для передачи третьим лицам, воспроизведению или цитированию без заранее полученного письменного согласия от ГПБ.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 userDrawn="1"/>
        </p:nvSpPr>
        <p:spPr bwMode="auto">
          <a:xfrm>
            <a:off x="2457600" y="441925"/>
            <a:ext cx="62875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4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Ограничение ответственности</a:t>
            </a:r>
          </a:p>
        </p:txBody>
      </p:sp>
    </p:spTree>
    <p:extLst>
      <p:ext uri="{BB962C8B-B14F-4D97-AF65-F5344CB8AC3E}">
        <p14:creationId xmlns:p14="http://schemas.microsoft.com/office/powerpoint/2010/main" val="462044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 для макрокол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2F9D4F1F-6811-498B-925F-647098BAF94E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>
              <a:solidFill>
                <a:srgbClr val="00447C"/>
              </a:solidFill>
            </a:endParaRP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466216" y="4822120"/>
            <a:ext cx="8981604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Clr>
                <a:srgbClr val="01467A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srgbClr val="00447C"/>
                </a:solidFill>
                <a:latin typeface="Arial" charset="0"/>
              </a:rPr>
              <a:t>Информация, содержащаяся в данном электронном сообщении или любых приложениях к нему, не является какого-либо рода офертой, не подразумевалась в качестве оферты или приглашения делать оферты. Любая информация, изложенная в настоящем отчете, является суждением на момент предоставления настоящего отчета. Адресат не вправе толковать содержание как слайдов, так и другой информации, представленных в настоящей презентации как юридическое, налоговое или бизнес консультирование. ГПБ не несет никакой ответственности за какие-либо действия Адресата, основанные на приведенной в презентации информации.</a:t>
            </a:r>
          </a:p>
          <a:p>
            <a:pPr marL="285750" indent="-285750" algn="just">
              <a:buClr>
                <a:srgbClr val="01467A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srgbClr val="00447C"/>
                </a:solidFill>
                <a:latin typeface="Arial" charset="0"/>
              </a:rPr>
              <a:t>Если Вы получили данное сообщение по ошибке, пожалуйста, сообщите об этом отправителю, а затем удалите это сообщение и любые его копии с Вашего компьютера. Отправитель не отвечает за точность и полноту передачи информации, содержащейся в данном электронном сообщении, а также за своевременность ее получения.</a:t>
            </a:r>
          </a:p>
          <a:p>
            <a:pPr marL="285750" indent="-285750" algn="just">
              <a:buClr>
                <a:srgbClr val="01467A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srgbClr val="00447C"/>
                </a:solidFill>
                <a:latin typeface="Arial" charset="0"/>
              </a:rPr>
              <a:t>Данная презентация не предназначена для передачи третьим лицам, воспроизведения или цитирования без заранее полученного письменного согласия от ГПБ.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 userDrawn="1"/>
        </p:nvSpPr>
        <p:spPr>
          <a:xfrm>
            <a:off x="503417" y="1265953"/>
            <a:ext cx="8899166" cy="578871"/>
          </a:xfrm>
          <a:prstGeom prst="round2Diag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/>
            <a:r>
              <a:rPr lang="ru-RU" sz="2800" b="1" dirty="0">
                <a:solidFill>
                  <a:srgbClr val="004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0552454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gradFill>
          <a:gsLst>
            <a:gs pos="100000">
              <a:srgbClr val="7FA2BC">
                <a:lumMod val="30000"/>
                <a:lumOff val="70000"/>
              </a:srgb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244132" y="2155942"/>
            <a:ext cx="7417736" cy="14292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200" i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Материалы к долгосрочному прогнозу</a:t>
            </a:r>
            <a:br>
              <a:rPr lang="ru-RU" dirty="0"/>
            </a:br>
            <a:r>
              <a:rPr lang="ru-RU" dirty="0"/>
              <a:t>вписать тему</a:t>
            </a:r>
            <a:br>
              <a:rPr lang="ru-RU" dirty="0"/>
            </a:b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681" y="711999"/>
            <a:ext cx="2340638" cy="706292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3397522" y="104580"/>
            <a:ext cx="64861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36575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536575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536575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536575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536575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447C"/>
                </a:solidFill>
                <a:cs typeface="Arial" pitchFamily="34" charset="0"/>
              </a:rPr>
              <a:t>Приложение №2 к Докладной записке от _________ №_______</a:t>
            </a:r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4" hasCustomPrompt="1"/>
          </p:nvPr>
        </p:nvSpPr>
        <p:spPr>
          <a:xfrm>
            <a:off x="3397522" y="4784834"/>
            <a:ext cx="6138000" cy="8388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Имя Фамилия (полужирный шрифт), должность (на 2й строке), почта (на 3й строке)</a:t>
            </a:r>
          </a:p>
        </p:txBody>
      </p:sp>
      <p:sp>
        <p:nvSpPr>
          <p:cNvPr id="24" name="Rectangle 13"/>
          <p:cNvSpPr>
            <a:spLocks noChangeAspect="1" noChangeArrowheads="1"/>
          </p:cNvSpPr>
          <p:nvPr userDrawn="1"/>
        </p:nvSpPr>
        <p:spPr bwMode="auto">
          <a:xfrm>
            <a:off x="2953686" y="1148262"/>
            <a:ext cx="3998629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>
                <a:solidFill>
                  <a:srgbClr val="00447C"/>
                </a:solidFill>
                <a:cs typeface="Times New Roman" pitchFamily="18" charset="0"/>
              </a:rPr>
              <a:t>Центр экономического прогнозирования</a:t>
            </a:r>
          </a:p>
        </p:txBody>
      </p:sp>
      <p:sp>
        <p:nvSpPr>
          <p:cNvPr id="35" name="Прямоугольник с двумя скругленными противолежащими углами 34"/>
          <p:cNvSpPr/>
          <p:nvPr/>
        </p:nvSpPr>
        <p:spPr>
          <a:xfrm>
            <a:off x="3588345" y="5998249"/>
            <a:ext cx="2729310" cy="446087"/>
          </a:xfrm>
          <a:prstGeom prst="round2DiagRect">
            <a:avLst/>
          </a:prstGeom>
          <a:noFill/>
          <a:ln w="6350">
            <a:solidFill>
              <a:srgbClr val="014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dirty="0">
              <a:solidFill>
                <a:srgbClr val="0044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Прямая соединительная линия 35"/>
          <p:cNvCxnSpPr>
            <a:endCxn id="35" idx="2"/>
          </p:cNvCxnSpPr>
          <p:nvPr/>
        </p:nvCxnSpPr>
        <p:spPr>
          <a:xfrm flipV="1">
            <a:off x="0" y="6221293"/>
            <a:ext cx="3588345" cy="792"/>
          </a:xfrm>
          <a:prstGeom prst="line">
            <a:avLst/>
          </a:prstGeom>
          <a:ln w="6350">
            <a:solidFill>
              <a:srgbClr val="0146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8345" y="5997605"/>
            <a:ext cx="2729310" cy="4467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Месяц 201Х г.</a:t>
            </a:r>
          </a:p>
        </p:txBody>
      </p:sp>
    </p:spTree>
    <p:extLst>
      <p:ext uri="{BB962C8B-B14F-4D97-AF65-F5344CB8AC3E}">
        <p14:creationId xmlns:p14="http://schemas.microsoft.com/office/powerpoint/2010/main" val="22956776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bg>
      <p:bgPr>
        <a:gradFill>
          <a:gsLst>
            <a:gs pos="100000">
              <a:srgbClr val="7FA2BC">
                <a:lumMod val="30000"/>
                <a:lumOff val="70000"/>
              </a:srgb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244132" y="2155942"/>
            <a:ext cx="7417736" cy="14292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200" i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Материалы к долгосрочному прогнозу</a:t>
            </a:r>
            <a:br>
              <a:rPr lang="ru-RU" dirty="0"/>
            </a:br>
            <a:r>
              <a:rPr lang="ru-RU" dirty="0"/>
              <a:t>вписать тему</a:t>
            </a:r>
            <a:br>
              <a:rPr lang="ru-RU" dirty="0"/>
            </a:b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681" y="711999"/>
            <a:ext cx="2340638" cy="706292"/>
          </a:xfrm>
          <a:prstGeom prst="rect">
            <a:avLst/>
          </a:prstGeom>
        </p:spPr>
      </p:pic>
      <p:sp>
        <p:nvSpPr>
          <p:cNvPr id="21" name="Текст 20"/>
          <p:cNvSpPr>
            <a:spLocks noGrp="1"/>
          </p:cNvSpPr>
          <p:nvPr>
            <p:ph type="body" sz="quarter" idx="14" hasCustomPrompt="1"/>
          </p:nvPr>
        </p:nvSpPr>
        <p:spPr>
          <a:xfrm>
            <a:off x="3397522" y="4784834"/>
            <a:ext cx="6138000" cy="8388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Имя Фамилия (полужирный шрифт), должность (на 2й строке), почта (на 3й строке)</a:t>
            </a:r>
          </a:p>
        </p:txBody>
      </p:sp>
      <p:sp>
        <p:nvSpPr>
          <p:cNvPr id="24" name="Rectangle 13"/>
          <p:cNvSpPr>
            <a:spLocks noChangeAspect="1" noChangeArrowheads="1"/>
          </p:cNvSpPr>
          <p:nvPr userDrawn="1"/>
        </p:nvSpPr>
        <p:spPr bwMode="auto">
          <a:xfrm>
            <a:off x="2953686" y="1148262"/>
            <a:ext cx="3998629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>
                <a:solidFill>
                  <a:srgbClr val="00447C"/>
                </a:solidFill>
                <a:cs typeface="Times New Roman" pitchFamily="18" charset="0"/>
              </a:rPr>
              <a:t>Центр экономического прогнозирования</a:t>
            </a:r>
          </a:p>
        </p:txBody>
      </p:sp>
      <p:sp>
        <p:nvSpPr>
          <p:cNvPr id="35" name="Прямоугольник с двумя скругленными противолежащими углами 34"/>
          <p:cNvSpPr/>
          <p:nvPr/>
        </p:nvSpPr>
        <p:spPr>
          <a:xfrm>
            <a:off x="3588345" y="5998249"/>
            <a:ext cx="2729310" cy="446087"/>
          </a:xfrm>
          <a:prstGeom prst="round2DiagRect">
            <a:avLst/>
          </a:prstGeom>
          <a:noFill/>
          <a:ln w="6350">
            <a:solidFill>
              <a:srgbClr val="014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dirty="0">
              <a:solidFill>
                <a:srgbClr val="0044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Прямая соединительная линия 35"/>
          <p:cNvCxnSpPr>
            <a:endCxn id="35" idx="2"/>
          </p:cNvCxnSpPr>
          <p:nvPr/>
        </p:nvCxnSpPr>
        <p:spPr>
          <a:xfrm flipV="1">
            <a:off x="0" y="6221293"/>
            <a:ext cx="3588345" cy="792"/>
          </a:xfrm>
          <a:prstGeom prst="line">
            <a:avLst/>
          </a:prstGeom>
          <a:ln w="6350">
            <a:solidFill>
              <a:srgbClr val="0146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8345" y="5997605"/>
            <a:ext cx="2729310" cy="4467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Месяц 201Х г.</a:t>
            </a:r>
          </a:p>
        </p:txBody>
      </p:sp>
    </p:spTree>
    <p:extLst>
      <p:ext uri="{BB962C8B-B14F-4D97-AF65-F5344CB8AC3E}">
        <p14:creationId xmlns:p14="http://schemas.microsoft.com/office/powerpoint/2010/main" val="39972883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Титульный слайд">
    <p:bg>
      <p:bgPr>
        <a:gradFill>
          <a:gsLst>
            <a:gs pos="100000">
              <a:srgbClr val="7FA2BC">
                <a:lumMod val="30000"/>
                <a:lumOff val="70000"/>
              </a:srgb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244132" y="2155942"/>
            <a:ext cx="7417736" cy="14292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200" i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Материалы к долгосрочному прогнозу</a:t>
            </a:r>
            <a:br>
              <a:rPr lang="ru-RU" dirty="0"/>
            </a:br>
            <a:r>
              <a:rPr lang="ru-RU" dirty="0"/>
              <a:t>вписать тему</a:t>
            </a:r>
            <a:br>
              <a:rPr lang="ru-RU" dirty="0"/>
            </a:br>
            <a:endParaRPr lang="ru-RU" dirty="0"/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4" hasCustomPrompt="1"/>
          </p:nvPr>
        </p:nvSpPr>
        <p:spPr>
          <a:xfrm>
            <a:off x="3397522" y="4784834"/>
            <a:ext cx="6138000" cy="8388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Имя Фамилия (полужирный шрифт), должность (на 2й строке), почта (на 3й строке)</a:t>
            </a:r>
          </a:p>
        </p:txBody>
      </p:sp>
      <p:sp>
        <p:nvSpPr>
          <p:cNvPr id="35" name="Прямоугольник с двумя скругленными противолежащими углами 34"/>
          <p:cNvSpPr/>
          <p:nvPr/>
        </p:nvSpPr>
        <p:spPr>
          <a:xfrm>
            <a:off x="3588345" y="5998249"/>
            <a:ext cx="2729310" cy="446087"/>
          </a:xfrm>
          <a:prstGeom prst="round2DiagRect">
            <a:avLst/>
          </a:prstGeom>
          <a:noFill/>
          <a:ln w="6350">
            <a:solidFill>
              <a:srgbClr val="014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dirty="0">
              <a:solidFill>
                <a:srgbClr val="0044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Прямая соединительная линия 35"/>
          <p:cNvCxnSpPr>
            <a:endCxn id="35" idx="2"/>
          </p:cNvCxnSpPr>
          <p:nvPr/>
        </p:nvCxnSpPr>
        <p:spPr>
          <a:xfrm flipV="1">
            <a:off x="0" y="6221293"/>
            <a:ext cx="3588345" cy="792"/>
          </a:xfrm>
          <a:prstGeom prst="line">
            <a:avLst/>
          </a:prstGeom>
          <a:ln w="6350">
            <a:solidFill>
              <a:srgbClr val="0146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8345" y="5997605"/>
            <a:ext cx="2729310" cy="4467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Месяц 201Х г.</a:t>
            </a:r>
          </a:p>
        </p:txBody>
      </p:sp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3397522" y="104580"/>
            <a:ext cx="64861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36575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536575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536575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536575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536575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447C"/>
                </a:solidFill>
                <a:cs typeface="Arial" pitchFamily="34" charset="0"/>
              </a:rPr>
              <a:t>Приложение №2 к Докладной записке от _________ №_______</a:t>
            </a:r>
          </a:p>
        </p:txBody>
      </p:sp>
      <p:sp>
        <p:nvSpPr>
          <p:cNvPr id="11" name="Rectangle 13"/>
          <p:cNvSpPr>
            <a:spLocks noChangeAspect="1" noChangeArrowheads="1"/>
          </p:cNvSpPr>
          <p:nvPr userDrawn="1"/>
        </p:nvSpPr>
        <p:spPr bwMode="auto">
          <a:xfrm>
            <a:off x="-21679" y="493047"/>
            <a:ext cx="2452599" cy="21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" i="1" dirty="0">
                <a:solidFill>
                  <a:srgbClr val="014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экономического прогнозирования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66" y="131667"/>
            <a:ext cx="1791108" cy="54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355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_макрокол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4510856"/>
            <a:ext cx="9906000" cy="2347144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20000"/>
                  <a:lumOff val="80000"/>
                </a:schemeClr>
              </a:gs>
              <a:gs pos="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10800000">
            <a:off x="2378473" y="1"/>
            <a:ext cx="7527528" cy="836613"/>
          </a:xfrm>
          <a:prstGeom prst="rect">
            <a:avLst/>
          </a:prstGeom>
          <a:gradFill flip="none" rotWithShape="1">
            <a:gsLst>
              <a:gs pos="0">
                <a:srgbClr val="7FA2BC">
                  <a:lumMod val="30000"/>
                  <a:lumOff val="7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378473" y="1"/>
            <a:ext cx="18917" cy="836613"/>
          </a:xfrm>
          <a:prstGeom prst="rect">
            <a:avLst/>
          </a:prstGeom>
          <a:solidFill>
            <a:srgbClr val="014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31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7534135" y="385015"/>
            <a:ext cx="2025183" cy="2954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 b="1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№ </a:t>
            </a:r>
            <a:r>
              <a:rPr lang="ru-RU" dirty="0" err="1"/>
              <a:t>ххх</a:t>
            </a:r>
            <a:r>
              <a:rPr lang="ru-RU" dirty="0"/>
              <a:t> от </a:t>
            </a:r>
            <a:r>
              <a:rPr lang="ru-RU" dirty="0" err="1"/>
              <a:t>хх</a:t>
            </a:r>
            <a:r>
              <a:rPr lang="ru-RU" dirty="0"/>
              <a:t> месяца 20хх г.</a:t>
            </a:r>
          </a:p>
        </p:txBody>
      </p:sp>
      <p:sp>
        <p:nvSpPr>
          <p:cNvPr id="32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633741" y="1791493"/>
            <a:ext cx="8638518" cy="962243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 sz="1600" i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Тема обзора</a:t>
            </a:r>
          </a:p>
        </p:txBody>
      </p:sp>
      <p:sp>
        <p:nvSpPr>
          <p:cNvPr id="33" name="Rectangle 2"/>
          <p:cNvSpPr>
            <a:spLocks noGrp="1" noChangeArrowheads="1"/>
          </p:cNvSpPr>
          <p:nvPr userDrawn="1"/>
        </p:nvSpPr>
        <p:spPr bwMode="auto">
          <a:xfrm>
            <a:off x="634962" y="1398988"/>
            <a:ext cx="4549852" cy="45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447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B45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t" anchorCtr="0"/>
          <a:lstStyle/>
          <a:p>
            <a:pPr>
              <a:spcBef>
                <a:spcPts val="600"/>
              </a:spcBef>
              <a:defRPr/>
            </a:pPr>
            <a:r>
              <a:rPr lang="ru-RU" sz="2000" b="1" dirty="0">
                <a:solidFill>
                  <a:srgbClr val="00447C"/>
                </a:solidFill>
              </a:rPr>
              <a:t>МАКРОЭКОНОМИЧЕСКИЙ ОБЗОР:</a:t>
            </a:r>
            <a:endParaRPr lang="ru-RU" sz="1600" dirty="0">
              <a:solidFill>
                <a:srgbClr val="00447C"/>
              </a:solidFill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634962" y="3121224"/>
            <a:ext cx="5486479" cy="2246769"/>
          </a:xfrm>
          <a:prstGeom prst="rect">
            <a:avLst/>
          </a:prstGeom>
          <a:noFill/>
          <a:ln w="19050">
            <a:solidFill>
              <a:srgbClr val="EF795A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rgbClr val="00447C"/>
                </a:solidFill>
              </a:rPr>
              <a:t>Для подключения к конференции: </a:t>
            </a:r>
          </a:p>
          <a:p>
            <a:endParaRPr lang="ru-RU" sz="2000" b="1" u="sng" dirty="0">
              <a:solidFill>
                <a:srgbClr val="00447C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sz="2000" b="1" u="sng" dirty="0">
                <a:solidFill>
                  <a:srgbClr val="00447C"/>
                </a:solidFill>
              </a:rPr>
              <a:t>Наберите:</a:t>
            </a:r>
            <a:r>
              <a:rPr lang="ru-RU" sz="2000" b="1" dirty="0">
                <a:solidFill>
                  <a:srgbClr val="00447C"/>
                </a:solidFill>
              </a:rPr>
              <a:t> городской +7 (495) 719-13-13 или внутренний номер – 9-13-13.</a:t>
            </a:r>
          </a:p>
          <a:p>
            <a:pPr marL="342900" indent="-342900">
              <a:buFontTx/>
              <a:buAutoNum type="arabicPeriod"/>
            </a:pPr>
            <a:r>
              <a:rPr lang="ru-RU" sz="2000" b="1" u="sng" dirty="0">
                <a:solidFill>
                  <a:srgbClr val="00447C"/>
                </a:solidFill>
              </a:rPr>
              <a:t>Переключитесь</a:t>
            </a:r>
            <a:r>
              <a:rPr lang="ru-RU" sz="2000" b="1" dirty="0">
                <a:solidFill>
                  <a:srgbClr val="00447C"/>
                </a:solidFill>
              </a:rPr>
              <a:t> в тональный режим.</a:t>
            </a:r>
          </a:p>
          <a:p>
            <a:pPr marL="342900" indent="-342900">
              <a:buFontTx/>
              <a:buAutoNum type="arabicPeriod"/>
            </a:pPr>
            <a:r>
              <a:rPr lang="ru-RU" sz="2000" b="1" u="sng" dirty="0">
                <a:solidFill>
                  <a:srgbClr val="00447C"/>
                </a:solidFill>
              </a:rPr>
              <a:t>Наберите</a:t>
            </a:r>
            <a:r>
              <a:rPr lang="ru-RU" sz="2000" b="1" dirty="0">
                <a:solidFill>
                  <a:srgbClr val="00447C"/>
                </a:solidFill>
              </a:rPr>
              <a:t> номер конференции – 34, затем пароль – 3001.</a:t>
            </a:r>
            <a:endParaRPr lang="en-US" sz="2000" b="1" dirty="0">
              <a:solidFill>
                <a:srgbClr val="00447C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6513" y="4510088"/>
            <a:ext cx="3173412" cy="857250"/>
          </a:xfrm>
          <a:prstGeom prst="rect">
            <a:avLst/>
          </a:prstGeom>
        </p:spPr>
        <p:txBody>
          <a:bodyPr/>
          <a:lstStyle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r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 algn="r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 algn="r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 algn="r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Фамилия Имя, (</a:t>
            </a:r>
            <a:r>
              <a:rPr lang="ru-RU" sz="1200" b="0" i="0" u="none" strike="noStrike" baseline="0" dirty="0"/>
              <a:t>↵) </a:t>
            </a:r>
            <a:r>
              <a:rPr lang="ru-RU" sz="1200" b="1" dirty="0">
                <a:solidFill>
                  <a:srgbClr val="00447C"/>
                </a:solidFill>
              </a:rPr>
              <a:t>почта@gazprombank.ru</a:t>
            </a:r>
            <a:r>
              <a:rPr lang="ru-RU" dirty="0"/>
              <a:t>,</a:t>
            </a:r>
            <a:r>
              <a:rPr lang="ru-RU" sz="1200" b="0" i="0" u="none" strike="noStrike" baseline="0" dirty="0"/>
              <a:t> (↵) </a:t>
            </a:r>
            <a:r>
              <a:rPr lang="ru-RU" sz="1200" b="1" dirty="0">
                <a:solidFill>
                  <a:srgbClr val="00447C"/>
                </a:solidFill>
              </a:rPr>
              <a:t>+7 (495) 287-61-00 доб. 2-хххх</a:t>
            </a:r>
            <a:endParaRPr lang="en-US" sz="1200" b="1" dirty="0">
              <a:solidFill>
                <a:srgbClr val="00447C"/>
              </a:solidFill>
            </a:endParaRP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 rot="10800000">
            <a:off x="2378473" y="1"/>
            <a:ext cx="7527528" cy="836613"/>
          </a:xfrm>
          <a:prstGeom prst="rect">
            <a:avLst/>
          </a:prstGeom>
          <a:gradFill flip="none" rotWithShape="1">
            <a:gsLst>
              <a:gs pos="0">
                <a:srgbClr val="7FA2BC">
                  <a:lumMod val="30000"/>
                  <a:lumOff val="7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78473" y="1"/>
            <a:ext cx="18917" cy="836613"/>
          </a:xfrm>
          <a:prstGeom prst="rect">
            <a:avLst/>
          </a:prstGeom>
          <a:solidFill>
            <a:srgbClr val="014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>
            <a:off x="2378473" y="1"/>
            <a:ext cx="7527528" cy="836613"/>
          </a:xfrm>
          <a:prstGeom prst="rect">
            <a:avLst/>
          </a:prstGeom>
          <a:gradFill flip="none" rotWithShape="1">
            <a:gsLst>
              <a:gs pos="0">
                <a:srgbClr val="7FA2BC">
                  <a:lumMod val="30000"/>
                  <a:lumOff val="7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2378473" y="1"/>
            <a:ext cx="18917" cy="836613"/>
          </a:xfrm>
          <a:prstGeom prst="rect">
            <a:avLst/>
          </a:prstGeom>
          <a:solidFill>
            <a:srgbClr val="014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0053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юме/Слайд-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"/>
          <p:cNvSpPr>
            <a:spLocks noGrp="1"/>
          </p:cNvSpPr>
          <p:nvPr>
            <p:ph type="body" sz="quarter" idx="26" hasCustomPrompt="1"/>
          </p:nvPr>
        </p:nvSpPr>
        <p:spPr>
          <a:xfrm>
            <a:off x="434187" y="930275"/>
            <a:ext cx="9033027" cy="5470525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838575" y="6529588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8" name="Текст 20"/>
          <p:cNvSpPr>
            <a:spLocks noGrp="1"/>
          </p:cNvSpPr>
          <p:nvPr>
            <p:ph type="body" sz="quarter" idx="20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  <p:sp>
        <p:nvSpPr>
          <p:cNvPr id="9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1424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15"/>
          </p:nvPr>
        </p:nvSpPr>
        <p:spPr>
          <a:xfrm>
            <a:off x="5003214" y="1255130"/>
            <a:ext cx="4462519" cy="2376000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5003214" y="930275"/>
            <a:ext cx="4462519" cy="30638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8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6" name="Объект 11"/>
          <p:cNvSpPr>
            <a:spLocks noGrp="1"/>
          </p:cNvSpPr>
          <p:nvPr>
            <p:ph sz="quarter" idx="24"/>
          </p:nvPr>
        </p:nvSpPr>
        <p:spPr>
          <a:xfrm>
            <a:off x="5003214" y="4034325"/>
            <a:ext cx="4462519" cy="2376000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17" name="Текст 14"/>
          <p:cNvSpPr>
            <a:spLocks noGrp="1"/>
          </p:cNvSpPr>
          <p:nvPr>
            <p:ph type="body" sz="quarter" idx="25" hasCustomPrompt="1"/>
          </p:nvPr>
        </p:nvSpPr>
        <p:spPr>
          <a:xfrm>
            <a:off x="5003214" y="3719865"/>
            <a:ext cx="4462519" cy="30638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6" hasCustomPrompt="1"/>
          </p:nvPr>
        </p:nvSpPr>
        <p:spPr>
          <a:xfrm>
            <a:off x="434188" y="930275"/>
            <a:ext cx="4493412" cy="5480049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11" name="Текст 20"/>
          <p:cNvSpPr>
            <a:spLocks noGrp="1"/>
          </p:cNvSpPr>
          <p:nvPr>
            <p:ph type="body" sz="quarter" idx="20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689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8">
          <p15:clr>
            <a:srgbClr val="FBAE40"/>
          </p15:clr>
        </p15:guide>
        <p15:guide id="2" pos="5978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 userDrawn="1"/>
        </p:nvSpPr>
        <p:spPr bwMode="auto">
          <a:xfrm>
            <a:off x="2457600" y="435051"/>
            <a:ext cx="62875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4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</a:p>
        </p:txBody>
      </p:sp>
      <p:sp>
        <p:nvSpPr>
          <p:cNvPr id="13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7" name="Текст 20"/>
          <p:cNvSpPr>
            <a:spLocks noGrp="1"/>
          </p:cNvSpPr>
          <p:nvPr>
            <p:ph type="body" sz="quarter" idx="20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26" hasCustomPrompt="1"/>
          </p:nvPr>
        </p:nvSpPr>
        <p:spPr>
          <a:xfrm>
            <a:off x="434187" y="930275"/>
            <a:ext cx="9033027" cy="5470525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</p:spTree>
    <p:extLst>
      <p:ext uri="{BB962C8B-B14F-4D97-AF65-F5344CB8AC3E}">
        <p14:creationId xmlns:p14="http://schemas.microsoft.com/office/powerpoint/2010/main" val="932085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9">
          <p15:clr>
            <a:srgbClr val="FBAE40"/>
          </p15:clr>
        </p15:guide>
        <p15:guide id="2" pos="5978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3123" y="2394595"/>
            <a:ext cx="6959755" cy="135366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632520" y="2394595"/>
            <a:ext cx="829568" cy="1039099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 sz="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 </a:t>
            </a: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 bwMode="auto">
          <a:xfrm>
            <a:off x="0" y="2394595"/>
            <a:ext cx="4172913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1467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Прямая соединительная линия 8"/>
          <p:cNvCxnSpPr/>
          <p:nvPr userDrawn="1"/>
        </p:nvCxnSpPr>
        <p:spPr bwMode="auto">
          <a:xfrm>
            <a:off x="0" y="2394595"/>
            <a:ext cx="4172913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1467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Прямая соединительная линия 9"/>
          <p:cNvCxnSpPr/>
          <p:nvPr userDrawn="1"/>
        </p:nvCxnSpPr>
        <p:spPr bwMode="auto">
          <a:xfrm>
            <a:off x="0" y="2394595"/>
            <a:ext cx="4172913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1467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Прямая соединительная линия 10"/>
          <p:cNvCxnSpPr/>
          <p:nvPr userDrawn="1"/>
        </p:nvCxnSpPr>
        <p:spPr bwMode="auto">
          <a:xfrm>
            <a:off x="0" y="2394595"/>
            <a:ext cx="4172913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1467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Прямая соединительная линия 11"/>
          <p:cNvCxnSpPr/>
          <p:nvPr userDrawn="1"/>
        </p:nvCxnSpPr>
        <p:spPr bwMode="auto">
          <a:xfrm>
            <a:off x="0" y="2394595"/>
            <a:ext cx="4172913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1467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17" name="Текст 20"/>
          <p:cNvSpPr>
            <a:spLocks noGrp="1"/>
          </p:cNvSpPr>
          <p:nvPr>
            <p:ph type="body" sz="quarter" idx="20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0530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5"/>
          </p:nvPr>
        </p:nvSpPr>
        <p:spPr>
          <a:xfrm>
            <a:off x="5003214" y="1255130"/>
            <a:ext cx="4462519" cy="2376000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5003214" y="930275"/>
            <a:ext cx="4462519" cy="30638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8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6" name="Объект 11"/>
          <p:cNvSpPr>
            <a:spLocks noGrp="1"/>
          </p:cNvSpPr>
          <p:nvPr>
            <p:ph sz="quarter" idx="24"/>
          </p:nvPr>
        </p:nvSpPr>
        <p:spPr>
          <a:xfrm>
            <a:off x="5003214" y="4034325"/>
            <a:ext cx="4462519" cy="2376000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17" name="Текст 14"/>
          <p:cNvSpPr>
            <a:spLocks noGrp="1"/>
          </p:cNvSpPr>
          <p:nvPr>
            <p:ph type="body" sz="quarter" idx="25" hasCustomPrompt="1"/>
          </p:nvPr>
        </p:nvSpPr>
        <p:spPr>
          <a:xfrm>
            <a:off x="5003214" y="3719865"/>
            <a:ext cx="4462519" cy="30638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6" hasCustomPrompt="1"/>
          </p:nvPr>
        </p:nvSpPr>
        <p:spPr>
          <a:xfrm>
            <a:off x="434188" y="930275"/>
            <a:ext cx="4493412" cy="5480049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11" name="Текст 20"/>
          <p:cNvSpPr>
            <a:spLocks noGrp="1"/>
          </p:cNvSpPr>
          <p:nvPr>
            <p:ph type="body" sz="quarter" idx="20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879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8">
          <p15:clr>
            <a:srgbClr val="FBAE40"/>
          </p15:clr>
        </p15:guide>
        <p15:guide id="2" pos="5978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 справа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5"/>
          </p:nvPr>
        </p:nvSpPr>
        <p:spPr>
          <a:xfrm>
            <a:off x="5003214" y="1255130"/>
            <a:ext cx="4462519" cy="2746796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5003214" y="930275"/>
            <a:ext cx="4462519" cy="30638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1" name="Объект 11"/>
          <p:cNvSpPr>
            <a:spLocks noGrp="1"/>
          </p:cNvSpPr>
          <p:nvPr>
            <p:ph sz="quarter" idx="20"/>
          </p:nvPr>
        </p:nvSpPr>
        <p:spPr>
          <a:xfrm>
            <a:off x="434189" y="4396740"/>
            <a:ext cx="9033026" cy="2013585"/>
          </a:xfrm>
          <a:prstGeom prst="rect">
            <a:avLst/>
          </a:prstGeom>
        </p:spPr>
        <p:txBody>
          <a:bodyPr/>
          <a:lstStyle>
            <a:lvl1pPr marL="284400" indent="-284400" algn="just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21" hasCustomPrompt="1"/>
          </p:nvPr>
        </p:nvSpPr>
        <p:spPr>
          <a:xfrm>
            <a:off x="434188" y="4077072"/>
            <a:ext cx="9033026" cy="30638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8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26" hasCustomPrompt="1"/>
          </p:nvPr>
        </p:nvSpPr>
        <p:spPr>
          <a:xfrm>
            <a:off x="434187" y="930275"/>
            <a:ext cx="4471201" cy="3071650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16" name="Текст 20"/>
          <p:cNvSpPr>
            <a:spLocks noGrp="1"/>
          </p:cNvSpPr>
          <p:nvPr>
            <p:ph type="body" sz="quarter" idx="27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474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4048" userDrawn="1">
          <p15:clr>
            <a:srgbClr val="FBAE40"/>
          </p15:clr>
        </p15:guide>
        <p15:guide id="1" pos="5978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сверху, графи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11" name="Объект 11"/>
          <p:cNvSpPr>
            <a:spLocks noGrp="1"/>
          </p:cNvSpPr>
          <p:nvPr>
            <p:ph sz="quarter" idx="20"/>
          </p:nvPr>
        </p:nvSpPr>
        <p:spPr>
          <a:xfrm>
            <a:off x="434189" y="4010025"/>
            <a:ext cx="9033026" cy="2400299"/>
          </a:xfrm>
          <a:prstGeom prst="rect">
            <a:avLst/>
          </a:prstGeom>
        </p:spPr>
        <p:txBody>
          <a:bodyPr/>
          <a:lstStyle>
            <a:lvl1pPr marL="284400" indent="-284400" algn="just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21" hasCustomPrompt="1"/>
          </p:nvPr>
        </p:nvSpPr>
        <p:spPr>
          <a:xfrm>
            <a:off x="434188" y="3703638"/>
            <a:ext cx="9033027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5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0" name="Текст 2"/>
          <p:cNvSpPr>
            <a:spLocks noGrp="1"/>
          </p:cNvSpPr>
          <p:nvPr>
            <p:ph type="body" sz="quarter" idx="27" hasCustomPrompt="1"/>
          </p:nvPr>
        </p:nvSpPr>
        <p:spPr>
          <a:xfrm>
            <a:off x="434187" y="930275"/>
            <a:ext cx="9033027" cy="2693459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9" name="Текст 20"/>
          <p:cNvSpPr>
            <a:spLocks noGrp="1"/>
          </p:cNvSpPr>
          <p:nvPr>
            <p:ph type="body" sz="quarter" idx="28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720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4048" userDrawn="1">
          <p15:clr>
            <a:srgbClr val="FBAE40"/>
          </p15:clr>
        </p15:guide>
        <p15:guide id="1" pos="5978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сверху, текст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11" name="Объект 11"/>
          <p:cNvSpPr>
            <a:spLocks noGrp="1"/>
          </p:cNvSpPr>
          <p:nvPr>
            <p:ph sz="quarter" idx="20"/>
          </p:nvPr>
        </p:nvSpPr>
        <p:spPr>
          <a:xfrm>
            <a:off x="434187" y="1250950"/>
            <a:ext cx="9033028" cy="2432049"/>
          </a:xfrm>
          <a:prstGeom prst="rect">
            <a:avLst/>
          </a:prstGeom>
        </p:spPr>
        <p:txBody>
          <a:bodyPr/>
          <a:lstStyle>
            <a:lvl1pPr marL="284400" indent="-284400" algn="just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21" hasCustomPrompt="1"/>
          </p:nvPr>
        </p:nvSpPr>
        <p:spPr>
          <a:xfrm>
            <a:off x="434187" y="932940"/>
            <a:ext cx="9033027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5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27" hasCustomPrompt="1"/>
          </p:nvPr>
        </p:nvSpPr>
        <p:spPr>
          <a:xfrm>
            <a:off x="434188" y="3749498"/>
            <a:ext cx="9033026" cy="2668235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9" name="Текст 20"/>
          <p:cNvSpPr>
            <a:spLocks noGrp="1"/>
          </p:cNvSpPr>
          <p:nvPr>
            <p:ph type="body" sz="quarter" idx="28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3043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сверху, текст и графи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11" name="Объект 11"/>
          <p:cNvSpPr>
            <a:spLocks noGrp="1"/>
          </p:cNvSpPr>
          <p:nvPr>
            <p:ph sz="quarter" idx="20"/>
          </p:nvPr>
        </p:nvSpPr>
        <p:spPr>
          <a:xfrm>
            <a:off x="434187" y="1250950"/>
            <a:ext cx="9033028" cy="3105150"/>
          </a:xfrm>
          <a:prstGeom prst="rect">
            <a:avLst/>
          </a:prstGeom>
        </p:spPr>
        <p:txBody>
          <a:bodyPr/>
          <a:lstStyle>
            <a:lvl1pPr marL="284400" indent="-284400" algn="just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21" hasCustomPrompt="1"/>
          </p:nvPr>
        </p:nvSpPr>
        <p:spPr>
          <a:xfrm>
            <a:off x="434187" y="932940"/>
            <a:ext cx="9033027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5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27" hasCustomPrompt="1"/>
          </p:nvPr>
        </p:nvSpPr>
        <p:spPr>
          <a:xfrm>
            <a:off x="434188" y="4437112"/>
            <a:ext cx="4474800" cy="1980621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9" name="Текст 20"/>
          <p:cNvSpPr>
            <a:spLocks noGrp="1"/>
          </p:cNvSpPr>
          <p:nvPr>
            <p:ph type="body" sz="quarter" idx="28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  <p:sp>
        <p:nvSpPr>
          <p:cNvPr id="10" name="Объект 11"/>
          <p:cNvSpPr>
            <a:spLocks noGrp="1"/>
          </p:cNvSpPr>
          <p:nvPr>
            <p:ph sz="quarter" idx="15"/>
          </p:nvPr>
        </p:nvSpPr>
        <p:spPr>
          <a:xfrm>
            <a:off x="4992449" y="4762500"/>
            <a:ext cx="4474800" cy="1655233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12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4992414" y="4441676"/>
            <a:ext cx="4474800" cy="30638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</p:spTree>
    <p:extLst>
      <p:ext uri="{BB962C8B-B14F-4D97-AF65-F5344CB8AC3E}">
        <p14:creationId xmlns:p14="http://schemas.microsoft.com/office/powerpoint/2010/main" val="33589831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графика и текст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5"/>
          </p:nvPr>
        </p:nvSpPr>
        <p:spPr>
          <a:xfrm>
            <a:off x="4992415" y="1257299"/>
            <a:ext cx="4474800" cy="2475434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18" name="Объект 11"/>
          <p:cNvSpPr>
            <a:spLocks noGrp="1"/>
          </p:cNvSpPr>
          <p:nvPr>
            <p:ph sz="quarter" idx="24"/>
          </p:nvPr>
        </p:nvSpPr>
        <p:spPr>
          <a:xfrm>
            <a:off x="434188" y="1257299"/>
            <a:ext cx="4474800" cy="2475433"/>
          </a:xfrm>
          <a:prstGeom prst="rect">
            <a:avLst/>
          </a:prstGeom>
        </p:spPr>
        <p:txBody>
          <a:bodyPr/>
          <a:lstStyle>
            <a:lvl1pPr marL="284400" indent="-284400" algn="just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14"/>
          <p:cNvSpPr>
            <a:spLocks noGrp="1"/>
          </p:cNvSpPr>
          <p:nvPr>
            <p:ph type="body" sz="quarter" idx="25" hasCustomPrompt="1"/>
          </p:nvPr>
        </p:nvSpPr>
        <p:spPr>
          <a:xfrm>
            <a:off x="434189" y="930273"/>
            <a:ext cx="4474800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28" hasCustomPrompt="1"/>
          </p:nvPr>
        </p:nvSpPr>
        <p:spPr>
          <a:xfrm>
            <a:off x="4992414" y="930273"/>
            <a:ext cx="4474801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9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27" hasCustomPrompt="1"/>
          </p:nvPr>
        </p:nvSpPr>
        <p:spPr>
          <a:xfrm>
            <a:off x="436487" y="3789040"/>
            <a:ext cx="9033027" cy="2621287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11" name="Текст 20"/>
          <p:cNvSpPr>
            <a:spLocks noGrp="1"/>
          </p:cNvSpPr>
          <p:nvPr>
            <p:ph type="body" sz="quarter" idx="20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7780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1"/>
          <p:cNvSpPr>
            <a:spLocks noGrp="1"/>
          </p:cNvSpPr>
          <p:nvPr>
            <p:ph sz="quarter" idx="20"/>
          </p:nvPr>
        </p:nvSpPr>
        <p:spPr>
          <a:xfrm>
            <a:off x="434188" y="4038600"/>
            <a:ext cx="4474801" cy="2372833"/>
          </a:xfrm>
          <a:prstGeom prst="rect">
            <a:avLst/>
          </a:prstGeom>
        </p:spPr>
        <p:txBody>
          <a:bodyPr/>
          <a:lstStyle>
            <a:lvl1pPr marL="284400" indent="-284400" algn="just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Объект 11"/>
          <p:cNvSpPr>
            <a:spLocks noGrp="1"/>
          </p:cNvSpPr>
          <p:nvPr>
            <p:ph sz="quarter" idx="19"/>
          </p:nvPr>
        </p:nvSpPr>
        <p:spPr>
          <a:xfrm>
            <a:off x="4987256" y="4038600"/>
            <a:ext cx="4479960" cy="2372833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5"/>
          </p:nvPr>
        </p:nvSpPr>
        <p:spPr>
          <a:xfrm>
            <a:off x="4992415" y="1247602"/>
            <a:ext cx="4474800" cy="2390166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4991100" y="929413"/>
            <a:ext cx="4476114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8" hasCustomPrompt="1"/>
          </p:nvPr>
        </p:nvSpPr>
        <p:spPr>
          <a:xfrm>
            <a:off x="4987255" y="3729828"/>
            <a:ext cx="4479960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21" hasCustomPrompt="1"/>
          </p:nvPr>
        </p:nvSpPr>
        <p:spPr>
          <a:xfrm>
            <a:off x="434187" y="3729828"/>
            <a:ext cx="4474801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20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26" hasCustomPrompt="1"/>
          </p:nvPr>
        </p:nvSpPr>
        <p:spPr>
          <a:xfrm>
            <a:off x="434187" y="930274"/>
            <a:ext cx="4474801" cy="2707493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17" name="Текст 20"/>
          <p:cNvSpPr>
            <a:spLocks noGrp="1"/>
          </p:cNvSpPr>
          <p:nvPr>
            <p:ph type="body" sz="quarter" idx="27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0649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(внизу) и 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1"/>
          <p:cNvSpPr>
            <a:spLocks noGrp="1"/>
          </p:cNvSpPr>
          <p:nvPr>
            <p:ph sz="quarter" idx="20"/>
          </p:nvPr>
        </p:nvSpPr>
        <p:spPr>
          <a:xfrm>
            <a:off x="434188" y="4038600"/>
            <a:ext cx="4474801" cy="2372833"/>
          </a:xfrm>
          <a:prstGeom prst="rect">
            <a:avLst/>
          </a:prstGeom>
        </p:spPr>
        <p:txBody>
          <a:bodyPr/>
          <a:lstStyle>
            <a:lvl1pPr marL="284400" indent="-284400" algn="just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5"/>
          </p:nvPr>
        </p:nvSpPr>
        <p:spPr>
          <a:xfrm>
            <a:off x="4992415" y="1247602"/>
            <a:ext cx="4474799" cy="2390166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4991100" y="929413"/>
            <a:ext cx="4476114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21" hasCustomPrompt="1"/>
          </p:nvPr>
        </p:nvSpPr>
        <p:spPr>
          <a:xfrm>
            <a:off x="434187" y="3729828"/>
            <a:ext cx="4474801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20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7" name="Объект 11"/>
          <p:cNvSpPr>
            <a:spLocks noGrp="1"/>
          </p:cNvSpPr>
          <p:nvPr>
            <p:ph sz="quarter" idx="24"/>
          </p:nvPr>
        </p:nvSpPr>
        <p:spPr>
          <a:xfrm>
            <a:off x="434187" y="1248592"/>
            <a:ext cx="4474799" cy="2390166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18" name="Текст 14"/>
          <p:cNvSpPr>
            <a:spLocks noGrp="1"/>
          </p:cNvSpPr>
          <p:nvPr>
            <p:ph type="body" sz="quarter" idx="25" hasCustomPrompt="1"/>
          </p:nvPr>
        </p:nvSpPr>
        <p:spPr>
          <a:xfrm>
            <a:off x="432872" y="930403"/>
            <a:ext cx="4476114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26" hasCustomPrompt="1"/>
          </p:nvPr>
        </p:nvSpPr>
        <p:spPr>
          <a:xfrm>
            <a:off x="4992413" y="3729175"/>
            <a:ext cx="4474801" cy="2682258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16" name="Текст 20"/>
          <p:cNvSpPr>
            <a:spLocks noGrp="1"/>
          </p:cNvSpPr>
          <p:nvPr>
            <p:ph type="body" sz="quarter" idx="27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22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 справа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15"/>
          </p:nvPr>
        </p:nvSpPr>
        <p:spPr>
          <a:xfrm>
            <a:off x="5003214" y="1255130"/>
            <a:ext cx="4462519" cy="2746796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5003214" y="930275"/>
            <a:ext cx="4462519" cy="30638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1" name="Объект 11"/>
          <p:cNvSpPr>
            <a:spLocks noGrp="1"/>
          </p:cNvSpPr>
          <p:nvPr>
            <p:ph sz="quarter" idx="20"/>
          </p:nvPr>
        </p:nvSpPr>
        <p:spPr>
          <a:xfrm>
            <a:off x="434189" y="4396740"/>
            <a:ext cx="9033026" cy="2013585"/>
          </a:xfrm>
          <a:prstGeom prst="rect">
            <a:avLst/>
          </a:prstGeom>
        </p:spPr>
        <p:txBody>
          <a:bodyPr/>
          <a:lstStyle>
            <a:lvl1pPr marL="284400" indent="-284400" algn="just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21" hasCustomPrompt="1"/>
          </p:nvPr>
        </p:nvSpPr>
        <p:spPr>
          <a:xfrm>
            <a:off x="434188" y="4077072"/>
            <a:ext cx="9033026" cy="30638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8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26" hasCustomPrompt="1"/>
          </p:nvPr>
        </p:nvSpPr>
        <p:spPr>
          <a:xfrm>
            <a:off x="434187" y="930275"/>
            <a:ext cx="4471201" cy="3071650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16" name="Текст 20"/>
          <p:cNvSpPr>
            <a:spLocks noGrp="1"/>
          </p:cNvSpPr>
          <p:nvPr>
            <p:ph type="body" sz="quarter" idx="27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200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4048" userDrawn="1">
          <p15:clr>
            <a:srgbClr val="FBAE40"/>
          </p15:clr>
        </p15:guide>
        <p15:guide id="1" pos="5978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1"/>
          <p:cNvSpPr>
            <a:spLocks noGrp="1"/>
          </p:cNvSpPr>
          <p:nvPr>
            <p:ph sz="quarter" idx="20"/>
          </p:nvPr>
        </p:nvSpPr>
        <p:spPr>
          <a:xfrm>
            <a:off x="434188" y="4038600"/>
            <a:ext cx="4474801" cy="2372833"/>
          </a:xfrm>
          <a:prstGeom prst="rect">
            <a:avLst/>
          </a:prstGeom>
        </p:spPr>
        <p:txBody>
          <a:bodyPr/>
          <a:lstStyle>
            <a:lvl1pPr marL="284400" indent="-284400" algn="just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Объект 11"/>
          <p:cNvSpPr>
            <a:spLocks noGrp="1"/>
          </p:cNvSpPr>
          <p:nvPr>
            <p:ph sz="quarter" idx="19"/>
          </p:nvPr>
        </p:nvSpPr>
        <p:spPr>
          <a:xfrm>
            <a:off x="4987256" y="4038600"/>
            <a:ext cx="4479960" cy="2372833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5"/>
          </p:nvPr>
        </p:nvSpPr>
        <p:spPr>
          <a:xfrm>
            <a:off x="4992415" y="1247602"/>
            <a:ext cx="4474800" cy="2390166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4991100" y="929413"/>
            <a:ext cx="4476114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8" hasCustomPrompt="1"/>
          </p:nvPr>
        </p:nvSpPr>
        <p:spPr>
          <a:xfrm>
            <a:off x="4987255" y="3729828"/>
            <a:ext cx="4479960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21" hasCustomPrompt="1"/>
          </p:nvPr>
        </p:nvSpPr>
        <p:spPr>
          <a:xfrm>
            <a:off x="434187" y="3729828"/>
            <a:ext cx="4474801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20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7" name="Объект 11"/>
          <p:cNvSpPr>
            <a:spLocks noGrp="1"/>
          </p:cNvSpPr>
          <p:nvPr>
            <p:ph sz="quarter" idx="24"/>
          </p:nvPr>
        </p:nvSpPr>
        <p:spPr>
          <a:xfrm>
            <a:off x="434187" y="1247602"/>
            <a:ext cx="4474800" cy="2390166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18" name="Текст 14"/>
          <p:cNvSpPr>
            <a:spLocks noGrp="1"/>
          </p:cNvSpPr>
          <p:nvPr>
            <p:ph type="body" sz="quarter" idx="25" hasCustomPrompt="1"/>
          </p:nvPr>
        </p:nvSpPr>
        <p:spPr>
          <a:xfrm>
            <a:off x="432872" y="929413"/>
            <a:ext cx="4476114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26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526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текста и два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1"/>
          <p:cNvSpPr>
            <a:spLocks noGrp="1"/>
          </p:cNvSpPr>
          <p:nvPr>
            <p:ph sz="quarter" idx="20"/>
          </p:nvPr>
        </p:nvSpPr>
        <p:spPr>
          <a:xfrm>
            <a:off x="434188" y="4010025"/>
            <a:ext cx="4474800" cy="2385736"/>
          </a:xfrm>
          <a:prstGeom prst="rect">
            <a:avLst/>
          </a:prstGeom>
        </p:spPr>
        <p:txBody>
          <a:bodyPr/>
          <a:lstStyle>
            <a:lvl1pPr marL="284400" indent="-284400" algn="just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5"/>
          </p:nvPr>
        </p:nvSpPr>
        <p:spPr>
          <a:xfrm>
            <a:off x="4992415" y="1236698"/>
            <a:ext cx="4474800" cy="2371378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4992415" y="930309"/>
            <a:ext cx="4474800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21" hasCustomPrompt="1"/>
          </p:nvPr>
        </p:nvSpPr>
        <p:spPr>
          <a:xfrm>
            <a:off x="434188" y="3694433"/>
            <a:ext cx="4474800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9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26" hasCustomPrompt="1"/>
          </p:nvPr>
        </p:nvSpPr>
        <p:spPr>
          <a:xfrm>
            <a:off x="434187" y="930275"/>
            <a:ext cx="4474801" cy="2677802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27" hasCustomPrompt="1"/>
          </p:nvPr>
        </p:nvSpPr>
        <p:spPr>
          <a:xfrm>
            <a:off x="4992414" y="3699679"/>
            <a:ext cx="4474801" cy="2696082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00" indent="-288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16" name="Текст 20"/>
          <p:cNvSpPr>
            <a:spLocks noGrp="1"/>
          </p:cNvSpPr>
          <p:nvPr>
            <p:ph type="body" sz="quarter" idx="28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4257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ин график/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5"/>
          </p:nvPr>
        </p:nvSpPr>
        <p:spPr>
          <a:xfrm>
            <a:off x="434188" y="1250950"/>
            <a:ext cx="9033027" cy="5166783"/>
          </a:xfrm>
          <a:prstGeom prst="rect">
            <a:avLst/>
          </a:prstGeom>
        </p:spPr>
        <p:txBody>
          <a:bodyPr/>
          <a:lstStyle>
            <a:lvl1pPr marL="171450" indent="-171450">
              <a:defRPr lang="ru-RU" sz="12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4400" lvl="0" indent="-28440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434188" y="930275"/>
            <a:ext cx="9033027" cy="306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1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34188" y="6543568"/>
            <a:ext cx="739946" cy="215444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457600" y="469625"/>
            <a:ext cx="7009615" cy="3416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Текст 20"/>
          <p:cNvSpPr>
            <a:spLocks noGrp="1"/>
          </p:cNvSpPr>
          <p:nvPr>
            <p:ph type="body" sz="quarter" idx="20" hasCustomPrompt="1"/>
          </p:nvPr>
        </p:nvSpPr>
        <p:spPr>
          <a:xfrm>
            <a:off x="8863525" y="6543569"/>
            <a:ext cx="603690" cy="215444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41194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Методологические под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2F9D4F1F-6811-498B-925F-647098BAF94E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>
              <a:solidFill>
                <a:srgbClr val="00447C"/>
              </a:solidFill>
            </a:endParaRPr>
          </a:p>
        </p:txBody>
      </p:sp>
      <p:sp>
        <p:nvSpPr>
          <p:cNvPr id="8" name="Таблица 7"/>
          <p:cNvSpPr>
            <a:spLocks noGrp="1"/>
          </p:cNvSpPr>
          <p:nvPr>
            <p:ph type="tbl" sz="quarter" idx="13"/>
          </p:nvPr>
        </p:nvSpPr>
        <p:spPr>
          <a:xfrm>
            <a:off x="428625" y="926041"/>
            <a:ext cx="9039225" cy="5491691"/>
          </a:xfrm>
          <a:prstGeom prst="rect">
            <a:avLst/>
          </a:prstGeom>
        </p:spPr>
        <p:txBody>
          <a:bodyPr/>
          <a:lstStyle>
            <a:lvl1pPr marL="284400" indent="-284400" algn="just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Вставка таблицы</a:t>
            </a:r>
            <a:endParaRPr lang="ru-RU" dirty="0"/>
          </a:p>
        </p:txBody>
      </p:sp>
      <p:sp>
        <p:nvSpPr>
          <p:cNvPr id="13" name="Прямоугольник 12"/>
          <p:cNvSpPr>
            <a:spLocks noChangeArrowheads="1"/>
          </p:cNvSpPr>
          <p:nvPr userDrawn="1"/>
        </p:nvSpPr>
        <p:spPr bwMode="auto">
          <a:xfrm>
            <a:off x="2457600" y="441925"/>
            <a:ext cx="62875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r>
              <a:rPr lang="ru-RU" dirty="0">
                <a:solidFill>
                  <a:srgbClr val="004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Методологические подходы</a:t>
            </a:r>
          </a:p>
        </p:txBody>
      </p:sp>
    </p:spTree>
    <p:extLst>
      <p:ext uri="{BB962C8B-B14F-4D97-AF65-F5344CB8AC3E}">
        <p14:creationId xmlns:p14="http://schemas.microsoft.com/office/powerpoint/2010/main" val="39433220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граничение ответственнос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2F9D4F1F-6811-498B-925F-647098BAF94E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>
              <a:solidFill>
                <a:srgbClr val="00447C"/>
              </a:solidFill>
            </a:endParaRPr>
          </a:p>
        </p:txBody>
      </p:sp>
      <p:sp>
        <p:nvSpPr>
          <p:cNvPr id="13" name="Прямоугольник 2"/>
          <p:cNvSpPr>
            <a:spLocks noChangeArrowheads="1"/>
          </p:cNvSpPr>
          <p:nvPr userDrawn="1"/>
        </p:nvSpPr>
        <p:spPr bwMode="auto">
          <a:xfrm>
            <a:off x="409576" y="932249"/>
            <a:ext cx="9058274" cy="43499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2000"/>
              </a:lnSpc>
              <a:spcBef>
                <a:spcPts val="300"/>
              </a:spcBef>
              <a:spcAft>
                <a:spcPts val="1000"/>
              </a:spcAft>
              <a:buClr>
                <a:srgbClr val="7FA2BC"/>
              </a:buClr>
              <a:defRPr/>
            </a:pPr>
            <a:r>
              <a:rPr lang="ru-RU" sz="1600" i="1" dirty="0">
                <a:solidFill>
                  <a:srgbClr val="00447C"/>
                </a:solidFill>
                <a:latin typeface="Arial" charset="0"/>
              </a:rPr>
              <a:t>Данная презентация предназначена исключительно для предоставления партнерам и потенциальным клиентам «Газпромбанк» (Акционерное Общество) (далее - ГПБ). Любая информация, изложенная в настоящем отчете, является суждением на момент предоставления настоящего отчета.</a:t>
            </a:r>
          </a:p>
          <a:p>
            <a:pPr algn="just">
              <a:lnSpc>
                <a:spcPts val="2000"/>
              </a:lnSpc>
              <a:spcBef>
                <a:spcPts val="300"/>
              </a:spcBef>
              <a:spcAft>
                <a:spcPts val="1000"/>
              </a:spcAft>
              <a:buClr>
                <a:srgbClr val="7FA2BC"/>
              </a:buClr>
              <a:defRPr/>
            </a:pPr>
            <a:r>
              <a:rPr lang="ru-RU" sz="1600" i="1" dirty="0">
                <a:solidFill>
                  <a:srgbClr val="00447C"/>
                </a:solidFill>
                <a:latin typeface="Arial" charset="0"/>
              </a:rPr>
              <a:t>Настоящая публикация носит исключительно информационный характер и не является предложением о продаже (офертой) или какими-либо инвестиционными рекомендациями или услугами. </a:t>
            </a:r>
          </a:p>
          <a:p>
            <a:pPr algn="just">
              <a:lnSpc>
                <a:spcPts val="2000"/>
              </a:lnSpc>
              <a:spcBef>
                <a:spcPts val="300"/>
              </a:spcBef>
              <a:spcAft>
                <a:spcPts val="1000"/>
              </a:spcAft>
              <a:buClr>
                <a:srgbClr val="7FA2BC"/>
              </a:buClr>
              <a:defRPr/>
            </a:pPr>
            <a:r>
              <a:rPr lang="ru-RU" sz="1600" i="1" dirty="0">
                <a:solidFill>
                  <a:srgbClr val="00447C"/>
                </a:solidFill>
                <a:latin typeface="Arial" charset="0"/>
              </a:rPr>
              <a:t>Адресат не вправе толковать содержание как данного слайда, так и прочих, представленных в настоящей презентации</a:t>
            </a:r>
            <a:r>
              <a:rPr lang="en-US" sz="1600" i="1" dirty="0">
                <a:solidFill>
                  <a:srgbClr val="00447C"/>
                </a:solidFill>
                <a:latin typeface="Arial" charset="0"/>
              </a:rPr>
              <a:t> </a:t>
            </a:r>
            <a:r>
              <a:rPr lang="ru-RU" sz="1600" i="1" dirty="0">
                <a:solidFill>
                  <a:srgbClr val="00447C"/>
                </a:solidFill>
                <a:latin typeface="Arial" charset="0"/>
              </a:rPr>
              <a:t>как юридическое, налоговое или бизнес консультирование. ГПБ не несет никакой ответственности за какие-либо действия Адресата, основанные на приведенной в презентации информации.</a:t>
            </a:r>
          </a:p>
          <a:p>
            <a:pPr algn="just">
              <a:lnSpc>
                <a:spcPts val="2000"/>
              </a:lnSpc>
              <a:spcBef>
                <a:spcPts val="300"/>
              </a:spcBef>
              <a:spcAft>
                <a:spcPts val="1000"/>
              </a:spcAft>
              <a:buClr>
                <a:srgbClr val="7FA2BC"/>
              </a:buClr>
              <a:defRPr/>
            </a:pPr>
            <a:r>
              <a:rPr lang="ru-RU" sz="1600" i="1" dirty="0">
                <a:solidFill>
                  <a:srgbClr val="00447C"/>
                </a:solidFill>
                <a:latin typeface="Arial" charset="0"/>
              </a:rPr>
              <a:t>Все права защищены ГПБ.</a:t>
            </a:r>
          </a:p>
          <a:p>
            <a:pPr algn="just">
              <a:lnSpc>
                <a:spcPts val="2000"/>
              </a:lnSpc>
              <a:spcBef>
                <a:spcPts val="300"/>
              </a:spcBef>
              <a:spcAft>
                <a:spcPts val="1000"/>
              </a:spcAft>
              <a:buClr>
                <a:srgbClr val="7FA2BC"/>
              </a:buClr>
              <a:defRPr/>
            </a:pPr>
            <a:r>
              <a:rPr lang="ru-RU" sz="1600" i="1" dirty="0">
                <a:solidFill>
                  <a:srgbClr val="00447C"/>
                </a:solidFill>
                <a:latin typeface="Arial" charset="0"/>
              </a:rPr>
              <a:t>Данная презентация не предназначена для передачи третьим лицам, воспроизведению или цитированию без заранее полученного письменного согласия от ГПБ.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 userDrawn="1"/>
        </p:nvSpPr>
        <p:spPr bwMode="auto">
          <a:xfrm>
            <a:off x="2457600" y="441925"/>
            <a:ext cx="62875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4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Ограничение ответственности</a:t>
            </a:r>
          </a:p>
        </p:txBody>
      </p:sp>
    </p:spTree>
    <p:extLst>
      <p:ext uri="{BB962C8B-B14F-4D97-AF65-F5344CB8AC3E}">
        <p14:creationId xmlns:p14="http://schemas.microsoft.com/office/powerpoint/2010/main" val="40436364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 для макрокол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38575" y="6529589"/>
            <a:ext cx="2228850" cy="243404"/>
          </a:xfrm>
          <a:prstGeom prst="rect">
            <a:avLst/>
          </a:prstGeom>
        </p:spPr>
        <p:txBody>
          <a:bodyPr/>
          <a:lstStyle/>
          <a:p>
            <a:fld id="{2F9D4F1F-6811-498B-925F-647098BAF94E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>
              <a:solidFill>
                <a:srgbClr val="00447C"/>
              </a:solidFill>
            </a:endParaRP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466216" y="4822120"/>
            <a:ext cx="8981604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Clr>
                <a:srgbClr val="01467A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srgbClr val="00447C"/>
                </a:solidFill>
                <a:latin typeface="Arial" charset="0"/>
              </a:rPr>
              <a:t>Информация, содержащаяся в данном электронном сообщении или любых приложениях к нему, не является какого-либо рода офертой, не подразумевалась в качестве оферты или приглашения делать оферты. Любая информация, изложенная в настоящем отчете, является суждением на момент предоставления настоящего отчета. Адресат не вправе толковать содержание как слайдов, так и другой информации, представленных в настоящей презентации как юридическое, налоговое или бизнес консультирование. ГПБ не несет никакой ответственности за какие-либо действия Адресата, основанные на приведенной в презентации информации.</a:t>
            </a:r>
          </a:p>
          <a:p>
            <a:pPr marL="285750" indent="-285750" algn="just">
              <a:buClr>
                <a:srgbClr val="01467A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srgbClr val="00447C"/>
                </a:solidFill>
                <a:latin typeface="Arial" charset="0"/>
              </a:rPr>
              <a:t>Если Вы получили данное сообщение по ошибке, пожалуйста, сообщите об этом отправителю, а затем удалите это сообщение и любые его копии с Вашего компьютера. Отправитель не отвечает за точность и полноту передачи информации, содержащейся в данном электронном сообщении, а также за своевременность ее получения.</a:t>
            </a:r>
          </a:p>
          <a:p>
            <a:pPr marL="285750" indent="-285750" algn="just">
              <a:buClr>
                <a:srgbClr val="01467A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srgbClr val="00447C"/>
                </a:solidFill>
                <a:latin typeface="Arial" charset="0"/>
              </a:rPr>
              <a:t>Данная презентация не предназначена для передачи третьим лицам, воспроизведения или цитирования без заранее полученного письменного согласия от ГПБ.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 userDrawn="1"/>
        </p:nvSpPr>
        <p:spPr>
          <a:xfrm>
            <a:off x="503417" y="1265953"/>
            <a:ext cx="8899166" cy="578871"/>
          </a:xfrm>
          <a:prstGeom prst="round2Diag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/>
            <a:r>
              <a:rPr lang="ru-RU" sz="2800" b="1" dirty="0">
                <a:solidFill>
                  <a:srgbClr val="004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3994913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gradFill>
          <a:gsLst>
            <a:gs pos="100000">
              <a:srgbClr val="7FA2BC">
                <a:lumMod val="30000"/>
                <a:lumOff val="70000"/>
              </a:srgb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244132" y="2155942"/>
            <a:ext cx="7417736" cy="14292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200" i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Материалы к долгосрочному прогнозу</a:t>
            </a:r>
            <a:br>
              <a:rPr lang="ru-RU" dirty="0"/>
            </a:br>
            <a:r>
              <a:rPr lang="ru-RU" dirty="0"/>
              <a:t>вписать тему</a:t>
            </a:r>
            <a:br>
              <a:rPr lang="ru-RU" dirty="0"/>
            </a:b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681" y="711999"/>
            <a:ext cx="2340638" cy="706292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3397522" y="104580"/>
            <a:ext cx="64861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36575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536575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536575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536575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536575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447C"/>
                </a:solidFill>
                <a:cs typeface="Arial" pitchFamily="34" charset="0"/>
              </a:rPr>
              <a:t>Приложение №2 к Докладной записке от _________ №_______</a:t>
            </a:r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4" hasCustomPrompt="1"/>
          </p:nvPr>
        </p:nvSpPr>
        <p:spPr>
          <a:xfrm>
            <a:off x="3397522" y="4784834"/>
            <a:ext cx="6138000" cy="8388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Имя Фамилия (полужирный шрифт), должность (на 2й строке), почта (на 3й строке)</a:t>
            </a:r>
          </a:p>
        </p:txBody>
      </p:sp>
      <p:sp>
        <p:nvSpPr>
          <p:cNvPr id="24" name="Rectangle 13"/>
          <p:cNvSpPr>
            <a:spLocks noChangeAspect="1" noChangeArrowheads="1"/>
          </p:cNvSpPr>
          <p:nvPr userDrawn="1"/>
        </p:nvSpPr>
        <p:spPr bwMode="auto">
          <a:xfrm>
            <a:off x="2953686" y="1148262"/>
            <a:ext cx="3998629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>
                <a:solidFill>
                  <a:srgbClr val="00447C"/>
                </a:solidFill>
                <a:cs typeface="Times New Roman" pitchFamily="18" charset="0"/>
              </a:rPr>
              <a:t>Центр экономического прогнозирования</a:t>
            </a:r>
          </a:p>
        </p:txBody>
      </p:sp>
      <p:sp>
        <p:nvSpPr>
          <p:cNvPr id="35" name="Прямоугольник с двумя скругленными противолежащими углами 34"/>
          <p:cNvSpPr/>
          <p:nvPr/>
        </p:nvSpPr>
        <p:spPr>
          <a:xfrm>
            <a:off x="3588345" y="5998249"/>
            <a:ext cx="2729310" cy="446087"/>
          </a:xfrm>
          <a:prstGeom prst="round2DiagRect">
            <a:avLst/>
          </a:prstGeom>
          <a:noFill/>
          <a:ln w="6350">
            <a:solidFill>
              <a:srgbClr val="014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dirty="0">
              <a:solidFill>
                <a:srgbClr val="0044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Прямая соединительная линия 35"/>
          <p:cNvCxnSpPr>
            <a:endCxn id="35" idx="2"/>
          </p:cNvCxnSpPr>
          <p:nvPr/>
        </p:nvCxnSpPr>
        <p:spPr>
          <a:xfrm flipV="1">
            <a:off x="0" y="6221293"/>
            <a:ext cx="3588345" cy="792"/>
          </a:xfrm>
          <a:prstGeom prst="line">
            <a:avLst/>
          </a:prstGeom>
          <a:ln w="6350">
            <a:solidFill>
              <a:srgbClr val="0146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8345" y="5997605"/>
            <a:ext cx="2729310" cy="4467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Месяц 201Х г.</a:t>
            </a:r>
          </a:p>
        </p:txBody>
      </p:sp>
    </p:spTree>
    <p:extLst>
      <p:ext uri="{BB962C8B-B14F-4D97-AF65-F5344CB8AC3E}">
        <p14:creationId xmlns:p14="http://schemas.microsoft.com/office/powerpoint/2010/main" val="7239031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bg>
      <p:bgPr>
        <a:gradFill>
          <a:gsLst>
            <a:gs pos="100000">
              <a:srgbClr val="7FA2BC">
                <a:lumMod val="30000"/>
                <a:lumOff val="70000"/>
              </a:srgb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244132" y="2155942"/>
            <a:ext cx="7417736" cy="14292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200" i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Материалы к долгосрочному прогнозу</a:t>
            </a:r>
            <a:br>
              <a:rPr lang="ru-RU" dirty="0"/>
            </a:br>
            <a:r>
              <a:rPr lang="ru-RU" dirty="0"/>
              <a:t>вписать тему</a:t>
            </a:r>
            <a:br>
              <a:rPr lang="ru-RU" dirty="0"/>
            </a:b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681" y="711999"/>
            <a:ext cx="2340638" cy="706292"/>
          </a:xfrm>
          <a:prstGeom prst="rect">
            <a:avLst/>
          </a:prstGeom>
        </p:spPr>
      </p:pic>
      <p:sp>
        <p:nvSpPr>
          <p:cNvPr id="21" name="Текст 20"/>
          <p:cNvSpPr>
            <a:spLocks noGrp="1"/>
          </p:cNvSpPr>
          <p:nvPr>
            <p:ph type="body" sz="quarter" idx="14" hasCustomPrompt="1"/>
          </p:nvPr>
        </p:nvSpPr>
        <p:spPr>
          <a:xfrm>
            <a:off x="3397522" y="4784834"/>
            <a:ext cx="6138000" cy="8388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Имя Фамилия (полужирный шрифт), должность (на 2й строке), почта (на 3й строке)</a:t>
            </a:r>
          </a:p>
        </p:txBody>
      </p:sp>
      <p:sp>
        <p:nvSpPr>
          <p:cNvPr id="24" name="Rectangle 13"/>
          <p:cNvSpPr>
            <a:spLocks noChangeAspect="1" noChangeArrowheads="1"/>
          </p:cNvSpPr>
          <p:nvPr userDrawn="1"/>
        </p:nvSpPr>
        <p:spPr bwMode="auto">
          <a:xfrm>
            <a:off x="2953686" y="1148262"/>
            <a:ext cx="3998629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>
                <a:solidFill>
                  <a:srgbClr val="00447C"/>
                </a:solidFill>
                <a:cs typeface="Times New Roman" pitchFamily="18" charset="0"/>
              </a:rPr>
              <a:t>Центр экономического прогнозирования</a:t>
            </a:r>
          </a:p>
        </p:txBody>
      </p:sp>
      <p:sp>
        <p:nvSpPr>
          <p:cNvPr id="35" name="Прямоугольник с двумя скругленными противолежащими углами 34"/>
          <p:cNvSpPr/>
          <p:nvPr/>
        </p:nvSpPr>
        <p:spPr>
          <a:xfrm>
            <a:off x="3588345" y="5998249"/>
            <a:ext cx="2729310" cy="446087"/>
          </a:xfrm>
          <a:prstGeom prst="round2DiagRect">
            <a:avLst/>
          </a:prstGeom>
          <a:noFill/>
          <a:ln w="6350">
            <a:solidFill>
              <a:srgbClr val="014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dirty="0">
              <a:solidFill>
                <a:srgbClr val="0044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Прямая соединительная линия 35"/>
          <p:cNvCxnSpPr>
            <a:endCxn id="35" idx="2"/>
          </p:cNvCxnSpPr>
          <p:nvPr/>
        </p:nvCxnSpPr>
        <p:spPr>
          <a:xfrm flipV="1">
            <a:off x="0" y="6221293"/>
            <a:ext cx="3588345" cy="792"/>
          </a:xfrm>
          <a:prstGeom prst="line">
            <a:avLst/>
          </a:prstGeom>
          <a:ln w="6350">
            <a:solidFill>
              <a:srgbClr val="0146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8345" y="5997605"/>
            <a:ext cx="2729310" cy="4467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Месяц 201Х г.</a:t>
            </a:r>
          </a:p>
        </p:txBody>
      </p:sp>
    </p:spTree>
    <p:extLst>
      <p:ext uri="{BB962C8B-B14F-4D97-AF65-F5344CB8AC3E}">
        <p14:creationId xmlns:p14="http://schemas.microsoft.com/office/powerpoint/2010/main" val="31423692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Титульный слайд">
    <p:bg>
      <p:bgPr>
        <a:gradFill>
          <a:gsLst>
            <a:gs pos="100000">
              <a:srgbClr val="7FA2BC">
                <a:lumMod val="30000"/>
                <a:lumOff val="70000"/>
              </a:srgb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244132" y="2155942"/>
            <a:ext cx="7417736" cy="14292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200" i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Материалы к долгосрочному прогнозу</a:t>
            </a:r>
            <a:br>
              <a:rPr lang="ru-RU" dirty="0"/>
            </a:br>
            <a:r>
              <a:rPr lang="ru-RU" dirty="0"/>
              <a:t>вписать тему</a:t>
            </a:r>
            <a:br>
              <a:rPr lang="ru-RU" dirty="0"/>
            </a:br>
            <a:endParaRPr lang="ru-RU" dirty="0"/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4" hasCustomPrompt="1"/>
          </p:nvPr>
        </p:nvSpPr>
        <p:spPr>
          <a:xfrm>
            <a:off x="3397522" y="4784834"/>
            <a:ext cx="6138000" cy="8388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Имя Фамилия (полужирный шрифт), должность (на 2й строке), почта (на 3й строке)</a:t>
            </a:r>
          </a:p>
        </p:txBody>
      </p:sp>
      <p:sp>
        <p:nvSpPr>
          <p:cNvPr id="35" name="Прямоугольник с двумя скругленными противолежащими углами 34"/>
          <p:cNvSpPr/>
          <p:nvPr/>
        </p:nvSpPr>
        <p:spPr>
          <a:xfrm>
            <a:off x="3588345" y="5998249"/>
            <a:ext cx="2729310" cy="446087"/>
          </a:xfrm>
          <a:prstGeom prst="round2DiagRect">
            <a:avLst/>
          </a:prstGeom>
          <a:noFill/>
          <a:ln w="6350">
            <a:solidFill>
              <a:srgbClr val="014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dirty="0">
              <a:solidFill>
                <a:srgbClr val="0044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Прямая соединительная линия 35"/>
          <p:cNvCxnSpPr>
            <a:endCxn id="35" idx="2"/>
          </p:cNvCxnSpPr>
          <p:nvPr/>
        </p:nvCxnSpPr>
        <p:spPr>
          <a:xfrm flipV="1">
            <a:off x="0" y="6221293"/>
            <a:ext cx="3588345" cy="792"/>
          </a:xfrm>
          <a:prstGeom prst="line">
            <a:avLst/>
          </a:prstGeom>
          <a:ln w="6350">
            <a:solidFill>
              <a:srgbClr val="0146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8345" y="5997605"/>
            <a:ext cx="2729310" cy="4467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Месяц 201Х г.</a:t>
            </a:r>
          </a:p>
        </p:txBody>
      </p:sp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3397522" y="104580"/>
            <a:ext cx="64861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36575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536575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536575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536575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536575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447C"/>
                </a:solidFill>
                <a:cs typeface="Arial" pitchFamily="34" charset="0"/>
              </a:rPr>
              <a:t>Приложение №2 к Докладной записке от _________ №_______</a:t>
            </a:r>
          </a:p>
        </p:txBody>
      </p:sp>
      <p:sp>
        <p:nvSpPr>
          <p:cNvPr id="11" name="Rectangle 13"/>
          <p:cNvSpPr>
            <a:spLocks noChangeAspect="1" noChangeArrowheads="1"/>
          </p:cNvSpPr>
          <p:nvPr userDrawn="1"/>
        </p:nvSpPr>
        <p:spPr bwMode="auto">
          <a:xfrm>
            <a:off x="-21679" y="493047"/>
            <a:ext cx="2452599" cy="21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" i="1" dirty="0">
                <a:solidFill>
                  <a:srgbClr val="014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экономического прогнозирования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66" y="131667"/>
            <a:ext cx="1791108" cy="54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738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_макрокол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4510856"/>
            <a:ext cx="9906000" cy="2347144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20000"/>
                  <a:lumOff val="80000"/>
                </a:schemeClr>
              </a:gs>
              <a:gs pos="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10800000">
            <a:off x="2378473" y="1"/>
            <a:ext cx="7527528" cy="836613"/>
          </a:xfrm>
          <a:prstGeom prst="rect">
            <a:avLst/>
          </a:prstGeom>
          <a:gradFill flip="none" rotWithShape="1">
            <a:gsLst>
              <a:gs pos="0">
                <a:srgbClr val="7FA2BC">
                  <a:lumMod val="30000"/>
                  <a:lumOff val="7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378473" y="1"/>
            <a:ext cx="18917" cy="836613"/>
          </a:xfrm>
          <a:prstGeom prst="rect">
            <a:avLst/>
          </a:prstGeom>
          <a:solidFill>
            <a:srgbClr val="014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31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7534135" y="385015"/>
            <a:ext cx="2025183" cy="2954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 b="1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№ </a:t>
            </a:r>
            <a:r>
              <a:rPr lang="ru-RU" dirty="0" err="1"/>
              <a:t>ххх</a:t>
            </a:r>
            <a:r>
              <a:rPr lang="ru-RU" dirty="0"/>
              <a:t> от </a:t>
            </a:r>
            <a:r>
              <a:rPr lang="ru-RU" dirty="0" err="1"/>
              <a:t>хх</a:t>
            </a:r>
            <a:r>
              <a:rPr lang="ru-RU" dirty="0"/>
              <a:t> месяца 20хх г.</a:t>
            </a:r>
          </a:p>
        </p:txBody>
      </p:sp>
      <p:sp>
        <p:nvSpPr>
          <p:cNvPr id="32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633741" y="1791493"/>
            <a:ext cx="8638518" cy="962243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 sz="1600" i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Тема обзора</a:t>
            </a:r>
          </a:p>
        </p:txBody>
      </p:sp>
      <p:sp>
        <p:nvSpPr>
          <p:cNvPr id="33" name="Rectangle 2"/>
          <p:cNvSpPr>
            <a:spLocks noGrp="1" noChangeArrowheads="1"/>
          </p:cNvSpPr>
          <p:nvPr userDrawn="1"/>
        </p:nvSpPr>
        <p:spPr bwMode="auto">
          <a:xfrm>
            <a:off x="634962" y="1398988"/>
            <a:ext cx="4549852" cy="45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447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B45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t" anchorCtr="0"/>
          <a:lstStyle/>
          <a:p>
            <a:pPr>
              <a:spcBef>
                <a:spcPts val="600"/>
              </a:spcBef>
              <a:defRPr/>
            </a:pPr>
            <a:r>
              <a:rPr lang="ru-RU" sz="2000" b="1" dirty="0">
                <a:solidFill>
                  <a:srgbClr val="00447C"/>
                </a:solidFill>
              </a:rPr>
              <a:t>МАКРОЭКОНОМИЧЕСКИЙ ОБЗОР:</a:t>
            </a:r>
            <a:endParaRPr lang="ru-RU" sz="1600" dirty="0">
              <a:solidFill>
                <a:srgbClr val="00447C"/>
              </a:solidFill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634962" y="3121224"/>
            <a:ext cx="5486479" cy="2246769"/>
          </a:xfrm>
          <a:prstGeom prst="rect">
            <a:avLst/>
          </a:prstGeom>
          <a:noFill/>
          <a:ln w="19050">
            <a:solidFill>
              <a:srgbClr val="EF795A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rgbClr val="00447C"/>
                </a:solidFill>
              </a:rPr>
              <a:t>Для подключения к конференции: </a:t>
            </a:r>
          </a:p>
          <a:p>
            <a:endParaRPr lang="ru-RU" sz="2000" b="1" u="sng" dirty="0">
              <a:solidFill>
                <a:srgbClr val="00447C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sz="2000" b="1" u="sng" dirty="0">
                <a:solidFill>
                  <a:srgbClr val="00447C"/>
                </a:solidFill>
              </a:rPr>
              <a:t>Наберите:</a:t>
            </a:r>
            <a:r>
              <a:rPr lang="ru-RU" sz="2000" b="1" dirty="0">
                <a:solidFill>
                  <a:srgbClr val="00447C"/>
                </a:solidFill>
              </a:rPr>
              <a:t> городской +7 (495) 719-13-13 или внутренний номер – 9-13-13.</a:t>
            </a:r>
          </a:p>
          <a:p>
            <a:pPr marL="342900" indent="-342900">
              <a:buFontTx/>
              <a:buAutoNum type="arabicPeriod"/>
            </a:pPr>
            <a:r>
              <a:rPr lang="ru-RU" sz="2000" b="1" u="sng" dirty="0">
                <a:solidFill>
                  <a:srgbClr val="00447C"/>
                </a:solidFill>
              </a:rPr>
              <a:t>Переключитесь</a:t>
            </a:r>
            <a:r>
              <a:rPr lang="ru-RU" sz="2000" b="1" dirty="0">
                <a:solidFill>
                  <a:srgbClr val="00447C"/>
                </a:solidFill>
              </a:rPr>
              <a:t> в тональный режим.</a:t>
            </a:r>
          </a:p>
          <a:p>
            <a:pPr marL="342900" indent="-342900">
              <a:buFontTx/>
              <a:buAutoNum type="arabicPeriod"/>
            </a:pPr>
            <a:r>
              <a:rPr lang="ru-RU" sz="2000" b="1" u="sng" dirty="0">
                <a:solidFill>
                  <a:srgbClr val="00447C"/>
                </a:solidFill>
              </a:rPr>
              <a:t>Наберите</a:t>
            </a:r>
            <a:r>
              <a:rPr lang="ru-RU" sz="2000" b="1" dirty="0">
                <a:solidFill>
                  <a:srgbClr val="00447C"/>
                </a:solidFill>
              </a:rPr>
              <a:t> номер конференции – 34, затем пароль – 3001.</a:t>
            </a:r>
            <a:endParaRPr lang="en-US" sz="2000" b="1" dirty="0">
              <a:solidFill>
                <a:srgbClr val="00447C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6513" y="4510088"/>
            <a:ext cx="3173412" cy="857250"/>
          </a:xfrm>
          <a:prstGeom prst="rect">
            <a:avLst/>
          </a:prstGeom>
        </p:spPr>
        <p:txBody>
          <a:bodyPr/>
          <a:lstStyle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r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 algn="r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 algn="r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 algn="r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Фамилия Имя, (</a:t>
            </a:r>
            <a:r>
              <a:rPr lang="ru-RU" sz="1200" b="0" i="0" u="none" strike="noStrike" baseline="0" dirty="0"/>
              <a:t>↵) </a:t>
            </a:r>
            <a:r>
              <a:rPr lang="ru-RU" sz="1200" b="1" dirty="0">
                <a:solidFill>
                  <a:srgbClr val="00447C"/>
                </a:solidFill>
              </a:rPr>
              <a:t>почта@gazprombank.ru</a:t>
            </a:r>
            <a:r>
              <a:rPr lang="ru-RU" dirty="0"/>
              <a:t>,</a:t>
            </a:r>
            <a:r>
              <a:rPr lang="ru-RU" sz="1200" b="0" i="0" u="none" strike="noStrike" baseline="0" dirty="0"/>
              <a:t> (↵) </a:t>
            </a:r>
            <a:r>
              <a:rPr lang="ru-RU" sz="1200" b="1" dirty="0">
                <a:solidFill>
                  <a:srgbClr val="00447C"/>
                </a:solidFill>
              </a:rPr>
              <a:t>+7 (495) 287-61-00 доб. 2-хххх</a:t>
            </a:r>
            <a:endParaRPr lang="en-US" sz="1200" b="1" dirty="0">
              <a:solidFill>
                <a:srgbClr val="00447C"/>
              </a:solidFill>
            </a:endParaRP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 rot="10800000">
            <a:off x="2378473" y="1"/>
            <a:ext cx="7527528" cy="836613"/>
          </a:xfrm>
          <a:prstGeom prst="rect">
            <a:avLst/>
          </a:prstGeom>
          <a:gradFill flip="none" rotWithShape="1">
            <a:gsLst>
              <a:gs pos="0">
                <a:srgbClr val="7FA2BC">
                  <a:lumMod val="30000"/>
                  <a:lumOff val="7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78473" y="1"/>
            <a:ext cx="18917" cy="836613"/>
          </a:xfrm>
          <a:prstGeom prst="rect">
            <a:avLst/>
          </a:prstGeom>
          <a:solidFill>
            <a:srgbClr val="014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>
            <a:off x="2378473" y="1"/>
            <a:ext cx="7527528" cy="836613"/>
          </a:xfrm>
          <a:prstGeom prst="rect">
            <a:avLst/>
          </a:prstGeom>
          <a:gradFill flip="none" rotWithShape="1">
            <a:gsLst>
              <a:gs pos="0">
                <a:srgbClr val="7FA2BC">
                  <a:lumMod val="30000"/>
                  <a:lumOff val="7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2378473" y="1"/>
            <a:ext cx="18917" cy="836613"/>
          </a:xfrm>
          <a:prstGeom prst="rect">
            <a:avLst/>
          </a:prstGeom>
          <a:solidFill>
            <a:srgbClr val="014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8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oleObject" Target="../embeddings/oleObject3.bin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vmlDrawing" Target="../drawings/vmlDrawing3.v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theme" Target="../theme/theme3.xml"/><Relationship Id="rId27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oleObject" Target="../embeddings/oleObject4.bin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vmlDrawing" Target="../drawings/vmlDrawing4.v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theme" Target="../theme/theme4.xml"/><Relationship Id="rId27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95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5" Type="http://schemas.openxmlformats.org/officeDocument/2006/relationships/oleObject" Target="../embeddings/oleObject5.bin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23" Type="http://schemas.openxmlformats.org/officeDocument/2006/relationships/vmlDrawing" Target="../drawings/vmlDrawing5.vml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Relationship Id="rId22" Type="http://schemas.openxmlformats.org/officeDocument/2006/relationships/theme" Target="../theme/theme5.xml"/><Relationship Id="rId27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slideLayout" Target="../slideLayouts/slideLayout113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98.xml"/><Relationship Id="rId21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5" Type="http://schemas.openxmlformats.org/officeDocument/2006/relationships/oleObject" Target="../embeddings/oleObject6.bin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20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24" Type="http://schemas.openxmlformats.org/officeDocument/2006/relationships/tags" Target="../tags/tag7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23" Type="http://schemas.openxmlformats.org/officeDocument/2006/relationships/vmlDrawing" Target="../drawings/vmlDrawing6.vml"/><Relationship Id="rId10" Type="http://schemas.openxmlformats.org/officeDocument/2006/relationships/slideLayout" Target="../slideLayouts/slideLayout105.xml"/><Relationship Id="rId19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Relationship Id="rId22" Type="http://schemas.openxmlformats.org/officeDocument/2006/relationships/theme" Target="../theme/theme6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33270344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Слайд think-cell" r:id="rId25" imgW="270" imgH="270" progId="TCLayout.ActiveDocument.1">
                  <p:embed/>
                </p:oleObj>
              </mc:Choice>
              <mc:Fallback>
                <p:oleObj name="Слайд think-cell" r:id="rId2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 rot="10800000">
            <a:off x="2378473" y="1"/>
            <a:ext cx="7527528" cy="836613"/>
          </a:xfrm>
          <a:prstGeom prst="rect">
            <a:avLst/>
          </a:prstGeom>
          <a:gradFill flip="none" rotWithShape="1">
            <a:gsLst>
              <a:gs pos="0">
                <a:srgbClr val="7FA2BC">
                  <a:lumMod val="30000"/>
                  <a:lumOff val="7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78473" y="1"/>
            <a:ext cx="18917" cy="836613"/>
          </a:xfrm>
          <a:prstGeom prst="rect">
            <a:avLst/>
          </a:prstGeom>
          <a:solidFill>
            <a:srgbClr val="014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442140" y="6489340"/>
            <a:ext cx="9021720" cy="0"/>
          </a:xfrm>
          <a:prstGeom prst="line">
            <a:avLst/>
          </a:prstGeom>
          <a:ln w="6350">
            <a:solidFill>
              <a:srgbClr val="0146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 rot="10800000">
            <a:off x="2378473" y="1"/>
            <a:ext cx="7527528" cy="836613"/>
          </a:xfrm>
          <a:prstGeom prst="rect">
            <a:avLst/>
          </a:prstGeom>
          <a:gradFill flip="none" rotWithShape="1">
            <a:gsLst>
              <a:gs pos="0">
                <a:srgbClr val="7FA2BC">
                  <a:lumMod val="30000"/>
                  <a:lumOff val="7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78473" y="1"/>
            <a:ext cx="18917" cy="836613"/>
          </a:xfrm>
          <a:prstGeom prst="rect">
            <a:avLst/>
          </a:prstGeom>
          <a:solidFill>
            <a:srgbClr val="014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0800000">
            <a:off x="2378473" y="1"/>
            <a:ext cx="7527528" cy="836613"/>
          </a:xfrm>
          <a:prstGeom prst="rect">
            <a:avLst/>
          </a:prstGeom>
          <a:gradFill flip="none" rotWithShape="1">
            <a:gsLst>
              <a:gs pos="0">
                <a:srgbClr val="7FA2BC">
                  <a:lumMod val="30000"/>
                  <a:lumOff val="7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78473" y="1"/>
            <a:ext cx="18917" cy="836613"/>
          </a:xfrm>
          <a:prstGeom prst="rect">
            <a:avLst/>
          </a:prstGeom>
          <a:solidFill>
            <a:srgbClr val="014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1443819" y="0"/>
            <a:ext cx="1325880" cy="335280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US" sz="1200" kern="1200">
                <a:solidFill>
                  <a:srgbClr val="FFFF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0; 68; 124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-1443819" y="381000"/>
            <a:ext cx="1325880" cy="335280"/>
          </a:xfrm>
          <a:prstGeom prst="rect">
            <a:avLst/>
          </a:prstGeom>
          <a:solidFill>
            <a:srgbClr val="539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US" sz="1200" kern="1200">
                <a:solidFill>
                  <a:srgbClr val="FFFF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83; 159; 222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-1443819" y="1158875"/>
            <a:ext cx="1325880" cy="335280"/>
          </a:xfrm>
          <a:prstGeom prst="rect">
            <a:avLst/>
          </a:prstGeom>
          <a:solidFill>
            <a:srgbClr val="8E9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US" sz="1200" kern="1200">
                <a:solidFill>
                  <a:srgbClr val="FFFF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142; 146; 149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-1443819" y="1538605"/>
            <a:ext cx="1325880" cy="335280"/>
          </a:xfrm>
          <a:prstGeom prst="rect">
            <a:avLst/>
          </a:prstGeom>
          <a:solidFill>
            <a:srgbClr val="EFC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US" sz="1200" kern="12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239; 207; 90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-1443819" y="1923415"/>
            <a:ext cx="1325880" cy="335280"/>
          </a:xfrm>
          <a:prstGeom prst="rect">
            <a:avLst/>
          </a:prstGeom>
          <a:solidFill>
            <a:srgbClr val="2C9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US" sz="1200" kern="1200">
                <a:solidFill>
                  <a:srgbClr val="FFFF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44; 152; 85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-1443819" y="3453130"/>
            <a:ext cx="1325245" cy="335280"/>
          </a:xfrm>
          <a:prstGeom prst="rect">
            <a:avLst/>
          </a:prstGeom>
          <a:solidFill>
            <a:srgbClr val="E9B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US" sz="1200" kern="12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233; 178; 162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-1443819" y="3068955"/>
            <a:ext cx="1325245" cy="335280"/>
          </a:xfrm>
          <a:prstGeom prst="rect">
            <a:avLst/>
          </a:prstGeom>
          <a:solidFill>
            <a:srgbClr val="EFD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US" sz="1200" kern="12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239; 223; 162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-1443819" y="767080"/>
            <a:ext cx="1325880" cy="335280"/>
          </a:xfrm>
          <a:prstGeom prst="rect">
            <a:avLst/>
          </a:prstGeom>
          <a:solidFill>
            <a:srgbClr val="C02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US" sz="1200" kern="12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192; 40; 0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-1443819" y="2303780"/>
            <a:ext cx="1325880" cy="335280"/>
          </a:xfrm>
          <a:prstGeom prst="rect">
            <a:avLst/>
          </a:prstGeom>
          <a:solidFill>
            <a:srgbClr val="EF7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GB" sz="1200" kern="1200">
                <a:solidFill>
                  <a:srgbClr val="FFFF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</a:t>
            </a:r>
            <a:r>
              <a:rPr lang="en-US" sz="1200" kern="1200">
                <a:solidFill>
                  <a:srgbClr val="FFFF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121; 90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-1443819" y="2687955"/>
            <a:ext cx="1325245" cy="335280"/>
          </a:xfrm>
          <a:prstGeom prst="rect">
            <a:avLst/>
          </a:prstGeom>
          <a:solidFill>
            <a:srgbClr val="96B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GB" sz="1200" kern="1200">
                <a:solidFill>
                  <a:srgbClr val="FFFF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en-US" sz="1200" kern="1200">
                <a:solidFill>
                  <a:srgbClr val="FFFF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189; 222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10800000">
            <a:off x="2378473" y="1"/>
            <a:ext cx="7527528" cy="836613"/>
          </a:xfrm>
          <a:prstGeom prst="rect">
            <a:avLst/>
          </a:prstGeom>
          <a:gradFill flip="none" rotWithShape="1">
            <a:gsLst>
              <a:gs pos="0">
                <a:srgbClr val="7FA2BC">
                  <a:lumMod val="30000"/>
                  <a:lumOff val="7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78473" y="1"/>
            <a:ext cx="18917" cy="836613"/>
          </a:xfrm>
          <a:prstGeom prst="rect">
            <a:avLst/>
          </a:prstGeom>
          <a:solidFill>
            <a:srgbClr val="014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-1443819" y="0"/>
            <a:ext cx="1325880" cy="335280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US" sz="1200" kern="1200">
                <a:solidFill>
                  <a:srgbClr val="FFFF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0; 68; 124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-1443819" y="381000"/>
            <a:ext cx="1325880" cy="335280"/>
          </a:xfrm>
          <a:prstGeom prst="rect">
            <a:avLst/>
          </a:prstGeom>
          <a:solidFill>
            <a:srgbClr val="539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US" sz="1200" kern="1200">
                <a:solidFill>
                  <a:srgbClr val="FFFF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83; 159; 222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1443819" y="1158875"/>
            <a:ext cx="1325880" cy="335280"/>
          </a:xfrm>
          <a:prstGeom prst="rect">
            <a:avLst/>
          </a:prstGeom>
          <a:solidFill>
            <a:srgbClr val="8E9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US" sz="1200" kern="1200">
                <a:solidFill>
                  <a:srgbClr val="FFFF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142; 146; 149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-1443819" y="1538605"/>
            <a:ext cx="1325880" cy="335280"/>
          </a:xfrm>
          <a:prstGeom prst="rect">
            <a:avLst/>
          </a:prstGeom>
          <a:solidFill>
            <a:srgbClr val="EFC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US" sz="1200" kern="12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239; 207; 90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-1443819" y="1923415"/>
            <a:ext cx="1325880" cy="335280"/>
          </a:xfrm>
          <a:prstGeom prst="rect">
            <a:avLst/>
          </a:prstGeom>
          <a:solidFill>
            <a:srgbClr val="2C9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US" sz="1200" kern="1200">
                <a:solidFill>
                  <a:srgbClr val="FFFF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44; 152; 85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-1443819" y="3453130"/>
            <a:ext cx="1325245" cy="335280"/>
          </a:xfrm>
          <a:prstGeom prst="rect">
            <a:avLst/>
          </a:prstGeom>
          <a:solidFill>
            <a:srgbClr val="E9B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US" sz="1200" kern="12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233; 178; 162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-1443819" y="3068955"/>
            <a:ext cx="1325245" cy="335280"/>
          </a:xfrm>
          <a:prstGeom prst="rect">
            <a:avLst/>
          </a:prstGeom>
          <a:solidFill>
            <a:srgbClr val="EFD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US" sz="1200" kern="12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239; 223; 162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-1443819" y="767080"/>
            <a:ext cx="1325880" cy="335280"/>
          </a:xfrm>
          <a:prstGeom prst="rect">
            <a:avLst/>
          </a:prstGeom>
          <a:solidFill>
            <a:srgbClr val="C02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US" sz="1200" kern="12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192; 40; 0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-1443819" y="2303780"/>
            <a:ext cx="1325880" cy="335280"/>
          </a:xfrm>
          <a:prstGeom prst="rect">
            <a:avLst/>
          </a:prstGeom>
          <a:solidFill>
            <a:srgbClr val="EF7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GB" sz="1200" kern="1200">
                <a:solidFill>
                  <a:srgbClr val="FFFF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</a:t>
            </a:r>
            <a:r>
              <a:rPr lang="en-US" sz="1200" kern="1200">
                <a:solidFill>
                  <a:srgbClr val="FFFF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121; 90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-1443819" y="2687955"/>
            <a:ext cx="1325245" cy="335280"/>
          </a:xfrm>
          <a:prstGeom prst="rect">
            <a:avLst/>
          </a:prstGeom>
          <a:solidFill>
            <a:srgbClr val="96B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GB" sz="1200" kern="1200">
                <a:solidFill>
                  <a:srgbClr val="FFFF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en-US" sz="1200" kern="1200">
                <a:solidFill>
                  <a:srgbClr val="FFFF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189; 222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378473" y="1"/>
            <a:ext cx="7527528" cy="836613"/>
          </a:xfrm>
          <a:prstGeom prst="rect">
            <a:avLst/>
          </a:prstGeom>
          <a:gradFill flip="none" rotWithShape="1">
            <a:gsLst>
              <a:gs pos="0">
                <a:srgbClr val="7FA2BC">
                  <a:lumMod val="30000"/>
                  <a:lumOff val="7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378473" y="1"/>
            <a:ext cx="18917" cy="836613"/>
          </a:xfrm>
          <a:prstGeom prst="rect">
            <a:avLst/>
          </a:prstGeom>
          <a:solidFill>
            <a:srgbClr val="014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-1443819" y="0"/>
            <a:ext cx="1325880" cy="335280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US" sz="1200" kern="1200">
                <a:solidFill>
                  <a:srgbClr val="FFFF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0; 68; 124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-1443819" y="381000"/>
            <a:ext cx="1325880" cy="335280"/>
          </a:xfrm>
          <a:prstGeom prst="rect">
            <a:avLst/>
          </a:prstGeom>
          <a:solidFill>
            <a:srgbClr val="539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US" sz="1200" kern="1200">
                <a:solidFill>
                  <a:srgbClr val="FFFF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83; 159; 222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-1443819" y="1158875"/>
            <a:ext cx="1325880" cy="335280"/>
          </a:xfrm>
          <a:prstGeom prst="rect">
            <a:avLst/>
          </a:prstGeom>
          <a:solidFill>
            <a:srgbClr val="8E9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US" sz="1200" kern="1200">
                <a:solidFill>
                  <a:srgbClr val="FFFF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142; 146; 149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-1443819" y="1538605"/>
            <a:ext cx="1325880" cy="335280"/>
          </a:xfrm>
          <a:prstGeom prst="rect">
            <a:avLst/>
          </a:prstGeom>
          <a:solidFill>
            <a:srgbClr val="EFC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US" sz="1200" kern="12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239; 207; 90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-1443819" y="1923415"/>
            <a:ext cx="1325880" cy="335280"/>
          </a:xfrm>
          <a:prstGeom prst="rect">
            <a:avLst/>
          </a:prstGeom>
          <a:solidFill>
            <a:srgbClr val="2C9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US" sz="1200" kern="1200">
                <a:solidFill>
                  <a:srgbClr val="FFFF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44; 152; 85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-1443819" y="3453130"/>
            <a:ext cx="1325245" cy="335280"/>
          </a:xfrm>
          <a:prstGeom prst="rect">
            <a:avLst/>
          </a:prstGeom>
          <a:solidFill>
            <a:srgbClr val="E9B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US" sz="1200" kern="12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233; 178; 162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-1443819" y="3068955"/>
            <a:ext cx="1325245" cy="335280"/>
          </a:xfrm>
          <a:prstGeom prst="rect">
            <a:avLst/>
          </a:prstGeom>
          <a:solidFill>
            <a:srgbClr val="EFD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US" sz="1200" kern="12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239; 223; 162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-1443819" y="767080"/>
            <a:ext cx="1325880" cy="335280"/>
          </a:xfrm>
          <a:prstGeom prst="rect">
            <a:avLst/>
          </a:prstGeom>
          <a:solidFill>
            <a:srgbClr val="C02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US" sz="1200" kern="12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192; 40; 0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-1443819" y="2303780"/>
            <a:ext cx="1325880" cy="335280"/>
          </a:xfrm>
          <a:prstGeom prst="rect">
            <a:avLst/>
          </a:prstGeom>
          <a:solidFill>
            <a:srgbClr val="EF7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GB" sz="1200" kern="1200">
                <a:solidFill>
                  <a:srgbClr val="FFFF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</a:t>
            </a:r>
            <a:r>
              <a:rPr lang="en-US" sz="1200" kern="1200">
                <a:solidFill>
                  <a:srgbClr val="FFFF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121; 90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-1443819" y="2687955"/>
            <a:ext cx="1325245" cy="335280"/>
          </a:xfrm>
          <a:prstGeom prst="rect">
            <a:avLst/>
          </a:prstGeom>
          <a:solidFill>
            <a:srgbClr val="96B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GB" sz="1200" kern="1200">
                <a:solidFill>
                  <a:srgbClr val="FFFF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en-US" sz="1200" kern="1200">
                <a:solidFill>
                  <a:srgbClr val="FFFF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189; 222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3838575" y="6527800"/>
            <a:ext cx="2228850" cy="245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F9D4F1F-6811-498B-925F-647098BAF9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Прямоугольник 57"/>
          <p:cNvSpPr/>
          <p:nvPr userDrawn="1"/>
        </p:nvSpPr>
        <p:spPr>
          <a:xfrm rot="10800000">
            <a:off x="2378473" y="1"/>
            <a:ext cx="7527528" cy="836613"/>
          </a:xfrm>
          <a:prstGeom prst="rect">
            <a:avLst/>
          </a:prstGeom>
          <a:gradFill flip="none" rotWithShape="1">
            <a:gsLst>
              <a:gs pos="0">
                <a:srgbClr val="7FA2BC">
                  <a:lumMod val="30000"/>
                  <a:lumOff val="7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59" name="Прямоугольник 58"/>
          <p:cNvSpPr/>
          <p:nvPr userDrawn="1"/>
        </p:nvSpPr>
        <p:spPr>
          <a:xfrm>
            <a:off x="2378473" y="1"/>
            <a:ext cx="18917" cy="836613"/>
          </a:xfrm>
          <a:prstGeom prst="rect">
            <a:avLst/>
          </a:prstGeom>
          <a:solidFill>
            <a:srgbClr val="014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61" name="Прямоугольник 60"/>
          <p:cNvSpPr/>
          <p:nvPr userDrawn="1"/>
        </p:nvSpPr>
        <p:spPr>
          <a:xfrm>
            <a:off x="-1443819" y="0"/>
            <a:ext cx="1325880" cy="335280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US" sz="1200" kern="1200">
                <a:solidFill>
                  <a:srgbClr val="FFFF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0; 68; 124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 userDrawn="1"/>
        </p:nvSpPr>
        <p:spPr>
          <a:xfrm>
            <a:off x="-1443819" y="381000"/>
            <a:ext cx="1325880" cy="335280"/>
          </a:xfrm>
          <a:prstGeom prst="rect">
            <a:avLst/>
          </a:prstGeom>
          <a:solidFill>
            <a:srgbClr val="539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US" sz="1200" kern="1200">
                <a:solidFill>
                  <a:srgbClr val="FFFF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83; 159; 222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 userDrawn="1"/>
        </p:nvSpPr>
        <p:spPr>
          <a:xfrm>
            <a:off x="-1443819" y="1158875"/>
            <a:ext cx="1325880" cy="335280"/>
          </a:xfrm>
          <a:prstGeom prst="rect">
            <a:avLst/>
          </a:prstGeom>
          <a:solidFill>
            <a:srgbClr val="8E9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US" sz="1200" kern="1200">
                <a:solidFill>
                  <a:srgbClr val="FFFF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142; 146; 149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 userDrawn="1"/>
        </p:nvSpPr>
        <p:spPr>
          <a:xfrm>
            <a:off x="-1443819" y="1538605"/>
            <a:ext cx="1325880" cy="335280"/>
          </a:xfrm>
          <a:prstGeom prst="rect">
            <a:avLst/>
          </a:prstGeom>
          <a:solidFill>
            <a:srgbClr val="EFC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US" sz="1200" kern="12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239; 207; 90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 userDrawn="1"/>
        </p:nvSpPr>
        <p:spPr>
          <a:xfrm>
            <a:off x="-1443819" y="1923415"/>
            <a:ext cx="1325880" cy="335280"/>
          </a:xfrm>
          <a:prstGeom prst="rect">
            <a:avLst/>
          </a:prstGeom>
          <a:solidFill>
            <a:srgbClr val="2C9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US" sz="1200" kern="1200">
                <a:solidFill>
                  <a:srgbClr val="FFFF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44; 152; 85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 userDrawn="1"/>
        </p:nvSpPr>
        <p:spPr>
          <a:xfrm>
            <a:off x="-1443819" y="3453130"/>
            <a:ext cx="1325245" cy="335280"/>
          </a:xfrm>
          <a:prstGeom prst="rect">
            <a:avLst/>
          </a:prstGeom>
          <a:solidFill>
            <a:srgbClr val="E9B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US" sz="1200" kern="12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233; 178; 162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 userDrawn="1"/>
        </p:nvSpPr>
        <p:spPr>
          <a:xfrm>
            <a:off x="-1443819" y="3068955"/>
            <a:ext cx="1325245" cy="335280"/>
          </a:xfrm>
          <a:prstGeom prst="rect">
            <a:avLst/>
          </a:prstGeom>
          <a:solidFill>
            <a:srgbClr val="EFD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US" sz="1200" kern="12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239; 223; 162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 userDrawn="1"/>
        </p:nvSpPr>
        <p:spPr>
          <a:xfrm>
            <a:off x="-1443819" y="767080"/>
            <a:ext cx="1325880" cy="335280"/>
          </a:xfrm>
          <a:prstGeom prst="rect">
            <a:avLst/>
          </a:prstGeom>
          <a:solidFill>
            <a:srgbClr val="C02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US" sz="1200" kern="120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192; 40; 0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 userDrawn="1"/>
        </p:nvSpPr>
        <p:spPr>
          <a:xfrm>
            <a:off x="-1443819" y="2303780"/>
            <a:ext cx="1325880" cy="335280"/>
          </a:xfrm>
          <a:prstGeom prst="rect">
            <a:avLst/>
          </a:prstGeom>
          <a:solidFill>
            <a:srgbClr val="EF7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GB" sz="1200" kern="1200">
                <a:solidFill>
                  <a:srgbClr val="FFFF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</a:t>
            </a:r>
            <a:r>
              <a:rPr lang="en-US" sz="1200" kern="1200">
                <a:solidFill>
                  <a:srgbClr val="FFFF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121; 90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 userDrawn="1"/>
        </p:nvSpPr>
        <p:spPr>
          <a:xfrm>
            <a:off x="-1443819" y="2687955"/>
            <a:ext cx="1325245" cy="335280"/>
          </a:xfrm>
          <a:prstGeom prst="rect">
            <a:avLst/>
          </a:prstGeom>
          <a:solidFill>
            <a:srgbClr val="96B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GB" sz="1200" kern="1200">
                <a:solidFill>
                  <a:srgbClr val="FFFF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en-US" sz="1200" kern="1200">
                <a:solidFill>
                  <a:srgbClr val="FFFF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189; 222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" name="Rectangle 13"/>
          <p:cNvSpPr>
            <a:spLocks noChangeArrowheads="1"/>
          </p:cNvSpPr>
          <p:nvPr userDrawn="1"/>
        </p:nvSpPr>
        <p:spPr bwMode="auto">
          <a:xfrm>
            <a:off x="100729" y="548640"/>
            <a:ext cx="2196854" cy="32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" b="0" i="1" u="none" dirty="0">
                <a:solidFill>
                  <a:srgbClr val="01467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Институт</a:t>
            </a:r>
            <a:r>
              <a:rPr lang="ru-RU" sz="800" b="0" i="1" u="none" baseline="0" dirty="0">
                <a:solidFill>
                  <a:srgbClr val="01467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энергетики и финансов</a:t>
            </a:r>
            <a:endParaRPr lang="ru-RU" sz="800" b="0" i="1" u="none" dirty="0">
              <a:solidFill>
                <a:srgbClr val="01467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932456" y="60421"/>
            <a:ext cx="5334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1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808" r:id="rId2"/>
    <p:sldLayoutId id="214748381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809" r:id="rId12"/>
    <p:sldLayoutId id="2147483799" r:id="rId13"/>
    <p:sldLayoutId id="2147483800" r:id="rId14"/>
    <p:sldLayoutId id="2147483801" r:id="rId15"/>
    <p:sldLayoutId id="2147483802" r:id="rId16"/>
    <p:sldLayoutId id="2147483803" r:id="rId17"/>
    <p:sldLayoutId id="2147483804" r:id="rId18"/>
    <p:sldLayoutId id="2147483805" r:id="rId19"/>
    <p:sldLayoutId id="2147483806" r:id="rId20"/>
    <p:sldLayoutId id="2147483807" r:id="rId2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="" xmlns:a16="http://schemas.microsoft.com/office/drawing/2014/main" id="{ED1BE3C9-8B7F-4F45-804B-7A5300AC49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4391601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Слайд think-cell" r:id="rId15" imgW="385" imgH="392" progId="TCLayout.ActiveDocument.1">
                  <p:embed/>
                </p:oleObj>
              </mc:Choice>
              <mc:Fallback>
                <p:oleObj name="Слайд think-cell" r:id="rId15" imgW="385" imgH="39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F4F78-515E-4663-AC87-A90E0E164833}" type="datetime1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ABC94-246D-47F9-9B69-97AA08425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99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377162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Слайд think-cell" r:id="rId25" imgW="270" imgH="270" progId="TCLayout.ActiveDocument.1">
                  <p:embed/>
                </p:oleObj>
              </mc:Choice>
              <mc:Fallback>
                <p:oleObj name="Слайд think-cell" r:id="rId2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 rot="10800000">
            <a:off x="2378473" y="1"/>
            <a:ext cx="7527528" cy="836613"/>
          </a:xfrm>
          <a:prstGeom prst="rect">
            <a:avLst/>
          </a:prstGeom>
          <a:gradFill flip="none" rotWithShape="1">
            <a:gsLst>
              <a:gs pos="0">
                <a:srgbClr val="7FA2BC">
                  <a:lumMod val="30000"/>
                  <a:lumOff val="7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78473" y="1"/>
            <a:ext cx="18917" cy="836613"/>
          </a:xfrm>
          <a:prstGeom prst="rect">
            <a:avLst/>
          </a:prstGeom>
          <a:solidFill>
            <a:srgbClr val="014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442140" y="6489340"/>
            <a:ext cx="9021720" cy="0"/>
          </a:xfrm>
          <a:prstGeom prst="line">
            <a:avLst/>
          </a:prstGeom>
          <a:ln w="6350">
            <a:solidFill>
              <a:srgbClr val="0146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 rot="10800000">
            <a:off x="2378473" y="1"/>
            <a:ext cx="7527528" cy="836613"/>
          </a:xfrm>
          <a:prstGeom prst="rect">
            <a:avLst/>
          </a:prstGeom>
          <a:gradFill flip="none" rotWithShape="1">
            <a:gsLst>
              <a:gs pos="0">
                <a:srgbClr val="7FA2BC">
                  <a:lumMod val="30000"/>
                  <a:lumOff val="7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78473" y="1"/>
            <a:ext cx="18917" cy="836613"/>
          </a:xfrm>
          <a:prstGeom prst="rect">
            <a:avLst/>
          </a:prstGeom>
          <a:solidFill>
            <a:srgbClr val="014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0800000">
            <a:off x="2378473" y="1"/>
            <a:ext cx="7527528" cy="836613"/>
          </a:xfrm>
          <a:prstGeom prst="rect">
            <a:avLst/>
          </a:prstGeom>
          <a:gradFill flip="none" rotWithShape="1">
            <a:gsLst>
              <a:gs pos="0">
                <a:srgbClr val="7FA2BC">
                  <a:lumMod val="30000"/>
                  <a:lumOff val="7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78473" y="1"/>
            <a:ext cx="18917" cy="836613"/>
          </a:xfrm>
          <a:prstGeom prst="rect">
            <a:avLst/>
          </a:prstGeom>
          <a:solidFill>
            <a:srgbClr val="014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1443819" y="0"/>
            <a:ext cx="1325880" cy="335280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0; 68; 124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-1443819" y="381000"/>
            <a:ext cx="1325880" cy="335280"/>
          </a:xfrm>
          <a:prstGeom prst="rect">
            <a:avLst/>
          </a:prstGeom>
          <a:solidFill>
            <a:srgbClr val="539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83; 159; 222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-1443819" y="1158875"/>
            <a:ext cx="1325880" cy="335280"/>
          </a:xfrm>
          <a:prstGeom prst="rect">
            <a:avLst/>
          </a:prstGeom>
          <a:solidFill>
            <a:srgbClr val="8E9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142; 146; 149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-1443819" y="1538605"/>
            <a:ext cx="1325880" cy="335280"/>
          </a:xfrm>
          <a:prstGeom prst="rect">
            <a:avLst/>
          </a:prstGeom>
          <a:solidFill>
            <a:srgbClr val="EFC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239; 207; 90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-1443819" y="1923415"/>
            <a:ext cx="1325880" cy="335280"/>
          </a:xfrm>
          <a:prstGeom prst="rect">
            <a:avLst/>
          </a:prstGeom>
          <a:solidFill>
            <a:srgbClr val="2C9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44; 152; 85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-1443819" y="3453130"/>
            <a:ext cx="1325245" cy="335280"/>
          </a:xfrm>
          <a:prstGeom prst="rect">
            <a:avLst/>
          </a:prstGeom>
          <a:solidFill>
            <a:srgbClr val="E9B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233; 178; 162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-1443819" y="3068955"/>
            <a:ext cx="1325245" cy="335280"/>
          </a:xfrm>
          <a:prstGeom prst="rect">
            <a:avLst/>
          </a:prstGeom>
          <a:solidFill>
            <a:srgbClr val="EFD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239; 223; 162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-1443819" y="767080"/>
            <a:ext cx="1325880" cy="335280"/>
          </a:xfrm>
          <a:prstGeom prst="rect">
            <a:avLst/>
          </a:prstGeom>
          <a:solidFill>
            <a:srgbClr val="C02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192; 40; 0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-1443819" y="2303780"/>
            <a:ext cx="1325880" cy="335280"/>
          </a:xfrm>
          <a:prstGeom prst="rect">
            <a:avLst/>
          </a:prstGeom>
          <a:solidFill>
            <a:srgbClr val="EF7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GB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</a:t>
            </a:r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121; 90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-1443819" y="2687955"/>
            <a:ext cx="1325245" cy="335280"/>
          </a:xfrm>
          <a:prstGeom prst="rect">
            <a:avLst/>
          </a:prstGeom>
          <a:solidFill>
            <a:srgbClr val="96B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GB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189; 222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10800000">
            <a:off x="2378473" y="1"/>
            <a:ext cx="7527528" cy="836613"/>
          </a:xfrm>
          <a:prstGeom prst="rect">
            <a:avLst/>
          </a:prstGeom>
          <a:gradFill flip="none" rotWithShape="1">
            <a:gsLst>
              <a:gs pos="0">
                <a:srgbClr val="7FA2BC">
                  <a:lumMod val="30000"/>
                  <a:lumOff val="7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78473" y="1"/>
            <a:ext cx="18917" cy="836613"/>
          </a:xfrm>
          <a:prstGeom prst="rect">
            <a:avLst/>
          </a:prstGeom>
          <a:solidFill>
            <a:srgbClr val="014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-1443819" y="0"/>
            <a:ext cx="1325880" cy="335280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0; 68; 124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-1443819" y="381000"/>
            <a:ext cx="1325880" cy="335280"/>
          </a:xfrm>
          <a:prstGeom prst="rect">
            <a:avLst/>
          </a:prstGeom>
          <a:solidFill>
            <a:srgbClr val="539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83; 159; 222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1443819" y="1158875"/>
            <a:ext cx="1325880" cy="335280"/>
          </a:xfrm>
          <a:prstGeom prst="rect">
            <a:avLst/>
          </a:prstGeom>
          <a:solidFill>
            <a:srgbClr val="8E9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142; 146; 149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-1443819" y="1538605"/>
            <a:ext cx="1325880" cy="335280"/>
          </a:xfrm>
          <a:prstGeom prst="rect">
            <a:avLst/>
          </a:prstGeom>
          <a:solidFill>
            <a:srgbClr val="EFC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239; 207; 90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-1443819" y="1923415"/>
            <a:ext cx="1325880" cy="335280"/>
          </a:xfrm>
          <a:prstGeom prst="rect">
            <a:avLst/>
          </a:prstGeom>
          <a:solidFill>
            <a:srgbClr val="2C9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44; 152; 85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-1443819" y="3453130"/>
            <a:ext cx="1325245" cy="335280"/>
          </a:xfrm>
          <a:prstGeom prst="rect">
            <a:avLst/>
          </a:prstGeom>
          <a:solidFill>
            <a:srgbClr val="E9B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233; 178; 162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-1443819" y="3068955"/>
            <a:ext cx="1325245" cy="335280"/>
          </a:xfrm>
          <a:prstGeom prst="rect">
            <a:avLst/>
          </a:prstGeom>
          <a:solidFill>
            <a:srgbClr val="EFD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239; 223; 162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-1443819" y="767080"/>
            <a:ext cx="1325880" cy="335280"/>
          </a:xfrm>
          <a:prstGeom prst="rect">
            <a:avLst/>
          </a:prstGeom>
          <a:solidFill>
            <a:srgbClr val="C02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192; 40; 0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-1443819" y="2303780"/>
            <a:ext cx="1325880" cy="335280"/>
          </a:xfrm>
          <a:prstGeom prst="rect">
            <a:avLst/>
          </a:prstGeom>
          <a:solidFill>
            <a:srgbClr val="EF7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GB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</a:t>
            </a:r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121; 90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-1443819" y="2687955"/>
            <a:ext cx="1325245" cy="335280"/>
          </a:xfrm>
          <a:prstGeom prst="rect">
            <a:avLst/>
          </a:prstGeom>
          <a:solidFill>
            <a:srgbClr val="96B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GB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189; 222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378473" y="1"/>
            <a:ext cx="7527528" cy="836613"/>
          </a:xfrm>
          <a:prstGeom prst="rect">
            <a:avLst/>
          </a:prstGeom>
          <a:gradFill flip="none" rotWithShape="1">
            <a:gsLst>
              <a:gs pos="0">
                <a:srgbClr val="7FA2BC">
                  <a:lumMod val="30000"/>
                  <a:lumOff val="7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378473" y="1"/>
            <a:ext cx="18917" cy="836613"/>
          </a:xfrm>
          <a:prstGeom prst="rect">
            <a:avLst/>
          </a:prstGeom>
          <a:solidFill>
            <a:srgbClr val="014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-1443819" y="0"/>
            <a:ext cx="1325880" cy="335280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0; 68; 124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-1443819" y="381000"/>
            <a:ext cx="1325880" cy="335280"/>
          </a:xfrm>
          <a:prstGeom prst="rect">
            <a:avLst/>
          </a:prstGeom>
          <a:solidFill>
            <a:srgbClr val="539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83; 159; 222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-1443819" y="1158875"/>
            <a:ext cx="1325880" cy="335280"/>
          </a:xfrm>
          <a:prstGeom prst="rect">
            <a:avLst/>
          </a:prstGeom>
          <a:solidFill>
            <a:srgbClr val="8E9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142; 146; 149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-1443819" y="1538605"/>
            <a:ext cx="1325880" cy="335280"/>
          </a:xfrm>
          <a:prstGeom prst="rect">
            <a:avLst/>
          </a:prstGeom>
          <a:solidFill>
            <a:srgbClr val="EFC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239; 207; 90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-1443819" y="1923415"/>
            <a:ext cx="1325880" cy="335280"/>
          </a:xfrm>
          <a:prstGeom prst="rect">
            <a:avLst/>
          </a:prstGeom>
          <a:solidFill>
            <a:srgbClr val="2C9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44; 152; 85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-1443819" y="3453130"/>
            <a:ext cx="1325245" cy="335280"/>
          </a:xfrm>
          <a:prstGeom prst="rect">
            <a:avLst/>
          </a:prstGeom>
          <a:solidFill>
            <a:srgbClr val="E9B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233; 178; 162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-1443819" y="3068955"/>
            <a:ext cx="1325245" cy="335280"/>
          </a:xfrm>
          <a:prstGeom prst="rect">
            <a:avLst/>
          </a:prstGeom>
          <a:solidFill>
            <a:srgbClr val="EFD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239; 223; 162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-1443819" y="767080"/>
            <a:ext cx="1325880" cy="335280"/>
          </a:xfrm>
          <a:prstGeom prst="rect">
            <a:avLst/>
          </a:prstGeom>
          <a:solidFill>
            <a:srgbClr val="C02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192; 40; 0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-1443819" y="2303780"/>
            <a:ext cx="1325880" cy="335280"/>
          </a:xfrm>
          <a:prstGeom prst="rect">
            <a:avLst/>
          </a:prstGeom>
          <a:solidFill>
            <a:srgbClr val="EF7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GB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</a:t>
            </a:r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121; 90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-1443819" y="2687955"/>
            <a:ext cx="1325245" cy="335280"/>
          </a:xfrm>
          <a:prstGeom prst="rect">
            <a:avLst/>
          </a:prstGeom>
          <a:solidFill>
            <a:srgbClr val="96B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GB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189; 222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3838575" y="6527800"/>
            <a:ext cx="2228850" cy="245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F9D4F1F-6811-498B-925F-647098BAF94E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>
              <a:solidFill>
                <a:srgbClr val="00447C"/>
              </a:solidFill>
            </a:endParaRPr>
          </a:p>
        </p:txBody>
      </p:sp>
      <p:sp>
        <p:nvSpPr>
          <p:cNvPr id="58" name="Прямоугольник 57"/>
          <p:cNvSpPr/>
          <p:nvPr userDrawn="1"/>
        </p:nvSpPr>
        <p:spPr>
          <a:xfrm rot="10800000">
            <a:off x="2378473" y="1"/>
            <a:ext cx="7527528" cy="836613"/>
          </a:xfrm>
          <a:prstGeom prst="rect">
            <a:avLst/>
          </a:prstGeom>
          <a:gradFill flip="none" rotWithShape="1">
            <a:gsLst>
              <a:gs pos="0">
                <a:srgbClr val="7FA2BC">
                  <a:lumMod val="30000"/>
                  <a:lumOff val="7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59" name="Прямоугольник 58"/>
          <p:cNvSpPr/>
          <p:nvPr userDrawn="1"/>
        </p:nvSpPr>
        <p:spPr>
          <a:xfrm>
            <a:off x="2378473" y="1"/>
            <a:ext cx="18917" cy="836613"/>
          </a:xfrm>
          <a:prstGeom prst="rect">
            <a:avLst/>
          </a:prstGeom>
          <a:solidFill>
            <a:srgbClr val="014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61" name="Прямоугольник 60"/>
          <p:cNvSpPr/>
          <p:nvPr userDrawn="1"/>
        </p:nvSpPr>
        <p:spPr>
          <a:xfrm>
            <a:off x="-1443819" y="0"/>
            <a:ext cx="1325880" cy="335280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0; 68; 124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 userDrawn="1"/>
        </p:nvSpPr>
        <p:spPr>
          <a:xfrm>
            <a:off x="-1443819" y="381000"/>
            <a:ext cx="1325880" cy="335280"/>
          </a:xfrm>
          <a:prstGeom prst="rect">
            <a:avLst/>
          </a:prstGeom>
          <a:solidFill>
            <a:srgbClr val="539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83; 159; 222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 userDrawn="1"/>
        </p:nvSpPr>
        <p:spPr>
          <a:xfrm>
            <a:off x="-1443819" y="1158875"/>
            <a:ext cx="1325880" cy="335280"/>
          </a:xfrm>
          <a:prstGeom prst="rect">
            <a:avLst/>
          </a:prstGeom>
          <a:solidFill>
            <a:srgbClr val="8E9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142; 146; 149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 userDrawn="1"/>
        </p:nvSpPr>
        <p:spPr>
          <a:xfrm>
            <a:off x="-1443819" y="1538605"/>
            <a:ext cx="1325880" cy="335280"/>
          </a:xfrm>
          <a:prstGeom prst="rect">
            <a:avLst/>
          </a:prstGeom>
          <a:solidFill>
            <a:srgbClr val="EFC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239; 207; 90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 userDrawn="1"/>
        </p:nvSpPr>
        <p:spPr>
          <a:xfrm>
            <a:off x="-1443819" y="1923415"/>
            <a:ext cx="1325880" cy="335280"/>
          </a:xfrm>
          <a:prstGeom prst="rect">
            <a:avLst/>
          </a:prstGeom>
          <a:solidFill>
            <a:srgbClr val="2C9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44; 152; 85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 userDrawn="1"/>
        </p:nvSpPr>
        <p:spPr>
          <a:xfrm>
            <a:off x="-1443819" y="3453130"/>
            <a:ext cx="1325245" cy="335280"/>
          </a:xfrm>
          <a:prstGeom prst="rect">
            <a:avLst/>
          </a:prstGeom>
          <a:solidFill>
            <a:srgbClr val="E9B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233; 178; 162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 userDrawn="1"/>
        </p:nvSpPr>
        <p:spPr>
          <a:xfrm>
            <a:off x="-1443819" y="3068955"/>
            <a:ext cx="1325245" cy="335280"/>
          </a:xfrm>
          <a:prstGeom prst="rect">
            <a:avLst/>
          </a:prstGeom>
          <a:solidFill>
            <a:srgbClr val="EFD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239; 223; 162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 userDrawn="1"/>
        </p:nvSpPr>
        <p:spPr>
          <a:xfrm>
            <a:off x="-1443819" y="767080"/>
            <a:ext cx="1325880" cy="335280"/>
          </a:xfrm>
          <a:prstGeom prst="rect">
            <a:avLst/>
          </a:prstGeom>
          <a:solidFill>
            <a:srgbClr val="C02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192; 40; 0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 userDrawn="1"/>
        </p:nvSpPr>
        <p:spPr>
          <a:xfrm>
            <a:off x="-1443819" y="2303780"/>
            <a:ext cx="1325880" cy="335280"/>
          </a:xfrm>
          <a:prstGeom prst="rect">
            <a:avLst/>
          </a:prstGeom>
          <a:solidFill>
            <a:srgbClr val="EF7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GB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</a:t>
            </a:r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121; 90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 userDrawn="1"/>
        </p:nvSpPr>
        <p:spPr>
          <a:xfrm>
            <a:off x="-1443819" y="2687955"/>
            <a:ext cx="1325245" cy="335280"/>
          </a:xfrm>
          <a:prstGeom prst="rect">
            <a:avLst/>
          </a:prstGeom>
          <a:solidFill>
            <a:srgbClr val="96B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GB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189; 222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" name="Rectangle 13"/>
          <p:cNvSpPr>
            <a:spLocks noChangeArrowheads="1"/>
          </p:cNvSpPr>
          <p:nvPr userDrawn="1"/>
        </p:nvSpPr>
        <p:spPr bwMode="auto">
          <a:xfrm>
            <a:off x="100729" y="548640"/>
            <a:ext cx="2196854" cy="32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" i="1" dirty="0">
                <a:solidFill>
                  <a:srgbClr val="014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энергетики и финансов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932456" y="60421"/>
            <a:ext cx="5334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6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  <p:sldLayoutId id="2147483865" r:id="rId17"/>
    <p:sldLayoutId id="2147483866" r:id="rId18"/>
    <p:sldLayoutId id="2147483867" r:id="rId19"/>
    <p:sldLayoutId id="2147483868" r:id="rId20"/>
    <p:sldLayoutId id="2147483869" r:id="rId2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8276694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Слайд think-cell" r:id="rId25" imgW="270" imgH="270" progId="TCLayout.ActiveDocument.1">
                  <p:embed/>
                </p:oleObj>
              </mc:Choice>
              <mc:Fallback>
                <p:oleObj name="Слайд think-cell" r:id="rId2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 rot="10800000">
            <a:off x="2378473" y="1"/>
            <a:ext cx="7527528" cy="836613"/>
          </a:xfrm>
          <a:prstGeom prst="rect">
            <a:avLst/>
          </a:prstGeom>
          <a:gradFill flip="none" rotWithShape="1">
            <a:gsLst>
              <a:gs pos="0">
                <a:srgbClr val="7FA2BC">
                  <a:lumMod val="30000"/>
                  <a:lumOff val="7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78473" y="1"/>
            <a:ext cx="18917" cy="836613"/>
          </a:xfrm>
          <a:prstGeom prst="rect">
            <a:avLst/>
          </a:prstGeom>
          <a:solidFill>
            <a:srgbClr val="014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442140" y="6489340"/>
            <a:ext cx="9021720" cy="0"/>
          </a:xfrm>
          <a:prstGeom prst="line">
            <a:avLst/>
          </a:prstGeom>
          <a:ln w="6350">
            <a:solidFill>
              <a:srgbClr val="0146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 rot="10800000">
            <a:off x="2378473" y="1"/>
            <a:ext cx="7527528" cy="836613"/>
          </a:xfrm>
          <a:prstGeom prst="rect">
            <a:avLst/>
          </a:prstGeom>
          <a:gradFill flip="none" rotWithShape="1">
            <a:gsLst>
              <a:gs pos="0">
                <a:srgbClr val="7FA2BC">
                  <a:lumMod val="30000"/>
                  <a:lumOff val="7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78473" y="1"/>
            <a:ext cx="18917" cy="836613"/>
          </a:xfrm>
          <a:prstGeom prst="rect">
            <a:avLst/>
          </a:prstGeom>
          <a:solidFill>
            <a:srgbClr val="014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0800000">
            <a:off x="2378473" y="1"/>
            <a:ext cx="7527528" cy="836613"/>
          </a:xfrm>
          <a:prstGeom prst="rect">
            <a:avLst/>
          </a:prstGeom>
          <a:gradFill flip="none" rotWithShape="1">
            <a:gsLst>
              <a:gs pos="0">
                <a:srgbClr val="7FA2BC">
                  <a:lumMod val="30000"/>
                  <a:lumOff val="7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78473" y="1"/>
            <a:ext cx="18917" cy="836613"/>
          </a:xfrm>
          <a:prstGeom prst="rect">
            <a:avLst/>
          </a:prstGeom>
          <a:solidFill>
            <a:srgbClr val="014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1443819" y="0"/>
            <a:ext cx="1325880" cy="335280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0; 68; 124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-1443819" y="381000"/>
            <a:ext cx="1325880" cy="335280"/>
          </a:xfrm>
          <a:prstGeom prst="rect">
            <a:avLst/>
          </a:prstGeom>
          <a:solidFill>
            <a:srgbClr val="539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83; 159; 222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-1443819" y="1158875"/>
            <a:ext cx="1325880" cy="335280"/>
          </a:xfrm>
          <a:prstGeom prst="rect">
            <a:avLst/>
          </a:prstGeom>
          <a:solidFill>
            <a:srgbClr val="8E9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142; 146; 149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-1443819" y="1538605"/>
            <a:ext cx="1325880" cy="335280"/>
          </a:xfrm>
          <a:prstGeom prst="rect">
            <a:avLst/>
          </a:prstGeom>
          <a:solidFill>
            <a:srgbClr val="EFC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239; 207; 90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-1443819" y="1923415"/>
            <a:ext cx="1325880" cy="335280"/>
          </a:xfrm>
          <a:prstGeom prst="rect">
            <a:avLst/>
          </a:prstGeom>
          <a:solidFill>
            <a:srgbClr val="2C9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44; 152; 85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-1443819" y="3453130"/>
            <a:ext cx="1325245" cy="335280"/>
          </a:xfrm>
          <a:prstGeom prst="rect">
            <a:avLst/>
          </a:prstGeom>
          <a:solidFill>
            <a:srgbClr val="E9B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233; 178; 162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-1443819" y="3068955"/>
            <a:ext cx="1325245" cy="335280"/>
          </a:xfrm>
          <a:prstGeom prst="rect">
            <a:avLst/>
          </a:prstGeom>
          <a:solidFill>
            <a:srgbClr val="EFD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239; 223; 162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-1443819" y="767080"/>
            <a:ext cx="1325880" cy="335280"/>
          </a:xfrm>
          <a:prstGeom prst="rect">
            <a:avLst/>
          </a:prstGeom>
          <a:solidFill>
            <a:srgbClr val="C02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192; 40; 0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-1443819" y="2303780"/>
            <a:ext cx="1325880" cy="335280"/>
          </a:xfrm>
          <a:prstGeom prst="rect">
            <a:avLst/>
          </a:prstGeom>
          <a:solidFill>
            <a:srgbClr val="EF7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GB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</a:t>
            </a:r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121; 90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-1443819" y="2687955"/>
            <a:ext cx="1325245" cy="335280"/>
          </a:xfrm>
          <a:prstGeom prst="rect">
            <a:avLst/>
          </a:prstGeom>
          <a:solidFill>
            <a:srgbClr val="96B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GB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189; 222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10800000">
            <a:off x="2378473" y="1"/>
            <a:ext cx="7527528" cy="836613"/>
          </a:xfrm>
          <a:prstGeom prst="rect">
            <a:avLst/>
          </a:prstGeom>
          <a:gradFill flip="none" rotWithShape="1">
            <a:gsLst>
              <a:gs pos="0">
                <a:srgbClr val="7FA2BC">
                  <a:lumMod val="30000"/>
                  <a:lumOff val="7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78473" y="1"/>
            <a:ext cx="18917" cy="836613"/>
          </a:xfrm>
          <a:prstGeom prst="rect">
            <a:avLst/>
          </a:prstGeom>
          <a:solidFill>
            <a:srgbClr val="014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-1443819" y="0"/>
            <a:ext cx="1325880" cy="335280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0; 68; 124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-1443819" y="381000"/>
            <a:ext cx="1325880" cy="335280"/>
          </a:xfrm>
          <a:prstGeom prst="rect">
            <a:avLst/>
          </a:prstGeom>
          <a:solidFill>
            <a:srgbClr val="539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83; 159; 222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1443819" y="1158875"/>
            <a:ext cx="1325880" cy="335280"/>
          </a:xfrm>
          <a:prstGeom prst="rect">
            <a:avLst/>
          </a:prstGeom>
          <a:solidFill>
            <a:srgbClr val="8E9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142; 146; 149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-1443819" y="1538605"/>
            <a:ext cx="1325880" cy="335280"/>
          </a:xfrm>
          <a:prstGeom prst="rect">
            <a:avLst/>
          </a:prstGeom>
          <a:solidFill>
            <a:srgbClr val="EFC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239; 207; 90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-1443819" y="1923415"/>
            <a:ext cx="1325880" cy="335280"/>
          </a:xfrm>
          <a:prstGeom prst="rect">
            <a:avLst/>
          </a:prstGeom>
          <a:solidFill>
            <a:srgbClr val="2C9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44; 152; 85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-1443819" y="3453130"/>
            <a:ext cx="1325245" cy="335280"/>
          </a:xfrm>
          <a:prstGeom prst="rect">
            <a:avLst/>
          </a:prstGeom>
          <a:solidFill>
            <a:srgbClr val="E9B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233; 178; 162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-1443819" y="3068955"/>
            <a:ext cx="1325245" cy="335280"/>
          </a:xfrm>
          <a:prstGeom prst="rect">
            <a:avLst/>
          </a:prstGeom>
          <a:solidFill>
            <a:srgbClr val="EFD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239; 223; 162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-1443819" y="767080"/>
            <a:ext cx="1325880" cy="335280"/>
          </a:xfrm>
          <a:prstGeom prst="rect">
            <a:avLst/>
          </a:prstGeom>
          <a:solidFill>
            <a:srgbClr val="C02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192; 40; 0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-1443819" y="2303780"/>
            <a:ext cx="1325880" cy="335280"/>
          </a:xfrm>
          <a:prstGeom prst="rect">
            <a:avLst/>
          </a:prstGeom>
          <a:solidFill>
            <a:srgbClr val="EF7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GB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</a:t>
            </a:r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121; 90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-1443819" y="2687955"/>
            <a:ext cx="1325245" cy="335280"/>
          </a:xfrm>
          <a:prstGeom prst="rect">
            <a:avLst/>
          </a:prstGeom>
          <a:solidFill>
            <a:srgbClr val="96B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GB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189; 222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378473" y="1"/>
            <a:ext cx="7527528" cy="836613"/>
          </a:xfrm>
          <a:prstGeom prst="rect">
            <a:avLst/>
          </a:prstGeom>
          <a:gradFill flip="none" rotWithShape="1">
            <a:gsLst>
              <a:gs pos="0">
                <a:srgbClr val="7FA2BC">
                  <a:lumMod val="30000"/>
                  <a:lumOff val="7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378473" y="1"/>
            <a:ext cx="18917" cy="836613"/>
          </a:xfrm>
          <a:prstGeom prst="rect">
            <a:avLst/>
          </a:prstGeom>
          <a:solidFill>
            <a:srgbClr val="014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-1443819" y="0"/>
            <a:ext cx="1325880" cy="335280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0; 68; 124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-1443819" y="381000"/>
            <a:ext cx="1325880" cy="335280"/>
          </a:xfrm>
          <a:prstGeom prst="rect">
            <a:avLst/>
          </a:prstGeom>
          <a:solidFill>
            <a:srgbClr val="539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83; 159; 222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-1443819" y="1158875"/>
            <a:ext cx="1325880" cy="335280"/>
          </a:xfrm>
          <a:prstGeom prst="rect">
            <a:avLst/>
          </a:prstGeom>
          <a:solidFill>
            <a:srgbClr val="8E9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142; 146; 149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-1443819" y="1538605"/>
            <a:ext cx="1325880" cy="335280"/>
          </a:xfrm>
          <a:prstGeom prst="rect">
            <a:avLst/>
          </a:prstGeom>
          <a:solidFill>
            <a:srgbClr val="EFC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239; 207; 90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-1443819" y="1923415"/>
            <a:ext cx="1325880" cy="335280"/>
          </a:xfrm>
          <a:prstGeom prst="rect">
            <a:avLst/>
          </a:prstGeom>
          <a:solidFill>
            <a:srgbClr val="2C9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44; 152; 85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-1443819" y="3453130"/>
            <a:ext cx="1325245" cy="335280"/>
          </a:xfrm>
          <a:prstGeom prst="rect">
            <a:avLst/>
          </a:prstGeom>
          <a:solidFill>
            <a:srgbClr val="E9B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233; 178; 162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-1443819" y="3068955"/>
            <a:ext cx="1325245" cy="335280"/>
          </a:xfrm>
          <a:prstGeom prst="rect">
            <a:avLst/>
          </a:prstGeom>
          <a:solidFill>
            <a:srgbClr val="EFD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239; 223; 162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-1443819" y="767080"/>
            <a:ext cx="1325880" cy="335280"/>
          </a:xfrm>
          <a:prstGeom prst="rect">
            <a:avLst/>
          </a:prstGeom>
          <a:solidFill>
            <a:srgbClr val="C02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192; 40; 0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-1443819" y="2303780"/>
            <a:ext cx="1325880" cy="335280"/>
          </a:xfrm>
          <a:prstGeom prst="rect">
            <a:avLst/>
          </a:prstGeom>
          <a:solidFill>
            <a:srgbClr val="EF7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GB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</a:t>
            </a:r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121; 90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-1443819" y="2687955"/>
            <a:ext cx="1325245" cy="335280"/>
          </a:xfrm>
          <a:prstGeom prst="rect">
            <a:avLst/>
          </a:prstGeom>
          <a:solidFill>
            <a:srgbClr val="96B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GB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189; 222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3838575" y="6527800"/>
            <a:ext cx="2228850" cy="245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F9D4F1F-6811-498B-925F-647098BAF94E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>
              <a:solidFill>
                <a:srgbClr val="00447C"/>
              </a:solidFill>
            </a:endParaRPr>
          </a:p>
        </p:txBody>
      </p:sp>
      <p:sp>
        <p:nvSpPr>
          <p:cNvPr id="58" name="Прямоугольник 57"/>
          <p:cNvSpPr/>
          <p:nvPr userDrawn="1"/>
        </p:nvSpPr>
        <p:spPr>
          <a:xfrm rot="10800000">
            <a:off x="2378473" y="1"/>
            <a:ext cx="7527528" cy="836613"/>
          </a:xfrm>
          <a:prstGeom prst="rect">
            <a:avLst/>
          </a:prstGeom>
          <a:gradFill flip="none" rotWithShape="1">
            <a:gsLst>
              <a:gs pos="0">
                <a:srgbClr val="7FA2BC">
                  <a:lumMod val="30000"/>
                  <a:lumOff val="7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59" name="Прямоугольник 58"/>
          <p:cNvSpPr/>
          <p:nvPr userDrawn="1"/>
        </p:nvSpPr>
        <p:spPr>
          <a:xfrm>
            <a:off x="2378473" y="1"/>
            <a:ext cx="18917" cy="836613"/>
          </a:xfrm>
          <a:prstGeom prst="rect">
            <a:avLst/>
          </a:prstGeom>
          <a:solidFill>
            <a:srgbClr val="014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61" name="Прямоугольник 60"/>
          <p:cNvSpPr/>
          <p:nvPr userDrawn="1"/>
        </p:nvSpPr>
        <p:spPr>
          <a:xfrm>
            <a:off x="-1443819" y="0"/>
            <a:ext cx="1325880" cy="335280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0; 68; 124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 userDrawn="1"/>
        </p:nvSpPr>
        <p:spPr>
          <a:xfrm>
            <a:off x="-1443819" y="381000"/>
            <a:ext cx="1325880" cy="335280"/>
          </a:xfrm>
          <a:prstGeom prst="rect">
            <a:avLst/>
          </a:prstGeom>
          <a:solidFill>
            <a:srgbClr val="539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83; 159; 222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 userDrawn="1"/>
        </p:nvSpPr>
        <p:spPr>
          <a:xfrm>
            <a:off x="-1443819" y="1158875"/>
            <a:ext cx="1325880" cy="335280"/>
          </a:xfrm>
          <a:prstGeom prst="rect">
            <a:avLst/>
          </a:prstGeom>
          <a:solidFill>
            <a:srgbClr val="8E9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142; 146; 149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 userDrawn="1"/>
        </p:nvSpPr>
        <p:spPr>
          <a:xfrm>
            <a:off x="-1443819" y="1538605"/>
            <a:ext cx="1325880" cy="335280"/>
          </a:xfrm>
          <a:prstGeom prst="rect">
            <a:avLst/>
          </a:prstGeom>
          <a:solidFill>
            <a:srgbClr val="EFC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239; 207; 90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 userDrawn="1"/>
        </p:nvSpPr>
        <p:spPr>
          <a:xfrm>
            <a:off x="-1443819" y="1923415"/>
            <a:ext cx="1325880" cy="335280"/>
          </a:xfrm>
          <a:prstGeom prst="rect">
            <a:avLst/>
          </a:prstGeom>
          <a:solidFill>
            <a:srgbClr val="2C9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44; 152; 85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 userDrawn="1"/>
        </p:nvSpPr>
        <p:spPr>
          <a:xfrm>
            <a:off x="-1443819" y="3453130"/>
            <a:ext cx="1325245" cy="335280"/>
          </a:xfrm>
          <a:prstGeom prst="rect">
            <a:avLst/>
          </a:prstGeom>
          <a:solidFill>
            <a:srgbClr val="E9B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233; 178; 162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 userDrawn="1"/>
        </p:nvSpPr>
        <p:spPr>
          <a:xfrm>
            <a:off x="-1443819" y="3068955"/>
            <a:ext cx="1325245" cy="335280"/>
          </a:xfrm>
          <a:prstGeom prst="rect">
            <a:avLst/>
          </a:prstGeom>
          <a:solidFill>
            <a:srgbClr val="EFD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239; 223; 162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 userDrawn="1"/>
        </p:nvSpPr>
        <p:spPr>
          <a:xfrm>
            <a:off x="-1443819" y="767080"/>
            <a:ext cx="1325880" cy="335280"/>
          </a:xfrm>
          <a:prstGeom prst="rect">
            <a:avLst/>
          </a:prstGeom>
          <a:solidFill>
            <a:srgbClr val="C02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192; 40; 0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 userDrawn="1"/>
        </p:nvSpPr>
        <p:spPr>
          <a:xfrm>
            <a:off x="-1443819" y="2303780"/>
            <a:ext cx="1325880" cy="335280"/>
          </a:xfrm>
          <a:prstGeom prst="rect">
            <a:avLst/>
          </a:prstGeom>
          <a:solidFill>
            <a:srgbClr val="EF7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GB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</a:t>
            </a:r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121; 90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 userDrawn="1"/>
        </p:nvSpPr>
        <p:spPr>
          <a:xfrm>
            <a:off x="-1443819" y="2687955"/>
            <a:ext cx="1325245" cy="335280"/>
          </a:xfrm>
          <a:prstGeom prst="rect">
            <a:avLst/>
          </a:prstGeom>
          <a:solidFill>
            <a:srgbClr val="96B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GB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189; 222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" name="Rectangle 13"/>
          <p:cNvSpPr>
            <a:spLocks noChangeArrowheads="1"/>
          </p:cNvSpPr>
          <p:nvPr userDrawn="1"/>
        </p:nvSpPr>
        <p:spPr bwMode="auto">
          <a:xfrm>
            <a:off x="100729" y="548640"/>
            <a:ext cx="2196854" cy="32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" i="1" dirty="0">
                <a:solidFill>
                  <a:srgbClr val="014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энергетики и финансов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932456" y="60421"/>
            <a:ext cx="5334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58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  <p:sldLayoutId id="2147483888" r:id="rId18"/>
    <p:sldLayoutId id="2147483889" r:id="rId19"/>
    <p:sldLayoutId id="2147483890" r:id="rId20"/>
    <p:sldLayoutId id="2147483891" r:id="rId2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8915809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Слайд think-cell" r:id="rId25" imgW="270" imgH="270" progId="TCLayout.ActiveDocument.1">
                  <p:embed/>
                </p:oleObj>
              </mc:Choice>
              <mc:Fallback>
                <p:oleObj name="Слайд think-cell" r:id="rId2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 rot="10800000">
            <a:off x="2378473" y="1"/>
            <a:ext cx="7527528" cy="836613"/>
          </a:xfrm>
          <a:prstGeom prst="rect">
            <a:avLst/>
          </a:prstGeom>
          <a:gradFill flip="none" rotWithShape="1">
            <a:gsLst>
              <a:gs pos="0">
                <a:srgbClr val="7FA2BC">
                  <a:lumMod val="30000"/>
                  <a:lumOff val="7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78473" y="1"/>
            <a:ext cx="18917" cy="836613"/>
          </a:xfrm>
          <a:prstGeom prst="rect">
            <a:avLst/>
          </a:prstGeom>
          <a:solidFill>
            <a:srgbClr val="014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442140" y="6489340"/>
            <a:ext cx="9021720" cy="0"/>
          </a:xfrm>
          <a:prstGeom prst="line">
            <a:avLst/>
          </a:prstGeom>
          <a:ln w="6350">
            <a:solidFill>
              <a:srgbClr val="0146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 rot="10800000">
            <a:off x="2378473" y="1"/>
            <a:ext cx="7527528" cy="836613"/>
          </a:xfrm>
          <a:prstGeom prst="rect">
            <a:avLst/>
          </a:prstGeom>
          <a:gradFill flip="none" rotWithShape="1">
            <a:gsLst>
              <a:gs pos="0">
                <a:srgbClr val="7FA2BC">
                  <a:lumMod val="30000"/>
                  <a:lumOff val="7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78473" y="1"/>
            <a:ext cx="18917" cy="836613"/>
          </a:xfrm>
          <a:prstGeom prst="rect">
            <a:avLst/>
          </a:prstGeom>
          <a:solidFill>
            <a:srgbClr val="014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0800000">
            <a:off x="2378473" y="1"/>
            <a:ext cx="7527528" cy="836613"/>
          </a:xfrm>
          <a:prstGeom prst="rect">
            <a:avLst/>
          </a:prstGeom>
          <a:gradFill flip="none" rotWithShape="1">
            <a:gsLst>
              <a:gs pos="0">
                <a:srgbClr val="7FA2BC">
                  <a:lumMod val="30000"/>
                  <a:lumOff val="7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78473" y="1"/>
            <a:ext cx="18917" cy="836613"/>
          </a:xfrm>
          <a:prstGeom prst="rect">
            <a:avLst/>
          </a:prstGeom>
          <a:solidFill>
            <a:srgbClr val="014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1443819" y="0"/>
            <a:ext cx="1325880" cy="335280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0; 68; 124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-1443819" y="381000"/>
            <a:ext cx="1325880" cy="335280"/>
          </a:xfrm>
          <a:prstGeom prst="rect">
            <a:avLst/>
          </a:prstGeom>
          <a:solidFill>
            <a:srgbClr val="539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83; 159; 222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-1443819" y="1158875"/>
            <a:ext cx="1325880" cy="335280"/>
          </a:xfrm>
          <a:prstGeom prst="rect">
            <a:avLst/>
          </a:prstGeom>
          <a:solidFill>
            <a:srgbClr val="8E9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142; 146; 149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-1443819" y="1538605"/>
            <a:ext cx="1325880" cy="335280"/>
          </a:xfrm>
          <a:prstGeom prst="rect">
            <a:avLst/>
          </a:prstGeom>
          <a:solidFill>
            <a:srgbClr val="EFC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239; 207; 90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-1443819" y="1923415"/>
            <a:ext cx="1325880" cy="335280"/>
          </a:xfrm>
          <a:prstGeom prst="rect">
            <a:avLst/>
          </a:prstGeom>
          <a:solidFill>
            <a:srgbClr val="2C9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44; 152; 85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-1443819" y="3453130"/>
            <a:ext cx="1325245" cy="335280"/>
          </a:xfrm>
          <a:prstGeom prst="rect">
            <a:avLst/>
          </a:prstGeom>
          <a:solidFill>
            <a:srgbClr val="E9B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233; 178; 162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-1443819" y="3068955"/>
            <a:ext cx="1325245" cy="335280"/>
          </a:xfrm>
          <a:prstGeom prst="rect">
            <a:avLst/>
          </a:prstGeom>
          <a:solidFill>
            <a:srgbClr val="EFD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239; 223; 162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-1443819" y="767080"/>
            <a:ext cx="1325880" cy="335280"/>
          </a:xfrm>
          <a:prstGeom prst="rect">
            <a:avLst/>
          </a:prstGeom>
          <a:solidFill>
            <a:srgbClr val="C02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192; 40; 0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-1443819" y="2303780"/>
            <a:ext cx="1325880" cy="335280"/>
          </a:xfrm>
          <a:prstGeom prst="rect">
            <a:avLst/>
          </a:prstGeom>
          <a:solidFill>
            <a:srgbClr val="EF7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GB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</a:t>
            </a:r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121; 90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-1443819" y="2687955"/>
            <a:ext cx="1325245" cy="335280"/>
          </a:xfrm>
          <a:prstGeom prst="rect">
            <a:avLst/>
          </a:prstGeom>
          <a:solidFill>
            <a:srgbClr val="96B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GB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189; 222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10800000">
            <a:off x="2378473" y="1"/>
            <a:ext cx="7527528" cy="836613"/>
          </a:xfrm>
          <a:prstGeom prst="rect">
            <a:avLst/>
          </a:prstGeom>
          <a:gradFill flip="none" rotWithShape="1">
            <a:gsLst>
              <a:gs pos="0">
                <a:srgbClr val="7FA2BC">
                  <a:lumMod val="30000"/>
                  <a:lumOff val="7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78473" y="1"/>
            <a:ext cx="18917" cy="836613"/>
          </a:xfrm>
          <a:prstGeom prst="rect">
            <a:avLst/>
          </a:prstGeom>
          <a:solidFill>
            <a:srgbClr val="014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-1443819" y="0"/>
            <a:ext cx="1325880" cy="335280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0; 68; 124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-1443819" y="381000"/>
            <a:ext cx="1325880" cy="335280"/>
          </a:xfrm>
          <a:prstGeom prst="rect">
            <a:avLst/>
          </a:prstGeom>
          <a:solidFill>
            <a:srgbClr val="539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83; 159; 222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1443819" y="1158875"/>
            <a:ext cx="1325880" cy="335280"/>
          </a:xfrm>
          <a:prstGeom prst="rect">
            <a:avLst/>
          </a:prstGeom>
          <a:solidFill>
            <a:srgbClr val="8E9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142; 146; 149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-1443819" y="1538605"/>
            <a:ext cx="1325880" cy="335280"/>
          </a:xfrm>
          <a:prstGeom prst="rect">
            <a:avLst/>
          </a:prstGeom>
          <a:solidFill>
            <a:srgbClr val="EFC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239; 207; 90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-1443819" y="1923415"/>
            <a:ext cx="1325880" cy="335280"/>
          </a:xfrm>
          <a:prstGeom prst="rect">
            <a:avLst/>
          </a:prstGeom>
          <a:solidFill>
            <a:srgbClr val="2C9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44; 152; 85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-1443819" y="3453130"/>
            <a:ext cx="1325245" cy="335280"/>
          </a:xfrm>
          <a:prstGeom prst="rect">
            <a:avLst/>
          </a:prstGeom>
          <a:solidFill>
            <a:srgbClr val="E9B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233; 178; 162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-1443819" y="3068955"/>
            <a:ext cx="1325245" cy="335280"/>
          </a:xfrm>
          <a:prstGeom prst="rect">
            <a:avLst/>
          </a:prstGeom>
          <a:solidFill>
            <a:srgbClr val="EFD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239; 223; 162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-1443819" y="767080"/>
            <a:ext cx="1325880" cy="335280"/>
          </a:xfrm>
          <a:prstGeom prst="rect">
            <a:avLst/>
          </a:prstGeom>
          <a:solidFill>
            <a:srgbClr val="C02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192; 40; 0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-1443819" y="2303780"/>
            <a:ext cx="1325880" cy="335280"/>
          </a:xfrm>
          <a:prstGeom prst="rect">
            <a:avLst/>
          </a:prstGeom>
          <a:solidFill>
            <a:srgbClr val="EF7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GB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</a:t>
            </a:r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121; 90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-1443819" y="2687955"/>
            <a:ext cx="1325245" cy="335280"/>
          </a:xfrm>
          <a:prstGeom prst="rect">
            <a:avLst/>
          </a:prstGeom>
          <a:solidFill>
            <a:srgbClr val="96B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GB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189; 222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378473" y="1"/>
            <a:ext cx="7527528" cy="836613"/>
          </a:xfrm>
          <a:prstGeom prst="rect">
            <a:avLst/>
          </a:prstGeom>
          <a:gradFill flip="none" rotWithShape="1">
            <a:gsLst>
              <a:gs pos="0">
                <a:srgbClr val="7FA2BC">
                  <a:lumMod val="30000"/>
                  <a:lumOff val="7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378473" y="1"/>
            <a:ext cx="18917" cy="836613"/>
          </a:xfrm>
          <a:prstGeom prst="rect">
            <a:avLst/>
          </a:prstGeom>
          <a:solidFill>
            <a:srgbClr val="014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-1443819" y="0"/>
            <a:ext cx="1325880" cy="335280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0; 68; 124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-1443819" y="381000"/>
            <a:ext cx="1325880" cy="335280"/>
          </a:xfrm>
          <a:prstGeom prst="rect">
            <a:avLst/>
          </a:prstGeom>
          <a:solidFill>
            <a:srgbClr val="539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83; 159; 222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-1443819" y="1158875"/>
            <a:ext cx="1325880" cy="335280"/>
          </a:xfrm>
          <a:prstGeom prst="rect">
            <a:avLst/>
          </a:prstGeom>
          <a:solidFill>
            <a:srgbClr val="8E9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142; 146; 149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-1443819" y="1538605"/>
            <a:ext cx="1325880" cy="335280"/>
          </a:xfrm>
          <a:prstGeom prst="rect">
            <a:avLst/>
          </a:prstGeom>
          <a:solidFill>
            <a:srgbClr val="EFC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239; 207; 90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-1443819" y="1923415"/>
            <a:ext cx="1325880" cy="335280"/>
          </a:xfrm>
          <a:prstGeom prst="rect">
            <a:avLst/>
          </a:prstGeom>
          <a:solidFill>
            <a:srgbClr val="2C9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44; 152; 85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-1443819" y="3453130"/>
            <a:ext cx="1325245" cy="335280"/>
          </a:xfrm>
          <a:prstGeom prst="rect">
            <a:avLst/>
          </a:prstGeom>
          <a:solidFill>
            <a:srgbClr val="E9B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233; 178; 162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-1443819" y="3068955"/>
            <a:ext cx="1325245" cy="335280"/>
          </a:xfrm>
          <a:prstGeom prst="rect">
            <a:avLst/>
          </a:prstGeom>
          <a:solidFill>
            <a:srgbClr val="EFD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239; 223; 162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-1443819" y="767080"/>
            <a:ext cx="1325880" cy="335280"/>
          </a:xfrm>
          <a:prstGeom prst="rect">
            <a:avLst/>
          </a:prstGeom>
          <a:solidFill>
            <a:srgbClr val="C02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192; 40; 0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-1443819" y="2303780"/>
            <a:ext cx="1325880" cy="335280"/>
          </a:xfrm>
          <a:prstGeom prst="rect">
            <a:avLst/>
          </a:prstGeom>
          <a:solidFill>
            <a:srgbClr val="EF7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GB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</a:t>
            </a:r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121; 90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-1443819" y="2687955"/>
            <a:ext cx="1325245" cy="335280"/>
          </a:xfrm>
          <a:prstGeom prst="rect">
            <a:avLst/>
          </a:prstGeom>
          <a:solidFill>
            <a:srgbClr val="96B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GB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189; 222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3838575" y="6527800"/>
            <a:ext cx="2228850" cy="245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F9D4F1F-6811-498B-925F-647098BAF94E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>
              <a:solidFill>
                <a:srgbClr val="00447C"/>
              </a:solidFill>
            </a:endParaRPr>
          </a:p>
        </p:txBody>
      </p:sp>
      <p:sp>
        <p:nvSpPr>
          <p:cNvPr id="58" name="Прямоугольник 57"/>
          <p:cNvSpPr/>
          <p:nvPr userDrawn="1"/>
        </p:nvSpPr>
        <p:spPr>
          <a:xfrm rot="10800000">
            <a:off x="2378473" y="1"/>
            <a:ext cx="7527528" cy="836613"/>
          </a:xfrm>
          <a:prstGeom prst="rect">
            <a:avLst/>
          </a:prstGeom>
          <a:gradFill flip="none" rotWithShape="1">
            <a:gsLst>
              <a:gs pos="0">
                <a:srgbClr val="7FA2BC">
                  <a:lumMod val="30000"/>
                  <a:lumOff val="7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59" name="Прямоугольник 58"/>
          <p:cNvSpPr/>
          <p:nvPr userDrawn="1"/>
        </p:nvSpPr>
        <p:spPr>
          <a:xfrm>
            <a:off x="2378473" y="1"/>
            <a:ext cx="18917" cy="836613"/>
          </a:xfrm>
          <a:prstGeom prst="rect">
            <a:avLst/>
          </a:prstGeom>
          <a:solidFill>
            <a:srgbClr val="014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61" name="Прямоугольник 60"/>
          <p:cNvSpPr/>
          <p:nvPr userDrawn="1"/>
        </p:nvSpPr>
        <p:spPr>
          <a:xfrm>
            <a:off x="-1443819" y="0"/>
            <a:ext cx="1325880" cy="335280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0; 68; 124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 userDrawn="1"/>
        </p:nvSpPr>
        <p:spPr>
          <a:xfrm>
            <a:off x="-1443819" y="381000"/>
            <a:ext cx="1325880" cy="335280"/>
          </a:xfrm>
          <a:prstGeom prst="rect">
            <a:avLst/>
          </a:prstGeom>
          <a:solidFill>
            <a:srgbClr val="539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83; 159; 222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 userDrawn="1"/>
        </p:nvSpPr>
        <p:spPr>
          <a:xfrm>
            <a:off x="-1443819" y="1158875"/>
            <a:ext cx="1325880" cy="335280"/>
          </a:xfrm>
          <a:prstGeom prst="rect">
            <a:avLst/>
          </a:prstGeom>
          <a:solidFill>
            <a:srgbClr val="8E9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142; 146; 149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 userDrawn="1"/>
        </p:nvSpPr>
        <p:spPr>
          <a:xfrm>
            <a:off x="-1443819" y="1538605"/>
            <a:ext cx="1325880" cy="335280"/>
          </a:xfrm>
          <a:prstGeom prst="rect">
            <a:avLst/>
          </a:prstGeom>
          <a:solidFill>
            <a:srgbClr val="EFC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239; 207; 90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 userDrawn="1"/>
        </p:nvSpPr>
        <p:spPr>
          <a:xfrm>
            <a:off x="-1443819" y="1923415"/>
            <a:ext cx="1325880" cy="335280"/>
          </a:xfrm>
          <a:prstGeom prst="rect">
            <a:avLst/>
          </a:prstGeom>
          <a:solidFill>
            <a:srgbClr val="2C9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44; 152; 85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 userDrawn="1"/>
        </p:nvSpPr>
        <p:spPr>
          <a:xfrm>
            <a:off x="-1443819" y="3453130"/>
            <a:ext cx="1325245" cy="335280"/>
          </a:xfrm>
          <a:prstGeom prst="rect">
            <a:avLst/>
          </a:prstGeom>
          <a:solidFill>
            <a:srgbClr val="E9B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233; 178; 162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 userDrawn="1"/>
        </p:nvSpPr>
        <p:spPr>
          <a:xfrm>
            <a:off x="-1443819" y="3068955"/>
            <a:ext cx="1325245" cy="335280"/>
          </a:xfrm>
          <a:prstGeom prst="rect">
            <a:avLst/>
          </a:prstGeom>
          <a:solidFill>
            <a:srgbClr val="EFD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239; 223; 162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 userDrawn="1"/>
        </p:nvSpPr>
        <p:spPr>
          <a:xfrm>
            <a:off x="-1443819" y="767080"/>
            <a:ext cx="1325880" cy="335280"/>
          </a:xfrm>
          <a:prstGeom prst="rect">
            <a:avLst/>
          </a:prstGeom>
          <a:solidFill>
            <a:srgbClr val="C02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192; 40; 0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 userDrawn="1"/>
        </p:nvSpPr>
        <p:spPr>
          <a:xfrm>
            <a:off x="-1443819" y="2303780"/>
            <a:ext cx="1325880" cy="335280"/>
          </a:xfrm>
          <a:prstGeom prst="rect">
            <a:avLst/>
          </a:prstGeom>
          <a:solidFill>
            <a:srgbClr val="EF7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GB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</a:t>
            </a:r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121; 90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 userDrawn="1"/>
        </p:nvSpPr>
        <p:spPr>
          <a:xfrm>
            <a:off x="-1443819" y="2687955"/>
            <a:ext cx="1325245" cy="335280"/>
          </a:xfrm>
          <a:prstGeom prst="rect">
            <a:avLst/>
          </a:prstGeom>
          <a:solidFill>
            <a:srgbClr val="96B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GB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189; 222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" name="Rectangle 13"/>
          <p:cNvSpPr>
            <a:spLocks noChangeArrowheads="1"/>
          </p:cNvSpPr>
          <p:nvPr userDrawn="1"/>
        </p:nvSpPr>
        <p:spPr bwMode="auto">
          <a:xfrm>
            <a:off x="100729" y="548640"/>
            <a:ext cx="2196854" cy="32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" i="1" dirty="0">
                <a:solidFill>
                  <a:srgbClr val="014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энергетики и финансов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932456" y="60421"/>
            <a:ext cx="5334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  <p:sldLayoutId id="2147483909" r:id="rId17"/>
    <p:sldLayoutId id="2147483910" r:id="rId18"/>
    <p:sldLayoutId id="2147483911" r:id="rId19"/>
    <p:sldLayoutId id="2147483912" r:id="rId20"/>
    <p:sldLayoutId id="2147483913" r:id="rId2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23521753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Слайд think-cell" r:id="rId25" imgW="270" imgH="270" progId="TCLayout.ActiveDocument.1">
                  <p:embed/>
                </p:oleObj>
              </mc:Choice>
              <mc:Fallback>
                <p:oleObj name="Слайд think-cell" r:id="rId2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 rot="10800000">
            <a:off x="2378473" y="1"/>
            <a:ext cx="7527528" cy="836613"/>
          </a:xfrm>
          <a:prstGeom prst="rect">
            <a:avLst/>
          </a:prstGeom>
          <a:gradFill flip="none" rotWithShape="1">
            <a:gsLst>
              <a:gs pos="0">
                <a:srgbClr val="7FA2BC">
                  <a:lumMod val="30000"/>
                  <a:lumOff val="7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78473" y="1"/>
            <a:ext cx="18917" cy="836613"/>
          </a:xfrm>
          <a:prstGeom prst="rect">
            <a:avLst/>
          </a:prstGeom>
          <a:solidFill>
            <a:srgbClr val="014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442140" y="6489340"/>
            <a:ext cx="9021720" cy="0"/>
          </a:xfrm>
          <a:prstGeom prst="line">
            <a:avLst/>
          </a:prstGeom>
          <a:ln w="6350">
            <a:solidFill>
              <a:srgbClr val="0146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 rot="10800000">
            <a:off x="2378473" y="1"/>
            <a:ext cx="7527528" cy="836613"/>
          </a:xfrm>
          <a:prstGeom prst="rect">
            <a:avLst/>
          </a:prstGeom>
          <a:gradFill flip="none" rotWithShape="1">
            <a:gsLst>
              <a:gs pos="0">
                <a:srgbClr val="7FA2BC">
                  <a:lumMod val="30000"/>
                  <a:lumOff val="7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78473" y="1"/>
            <a:ext cx="18917" cy="836613"/>
          </a:xfrm>
          <a:prstGeom prst="rect">
            <a:avLst/>
          </a:prstGeom>
          <a:solidFill>
            <a:srgbClr val="014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0800000">
            <a:off x="2378473" y="1"/>
            <a:ext cx="7527528" cy="836613"/>
          </a:xfrm>
          <a:prstGeom prst="rect">
            <a:avLst/>
          </a:prstGeom>
          <a:gradFill flip="none" rotWithShape="1">
            <a:gsLst>
              <a:gs pos="0">
                <a:srgbClr val="7FA2BC">
                  <a:lumMod val="30000"/>
                  <a:lumOff val="7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78473" y="1"/>
            <a:ext cx="18917" cy="836613"/>
          </a:xfrm>
          <a:prstGeom prst="rect">
            <a:avLst/>
          </a:prstGeom>
          <a:solidFill>
            <a:srgbClr val="014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1443819" y="0"/>
            <a:ext cx="1325880" cy="335280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0; 68; 124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-1443819" y="381000"/>
            <a:ext cx="1325880" cy="335280"/>
          </a:xfrm>
          <a:prstGeom prst="rect">
            <a:avLst/>
          </a:prstGeom>
          <a:solidFill>
            <a:srgbClr val="539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83; 159; 222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-1443819" y="1158875"/>
            <a:ext cx="1325880" cy="335280"/>
          </a:xfrm>
          <a:prstGeom prst="rect">
            <a:avLst/>
          </a:prstGeom>
          <a:solidFill>
            <a:srgbClr val="8E9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142; 146; 149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-1443819" y="1538605"/>
            <a:ext cx="1325880" cy="335280"/>
          </a:xfrm>
          <a:prstGeom prst="rect">
            <a:avLst/>
          </a:prstGeom>
          <a:solidFill>
            <a:srgbClr val="EFC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239; 207; 90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-1443819" y="1923415"/>
            <a:ext cx="1325880" cy="335280"/>
          </a:xfrm>
          <a:prstGeom prst="rect">
            <a:avLst/>
          </a:prstGeom>
          <a:solidFill>
            <a:srgbClr val="2C9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44; 152; 85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-1443819" y="3453130"/>
            <a:ext cx="1325245" cy="335280"/>
          </a:xfrm>
          <a:prstGeom prst="rect">
            <a:avLst/>
          </a:prstGeom>
          <a:solidFill>
            <a:srgbClr val="E9B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233; 178; 162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-1443819" y="3068955"/>
            <a:ext cx="1325245" cy="335280"/>
          </a:xfrm>
          <a:prstGeom prst="rect">
            <a:avLst/>
          </a:prstGeom>
          <a:solidFill>
            <a:srgbClr val="EFD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239; 223; 162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-1443819" y="767080"/>
            <a:ext cx="1325880" cy="335280"/>
          </a:xfrm>
          <a:prstGeom prst="rect">
            <a:avLst/>
          </a:prstGeom>
          <a:solidFill>
            <a:srgbClr val="C02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192; 40; 0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-1443819" y="2303780"/>
            <a:ext cx="1325880" cy="335280"/>
          </a:xfrm>
          <a:prstGeom prst="rect">
            <a:avLst/>
          </a:prstGeom>
          <a:solidFill>
            <a:srgbClr val="EF7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GB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</a:t>
            </a:r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121; 90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-1443819" y="2687955"/>
            <a:ext cx="1325245" cy="335280"/>
          </a:xfrm>
          <a:prstGeom prst="rect">
            <a:avLst/>
          </a:prstGeom>
          <a:solidFill>
            <a:srgbClr val="96B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GB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189; 222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10800000">
            <a:off x="2378473" y="1"/>
            <a:ext cx="7527528" cy="836613"/>
          </a:xfrm>
          <a:prstGeom prst="rect">
            <a:avLst/>
          </a:prstGeom>
          <a:gradFill flip="none" rotWithShape="1">
            <a:gsLst>
              <a:gs pos="0">
                <a:srgbClr val="7FA2BC">
                  <a:lumMod val="30000"/>
                  <a:lumOff val="7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78473" y="1"/>
            <a:ext cx="18917" cy="836613"/>
          </a:xfrm>
          <a:prstGeom prst="rect">
            <a:avLst/>
          </a:prstGeom>
          <a:solidFill>
            <a:srgbClr val="014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-1443819" y="0"/>
            <a:ext cx="1325880" cy="335280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0; 68; 124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-1443819" y="381000"/>
            <a:ext cx="1325880" cy="335280"/>
          </a:xfrm>
          <a:prstGeom prst="rect">
            <a:avLst/>
          </a:prstGeom>
          <a:solidFill>
            <a:srgbClr val="539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83; 159; 222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1443819" y="1158875"/>
            <a:ext cx="1325880" cy="335280"/>
          </a:xfrm>
          <a:prstGeom prst="rect">
            <a:avLst/>
          </a:prstGeom>
          <a:solidFill>
            <a:srgbClr val="8E9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142; 146; 149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-1443819" y="1538605"/>
            <a:ext cx="1325880" cy="335280"/>
          </a:xfrm>
          <a:prstGeom prst="rect">
            <a:avLst/>
          </a:prstGeom>
          <a:solidFill>
            <a:srgbClr val="EFC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239; 207; 90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-1443819" y="1923415"/>
            <a:ext cx="1325880" cy="335280"/>
          </a:xfrm>
          <a:prstGeom prst="rect">
            <a:avLst/>
          </a:prstGeom>
          <a:solidFill>
            <a:srgbClr val="2C9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44; 152; 85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-1443819" y="3453130"/>
            <a:ext cx="1325245" cy="335280"/>
          </a:xfrm>
          <a:prstGeom prst="rect">
            <a:avLst/>
          </a:prstGeom>
          <a:solidFill>
            <a:srgbClr val="E9B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233; 178; 162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-1443819" y="3068955"/>
            <a:ext cx="1325245" cy="335280"/>
          </a:xfrm>
          <a:prstGeom prst="rect">
            <a:avLst/>
          </a:prstGeom>
          <a:solidFill>
            <a:srgbClr val="EFD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239; 223; 162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-1443819" y="767080"/>
            <a:ext cx="1325880" cy="335280"/>
          </a:xfrm>
          <a:prstGeom prst="rect">
            <a:avLst/>
          </a:prstGeom>
          <a:solidFill>
            <a:srgbClr val="C02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192; 40; 0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-1443819" y="2303780"/>
            <a:ext cx="1325880" cy="335280"/>
          </a:xfrm>
          <a:prstGeom prst="rect">
            <a:avLst/>
          </a:prstGeom>
          <a:solidFill>
            <a:srgbClr val="EF7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GB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</a:t>
            </a:r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121; 90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-1443819" y="2687955"/>
            <a:ext cx="1325245" cy="335280"/>
          </a:xfrm>
          <a:prstGeom prst="rect">
            <a:avLst/>
          </a:prstGeom>
          <a:solidFill>
            <a:srgbClr val="96B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GB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189; 222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378473" y="1"/>
            <a:ext cx="7527528" cy="836613"/>
          </a:xfrm>
          <a:prstGeom prst="rect">
            <a:avLst/>
          </a:prstGeom>
          <a:gradFill flip="none" rotWithShape="1">
            <a:gsLst>
              <a:gs pos="0">
                <a:srgbClr val="7FA2BC">
                  <a:lumMod val="30000"/>
                  <a:lumOff val="7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378473" y="1"/>
            <a:ext cx="18917" cy="836613"/>
          </a:xfrm>
          <a:prstGeom prst="rect">
            <a:avLst/>
          </a:prstGeom>
          <a:solidFill>
            <a:srgbClr val="014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-1443819" y="0"/>
            <a:ext cx="1325880" cy="335280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0; 68; 124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-1443819" y="381000"/>
            <a:ext cx="1325880" cy="335280"/>
          </a:xfrm>
          <a:prstGeom prst="rect">
            <a:avLst/>
          </a:prstGeom>
          <a:solidFill>
            <a:srgbClr val="539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83; 159; 222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-1443819" y="1158875"/>
            <a:ext cx="1325880" cy="335280"/>
          </a:xfrm>
          <a:prstGeom prst="rect">
            <a:avLst/>
          </a:prstGeom>
          <a:solidFill>
            <a:srgbClr val="8E9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142; 146; 149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-1443819" y="1538605"/>
            <a:ext cx="1325880" cy="335280"/>
          </a:xfrm>
          <a:prstGeom prst="rect">
            <a:avLst/>
          </a:prstGeom>
          <a:solidFill>
            <a:srgbClr val="EFC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239; 207; 90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-1443819" y="1923415"/>
            <a:ext cx="1325880" cy="335280"/>
          </a:xfrm>
          <a:prstGeom prst="rect">
            <a:avLst/>
          </a:prstGeom>
          <a:solidFill>
            <a:srgbClr val="2C9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44; 152; 85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-1443819" y="3453130"/>
            <a:ext cx="1325245" cy="335280"/>
          </a:xfrm>
          <a:prstGeom prst="rect">
            <a:avLst/>
          </a:prstGeom>
          <a:solidFill>
            <a:srgbClr val="E9B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233; 178; 162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-1443819" y="3068955"/>
            <a:ext cx="1325245" cy="335280"/>
          </a:xfrm>
          <a:prstGeom prst="rect">
            <a:avLst/>
          </a:prstGeom>
          <a:solidFill>
            <a:srgbClr val="EFD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239; 223; 162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-1443819" y="767080"/>
            <a:ext cx="1325880" cy="335280"/>
          </a:xfrm>
          <a:prstGeom prst="rect">
            <a:avLst/>
          </a:prstGeom>
          <a:solidFill>
            <a:srgbClr val="C02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192; 40; 0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-1443819" y="2303780"/>
            <a:ext cx="1325880" cy="335280"/>
          </a:xfrm>
          <a:prstGeom prst="rect">
            <a:avLst/>
          </a:prstGeom>
          <a:solidFill>
            <a:srgbClr val="EF7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GB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</a:t>
            </a:r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121; 90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-1443819" y="2687955"/>
            <a:ext cx="1325245" cy="335280"/>
          </a:xfrm>
          <a:prstGeom prst="rect">
            <a:avLst/>
          </a:prstGeom>
          <a:solidFill>
            <a:srgbClr val="96B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GB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189; 222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3838575" y="6527800"/>
            <a:ext cx="2228850" cy="245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F9D4F1F-6811-498B-925F-647098BAF94E}" type="slidenum">
              <a:rPr lang="ru-RU" smtClean="0">
                <a:solidFill>
                  <a:srgbClr val="00447C"/>
                </a:solidFill>
              </a:rPr>
              <a:pPr/>
              <a:t>‹#›</a:t>
            </a:fld>
            <a:endParaRPr lang="ru-RU">
              <a:solidFill>
                <a:srgbClr val="00447C"/>
              </a:solidFill>
            </a:endParaRPr>
          </a:p>
        </p:txBody>
      </p:sp>
      <p:sp>
        <p:nvSpPr>
          <p:cNvPr id="58" name="Прямоугольник 57"/>
          <p:cNvSpPr/>
          <p:nvPr userDrawn="1"/>
        </p:nvSpPr>
        <p:spPr>
          <a:xfrm rot="10800000">
            <a:off x="2378473" y="1"/>
            <a:ext cx="7527528" cy="836613"/>
          </a:xfrm>
          <a:prstGeom prst="rect">
            <a:avLst/>
          </a:prstGeom>
          <a:gradFill flip="none" rotWithShape="1">
            <a:gsLst>
              <a:gs pos="0">
                <a:srgbClr val="7FA2BC">
                  <a:lumMod val="30000"/>
                  <a:lumOff val="7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59" name="Прямоугольник 58"/>
          <p:cNvSpPr/>
          <p:nvPr userDrawn="1"/>
        </p:nvSpPr>
        <p:spPr>
          <a:xfrm>
            <a:off x="2378473" y="1"/>
            <a:ext cx="18917" cy="836613"/>
          </a:xfrm>
          <a:prstGeom prst="rect">
            <a:avLst/>
          </a:prstGeom>
          <a:solidFill>
            <a:srgbClr val="014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61" name="Прямоугольник 60"/>
          <p:cNvSpPr/>
          <p:nvPr userDrawn="1"/>
        </p:nvSpPr>
        <p:spPr>
          <a:xfrm>
            <a:off x="-1443819" y="0"/>
            <a:ext cx="1325880" cy="335280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0; 68; 124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 userDrawn="1"/>
        </p:nvSpPr>
        <p:spPr>
          <a:xfrm>
            <a:off x="-1443819" y="381000"/>
            <a:ext cx="1325880" cy="335280"/>
          </a:xfrm>
          <a:prstGeom prst="rect">
            <a:avLst/>
          </a:prstGeom>
          <a:solidFill>
            <a:srgbClr val="539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83; 159; 222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 userDrawn="1"/>
        </p:nvSpPr>
        <p:spPr>
          <a:xfrm>
            <a:off x="-1443819" y="1158875"/>
            <a:ext cx="1325880" cy="335280"/>
          </a:xfrm>
          <a:prstGeom prst="rect">
            <a:avLst/>
          </a:prstGeom>
          <a:solidFill>
            <a:srgbClr val="8E9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142; 146; 149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 userDrawn="1"/>
        </p:nvSpPr>
        <p:spPr>
          <a:xfrm>
            <a:off x="-1443819" y="1538605"/>
            <a:ext cx="1325880" cy="335280"/>
          </a:xfrm>
          <a:prstGeom prst="rect">
            <a:avLst/>
          </a:prstGeom>
          <a:solidFill>
            <a:srgbClr val="EFC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239; 207; 90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 userDrawn="1"/>
        </p:nvSpPr>
        <p:spPr>
          <a:xfrm>
            <a:off x="-1443819" y="1923415"/>
            <a:ext cx="1325880" cy="335280"/>
          </a:xfrm>
          <a:prstGeom prst="rect">
            <a:avLst/>
          </a:prstGeom>
          <a:solidFill>
            <a:srgbClr val="2C9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44; 152; 85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 userDrawn="1"/>
        </p:nvSpPr>
        <p:spPr>
          <a:xfrm>
            <a:off x="-1443819" y="3453130"/>
            <a:ext cx="1325245" cy="335280"/>
          </a:xfrm>
          <a:prstGeom prst="rect">
            <a:avLst/>
          </a:prstGeom>
          <a:solidFill>
            <a:srgbClr val="E9B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233; 178; 162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 userDrawn="1"/>
        </p:nvSpPr>
        <p:spPr>
          <a:xfrm>
            <a:off x="-1443819" y="3068955"/>
            <a:ext cx="1325245" cy="335280"/>
          </a:xfrm>
          <a:prstGeom prst="rect">
            <a:avLst/>
          </a:prstGeom>
          <a:solidFill>
            <a:srgbClr val="EFD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239; 223; 162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 userDrawn="1"/>
        </p:nvSpPr>
        <p:spPr>
          <a:xfrm>
            <a:off x="-1443819" y="767080"/>
            <a:ext cx="1325880" cy="335280"/>
          </a:xfrm>
          <a:prstGeom prst="rect">
            <a:avLst/>
          </a:prstGeom>
          <a:solidFill>
            <a:srgbClr val="C02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20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192; 40; 0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 userDrawn="1"/>
        </p:nvSpPr>
        <p:spPr>
          <a:xfrm>
            <a:off x="-1443819" y="2303780"/>
            <a:ext cx="1325880" cy="335280"/>
          </a:xfrm>
          <a:prstGeom prst="rect">
            <a:avLst/>
          </a:prstGeom>
          <a:solidFill>
            <a:srgbClr val="EF7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GB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</a:t>
            </a:r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121; 90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 userDrawn="1"/>
        </p:nvSpPr>
        <p:spPr>
          <a:xfrm>
            <a:off x="-1443819" y="2687955"/>
            <a:ext cx="1325245" cy="335280"/>
          </a:xfrm>
          <a:prstGeom prst="rect">
            <a:avLst/>
          </a:prstGeom>
          <a:solidFill>
            <a:srgbClr val="96B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GB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en-US" sz="1200">
                <a:solidFill>
                  <a:srgbClr val="FFFF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189; 222</a:t>
            </a:r>
            <a:endParaRPr lang="ru-RU" sz="1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" name="Rectangle 13"/>
          <p:cNvSpPr>
            <a:spLocks noChangeArrowheads="1"/>
          </p:cNvSpPr>
          <p:nvPr userDrawn="1"/>
        </p:nvSpPr>
        <p:spPr bwMode="auto">
          <a:xfrm>
            <a:off x="100729" y="548640"/>
            <a:ext cx="2196854" cy="32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" i="1" dirty="0">
                <a:solidFill>
                  <a:srgbClr val="014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энергетики и финансов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932456" y="60421"/>
            <a:ext cx="5334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5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  <p:sldLayoutId id="2147483930" r:id="rId16"/>
    <p:sldLayoutId id="2147483931" r:id="rId17"/>
    <p:sldLayoutId id="2147483932" r:id="rId18"/>
    <p:sldLayoutId id="2147483933" r:id="rId19"/>
    <p:sldLayoutId id="2147483934" r:id="rId20"/>
    <p:sldLayoutId id="2147483935" r:id="rId2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6.pn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26.xml"/><Relationship Id="rId7" Type="http://schemas.openxmlformats.org/officeDocument/2006/relationships/image" Target="../media/image7.emf"/><Relationship Id="rId2" Type="http://schemas.openxmlformats.org/officeDocument/2006/relationships/tags" Target="../tags/tag25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6.bin"/><Relationship Id="rId5" Type="http://schemas.openxmlformats.org/officeDocument/2006/relationships/notesSlide" Target="../notesSlides/notesSlide9.xml"/><Relationship Id="rId10" Type="http://schemas.openxmlformats.org/officeDocument/2006/relationships/chart" Target="../charts/chart18.xml"/><Relationship Id="rId4" Type="http://schemas.openxmlformats.org/officeDocument/2006/relationships/slideLayout" Target="../slideLayouts/slideLayout82.xml"/><Relationship Id="rId9" Type="http://schemas.openxmlformats.org/officeDocument/2006/relationships/chart" Target="../charts/chart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28.xml"/><Relationship Id="rId7" Type="http://schemas.openxmlformats.org/officeDocument/2006/relationships/image" Target="../media/image7.emf"/><Relationship Id="rId2" Type="http://schemas.openxmlformats.org/officeDocument/2006/relationships/tags" Target="../tags/tag2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7.bin"/><Relationship Id="rId5" Type="http://schemas.openxmlformats.org/officeDocument/2006/relationships/notesSlide" Target="../notesSlides/notesSlide10.xml"/><Relationship Id="rId10" Type="http://schemas.openxmlformats.org/officeDocument/2006/relationships/chart" Target="../charts/chart20.xml"/><Relationship Id="rId4" Type="http://schemas.openxmlformats.org/officeDocument/2006/relationships/slideLayout" Target="../slideLayouts/slideLayout82.xml"/><Relationship Id="rId9" Type="http://schemas.openxmlformats.org/officeDocument/2006/relationships/chart" Target="../charts/chart1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0.xml"/><Relationship Id="rId7" Type="http://schemas.openxmlformats.org/officeDocument/2006/relationships/image" Target="../media/image7.emf"/><Relationship Id="rId2" Type="http://schemas.openxmlformats.org/officeDocument/2006/relationships/tags" Target="../tags/tag29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8.bin"/><Relationship Id="rId5" Type="http://schemas.openxmlformats.org/officeDocument/2006/relationships/notesSlide" Target="../notesSlides/notesSlide11.xml"/><Relationship Id="rId10" Type="http://schemas.openxmlformats.org/officeDocument/2006/relationships/chart" Target="../charts/chart22.xml"/><Relationship Id="rId4" Type="http://schemas.openxmlformats.org/officeDocument/2006/relationships/slideLayout" Target="../slideLayouts/slideLayout82.xml"/><Relationship Id="rId9" Type="http://schemas.openxmlformats.org/officeDocument/2006/relationships/chart" Target="../charts/chart2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2.xml"/><Relationship Id="rId7" Type="http://schemas.openxmlformats.org/officeDocument/2006/relationships/image" Target="../media/image7.emf"/><Relationship Id="rId2" Type="http://schemas.openxmlformats.org/officeDocument/2006/relationships/tags" Target="../tags/tag31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9.bin"/><Relationship Id="rId5" Type="http://schemas.openxmlformats.org/officeDocument/2006/relationships/notesSlide" Target="../notesSlides/notesSlide12.xml"/><Relationship Id="rId10" Type="http://schemas.openxmlformats.org/officeDocument/2006/relationships/chart" Target="../charts/chart24.xml"/><Relationship Id="rId4" Type="http://schemas.openxmlformats.org/officeDocument/2006/relationships/slideLayout" Target="../slideLayouts/slideLayout61.xml"/><Relationship Id="rId9" Type="http://schemas.openxmlformats.org/officeDocument/2006/relationships/chart" Target="../charts/chart2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4.xml"/><Relationship Id="rId7" Type="http://schemas.openxmlformats.org/officeDocument/2006/relationships/image" Target="../media/image7.emf"/><Relationship Id="rId2" Type="http://schemas.openxmlformats.org/officeDocument/2006/relationships/tags" Target="../tags/tag33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1.bin"/><Relationship Id="rId5" Type="http://schemas.openxmlformats.org/officeDocument/2006/relationships/notesSlide" Target="../notesSlides/notesSlide13.xml"/><Relationship Id="rId10" Type="http://schemas.openxmlformats.org/officeDocument/2006/relationships/chart" Target="../charts/chart26.xml"/><Relationship Id="rId4" Type="http://schemas.openxmlformats.org/officeDocument/2006/relationships/slideLayout" Target="../slideLayouts/slideLayout61.xml"/><Relationship Id="rId9" Type="http://schemas.openxmlformats.org/officeDocument/2006/relationships/chart" Target="../charts/char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0.xml"/><Relationship Id="rId7" Type="http://schemas.openxmlformats.org/officeDocument/2006/relationships/image" Target="../media/image7.emf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0.jpe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9.jpeg"/><Relationship Id="rId4" Type="http://schemas.openxmlformats.org/officeDocument/2006/relationships/slideLayout" Target="../slideLayouts/slideLayout8.xml"/><Relationship Id="rId9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2.xml"/><Relationship Id="rId7" Type="http://schemas.openxmlformats.org/officeDocument/2006/relationships/image" Target="../media/image7.emf"/><Relationship Id="rId2" Type="http://schemas.openxmlformats.org/officeDocument/2006/relationships/tags" Target="../tags/tag1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2.xml"/><Relationship Id="rId10" Type="http://schemas.openxmlformats.org/officeDocument/2006/relationships/chart" Target="../charts/chart3.xml"/><Relationship Id="rId4" Type="http://schemas.openxmlformats.org/officeDocument/2006/relationships/slideLayout" Target="../slideLayouts/slideLayout40.xml"/><Relationship Id="rId9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4.xml"/><Relationship Id="rId7" Type="http://schemas.openxmlformats.org/officeDocument/2006/relationships/image" Target="../media/image7.emf"/><Relationship Id="rId2" Type="http://schemas.openxmlformats.org/officeDocument/2006/relationships/tags" Target="../tags/tag1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3.xml"/><Relationship Id="rId10" Type="http://schemas.openxmlformats.org/officeDocument/2006/relationships/chart" Target="../charts/chart5.xml"/><Relationship Id="rId4" Type="http://schemas.openxmlformats.org/officeDocument/2006/relationships/slideLayout" Target="../slideLayouts/slideLayout8.xml"/><Relationship Id="rId9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6.xml"/><Relationship Id="rId7" Type="http://schemas.openxmlformats.org/officeDocument/2006/relationships/image" Target="../media/image7.emf"/><Relationship Id="rId2" Type="http://schemas.openxmlformats.org/officeDocument/2006/relationships/tags" Target="../tags/tag15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11" Type="http://schemas.openxmlformats.org/officeDocument/2006/relationships/chart" Target="../charts/chart8.xml"/><Relationship Id="rId5" Type="http://schemas.openxmlformats.org/officeDocument/2006/relationships/notesSlide" Target="../notesSlides/notesSlide4.xml"/><Relationship Id="rId10" Type="http://schemas.openxmlformats.org/officeDocument/2006/relationships/chart" Target="../charts/chart7.xml"/><Relationship Id="rId4" Type="http://schemas.openxmlformats.org/officeDocument/2006/relationships/slideLayout" Target="../slideLayouts/slideLayout61.xml"/><Relationship Id="rId9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8.xml"/><Relationship Id="rId7" Type="http://schemas.openxmlformats.org/officeDocument/2006/relationships/image" Target="../media/image7.emf"/><Relationship Id="rId2" Type="http://schemas.openxmlformats.org/officeDocument/2006/relationships/tags" Target="../tags/tag1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notesSlide" Target="../notesSlides/notesSlide5.xml"/><Relationship Id="rId10" Type="http://schemas.openxmlformats.org/officeDocument/2006/relationships/chart" Target="../charts/chart10.xml"/><Relationship Id="rId4" Type="http://schemas.openxmlformats.org/officeDocument/2006/relationships/slideLayout" Target="../slideLayouts/slideLayout103.xml"/><Relationship Id="rId9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20.xml"/><Relationship Id="rId7" Type="http://schemas.openxmlformats.org/officeDocument/2006/relationships/image" Target="../media/image7.emf"/><Relationship Id="rId2" Type="http://schemas.openxmlformats.org/officeDocument/2006/relationships/tags" Target="../tags/tag19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notesSlide" Target="../notesSlides/notesSlide6.xml"/><Relationship Id="rId10" Type="http://schemas.openxmlformats.org/officeDocument/2006/relationships/chart" Target="../charts/chart12.xml"/><Relationship Id="rId4" Type="http://schemas.openxmlformats.org/officeDocument/2006/relationships/slideLayout" Target="../slideLayouts/slideLayout82.xml"/><Relationship Id="rId9" Type="http://schemas.openxmlformats.org/officeDocument/2006/relationships/chart" Target="../charts/char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22.xml"/><Relationship Id="rId7" Type="http://schemas.openxmlformats.org/officeDocument/2006/relationships/image" Target="../media/image7.emf"/><Relationship Id="rId2" Type="http://schemas.openxmlformats.org/officeDocument/2006/relationships/tags" Target="../tags/tag2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notesSlide" Target="../notesSlides/notesSlide7.xml"/><Relationship Id="rId10" Type="http://schemas.openxmlformats.org/officeDocument/2006/relationships/chart" Target="../charts/chart14.xml"/><Relationship Id="rId4" Type="http://schemas.openxmlformats.org/officeDocument/2006/relationships/slideLayout" Target="../slideLayouts/slideLayout82.xml"/><Relationship Id="rId9" Type="http://schemas.openxmlformats.org/officeDocument/2006/relationships/chart" Target="../charts/char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24.xml"/><Relationship Id="rId7" Type="http://schemas.openxmlformats.org/officeDocument/2006/relationships/image" Target="../media/image7.emf"/><Relationship Id="rId2" Type="http://schemas.openxmlformats.org/officeDocument/2006/relationships/tags" Target="../tags/tag23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5" Type="http://schemas.openxmlformats.org/officeDocument/2006/relationships/notesSlide" Target="../notesSlides/notesSlide8.xml"/><Relationship Id="rId10" Type="http://schemas.openxmlformats.org/officeDocument/2006/relationships/chart" Target="../charts/chart16.xml"/><Relationship Id="rId4" Type="http://schemas.openxmlformats.org/officeDocument/2006/relationships/slideLayout" Target="../slideLayouts/slideLayout82.xml"/><Relationship Id="rId9" Type="http://schemas.openxmlformats.org/officeDocument/2006/relationships/chart" Target="../charts/char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="" xmlns:a16="http://schemas.microsoft.com/office/drawing/2014/main" id="{7800ABB7-C7C6-4327-9AA2-308CE2936BE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30861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Слайд think-cell" r:id="rId5" imgW="385" imgH="392" progId="TCLayout.ActiveDocument.1">
                  <p:embed/>
                </p:oleObj>
              </mc:Choice>
              <mc:Fallback>
                <p:oleObj name="Слайд think-cell" r:id="rId5" imgW="385" imgH="39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777" y="999472"/>
            <a:ext cx="8879097" cy="917360"/>
          </a:xfrm>
        </p:spPr>
        <p:txBody>
          <a:bodyPr vert="horz">
            <a:normAutofit/>
          </a:bodyPr>
          <a:lstStyle/>
          <a:p>
            <a:r>
              <a:rPr lang="ru-RU" sz="2600" b="1" dirty="0" smtClean="0">
                <a:solidFill>
                  <a:srgbClr val="0C1460"/>
                </a:solidFill>
                <a:latin typeface="+mn-lt"/>
              </a:rPr>
              <a:t>СВО и изменение грузопотоков</a:t>
            </a:r>
            <a:endParaRPr lang="en-US" sz="2600" b="1" dirty="0">
              <a:solidFill>
                <a:srgbClr val="0C146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7776" y="2245082"/>
            <a:ext cx="4617232" cy="1498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4295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1400" dirty="0">
                <a:solidFill>
                  <a:srgbClr val="5B9BD5">
                    <a:lumMod val="50000"/>
                  </a:srgb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XV </a:t>
            </a:r>
            <a:r>
              <a:rPr lang="ru-RU" sz="1400" dirty="0" smtClean="0">
                <a:solidFill>
                  <a:srgbClr val="5B9BD5">
                    <a:lumMod val="50000"/>
                  </a:srgb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Всероссийский Форум «Современное 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состояние и перспективы развития российского рынка </a:t>
            </a:r>
            <a:r>
              <a:rPr lang="ru-RU" sz="1400" dirty="0" err="1">
                <a:solidFill>
                  <a:srgbClr val="5B9BD5">
                    <a:lumMod val="50000"/>
                  </a:srgb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бункеровочных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dirty="0" smtClean="0">
                <a:solidFill>
                  <a:srgbClr val="5B9BD5">
                    <a:lumMod val="50000"/>
                  </a:srgb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услуг»</a:t>
            </a:r>
          </a:p>
          <a:p>
            <a:pPr defTabSz="742950" fontAlgn="base">
              <a:spcBef>
                <a:spcPct val="0"/>
              </a:spcBef>
              <a:spcAft>
                <a:spcPts val="600"/>
              </a:spcAft>
              <a:defRPr/>
            </a:pPr>
            <a:endParaRPr lang="ru-RU" sz="1400" dirty="0">
              <a:solidFill>
                <a:srgbClr val="5B9BD5">
                  <a:lumMod val="50000"/>
                </a:srgb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7429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5B9BD5">
                    <a:lumMod val="50000"/>
                  </a:srgb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24 июня 2022</a:t>
            </a:r>
            <a:endParaRPr lang="en-US" sz="1400" dirty="0">
              <a:solidFill>
                <a:srgbClr val="5B9BD5">
                  <a:lumMod val="50000"/>
                </a:srgb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7429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38" dirty="0">
              <a:solidFill>
                <a:srgbClr val="5B9BD5">
                  <a:lumMod val="50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865303" y="4663609"/>
            <a:ext cx="4040697" cy="1512759"/>
          </a:xfrm>
          <a:prstGeom prst="rect">
            <a:avLst/>
          </a:prstGeom>
        </p:spPr>
        <p:txBody>
          <a:bodyPr vert="horz" lIns="74295" tIns="37148" rIns="74295" bIns="37148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7429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275" b="1" dirty="0" smtClean="0">
                <a:solidFill>
                  <a:srgbClr val="0C1460"/>
                </a:solidFill>
                <a:cs typeface="Times New Roman" panose="02020603050405020304" pitchFamily="18" charset="0"/>
              </a:rPr>
              <a:t>Сергей Кондратьев</a:t>
            </a:r>
            <a:endParaRPr lang="ru-RU" sz="2275" b="1" dirty="0">
              <a:solidFill>
                <a:srgbClr val="0C1460"/>
              </a:solidFill>
              <a:cs typeface="Times New Roman" panose="02020603050405020304" pitchFamily="18" charset="0"/>
            </a:endParaRPr>
          </a:p>
          <a:p>
            <a:pPr algn="l" defTabSz="7429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0264A6"/>
                </a:solidFill>
              </a:rPr>
              <a:t>з</a:t>
            </a:r>
            <a:r>
              <a:rPr lang="ru-RU" sz="1200" b="1" dirty="0" smtClean="0">
                <a:solidFill>
                  <a:srgbClr val="0264A6"/>
                </a:solidFill>
              </a:rPr>
              <a:t>ам. руководителя Экономического департамента </a:t>
            </a:r>
            <a:endParaRPr lang="en-US" sz="1200" b="1" dirty="0">
              <a:solidFill>
                <a:srgbClr val="0264A6"/>
              </a:solidFill>
            </a:endParaRPr>
          </a:p>
          <a:p>
            <a:pPr algn="l" defTabSz="7429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0264A6"/>
                </a:solidFill>
              </a:rPr>
              <a:t>s_kondratiev@fief.ru</a:t>
            </a:r>
            <a:endParaRPr lang="en-US" sz="1200" b="1" dirty="0">
              <a:solidFill>
                <a:srgbClr val="0264A6"/>
              </a:solidFill>
            </a:endParaRPr>
          </a:p>
          <a:p>
            <a:pPr algn="l" defTabSz="7429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38" dirty="0">
              <a:solidFill>
                <a:srgbClr val="0264A6"/>
              </a:solidFill>
              <a:latin typeface="Gilroy" panose="00000500000000000000" pitchFamily="2" charset="-52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3A3C11C-B42A-4610-9DAA-D6491D297F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326" y="5176875"/>
            <a:ext cx="3985617" cy="94416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BC94-246D-47F9-9B69-97AA0842579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79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Слайд think-cell" r:id="rId6" imgW="353" imgH="318" progId="TCLayout.ActiveDocument.1">
                  <p:embed/>
                </p:oleObj>
              </mc:Choice>
              <mc:Fallback>
                <p:oleObj name="Слайд think-cell" r:id="rId6" imgW="353" imgH="31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10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379842" y="128985"/>
            <a:ext cx="7334075" cy="590931"/>
          </a:xfrm>
        </p:spPr>
        <p:txBody>
          <a:bodyPr vert="horz"/>
          <a:lstStyle/>
          <a:p>
            <a:pPr>
              <a:spcAft>
                <a:spcPts val="600"/>
              </a:spcAft>
            </a:pPr>
            <a:r>
              <a:rPr lang="ru-RU" b="1" dirty="0" smtClean="0"/>
              <a:t>Поставки нефти в ЕС: </a:t>
            </a:r>
            <a:br>
              <a:rPr lang="ru-RU" b="1" dirty="0" smtClean="0"/>
            </a:br>
            <a:r>
              <a:rPr lang="ru-RU" dirty="0" smtClean="0"/>
              <a:t>глядя вдаль</a:t>
            </a:r>
            <a:endParaRPr lang="en-US" sz="16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F2CE42F-7F66-4ACF-95F8-3E1EC6995977}"/>
              </a:ext>
            </a:extLst>
          </p:cNvPr>
          <p:cNvSpPr/>
          <p:nvPr/>
        </p:nvSpPr>
        <p:spPr>
          <a:xfrm>
            <a:off x="128464" y="574580"/>
            <a:ext cx="2088232" cy="31393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="" xmlns:a16="http://schemas.microsoft.com/office/drawing/2014/main" id="{6ECC0D0E-9435-4C6E-A9CF-C0E035488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70" y="64337"/>
            <a:ext cx="902020" cy="81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A263D59-470A-4EEC-AAE2-3BD7AA2DDCB9}"/>
              </a:ext>
            </a:extLst>
          </p:cNvPr>
          <p:cNvSpPr/>
          <p:nvPr/>
        </p:nvSpPr>
        <p:spPr>
          <a:xfrm>
            <a:off x="596898" y="4818638"/>
            <a:ext cx="91170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 defTabSz="685800">
              <a:spcAft>
                <a:spcPts val="1200"/>
              </a:spcAft>
              <a:buClr>
                <a:srgbClr val="00447C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В 6-м пакете ЕС поставки нефти по нефтепроводу «Дружба» исключены из-под действия санкций, но Германия и Польша взяли обязательства по прекращению импорта на национальном уровне, а Еврокомиссия пообещала «вернуться» к обсуждению остановки поставок по южной ветке уже «в ближайшее время». Это может поддержать загрузку Приморска и Усть-Луги.</a:t>
            </a:r>
            <a:endParaRPr lang="ru-RU" sz="16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8F2B2E75-1A89-48D1-8A20-4C5C8811100B}"/>
              </a:ext>
            </a:extLst>
          </p:cNvPr>
          <p:cNvSpPr/>
          <p:nvPr/>
        </p:nvSpPr>
        <p:spPr>
          <a:xfrm>
            <a:off x="5889104" y="6485609"/>
            <a:ext cx="36528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prstClr val="black"/>
                </a:solidFill>
              </a:rPr>
              <a:t>Источник: </a:t>
            </a:r>
            <a:r>
              <a:rPr lang="ru-RU" sz="1400" i="1" dirty="0" smtClean="0">
                <a:solidFill>
                  <a:prstClr val="black"/>
                </a:solidFill>
              </a:rPr>
              <a:t>ЦДУ</a:t>
            </a:r>
            <a:endParaRPr lang="ru-RU" sz="1400" i="1" dirty="0">
              <a:solidFill>
                <a:prstClr val="black"/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="" xmlns:a16="http://schemas.microsoft.com/office/drawing/2014/main" id="{ED411C1A-FE97-4CB2-A097-69977EEC971B}"/>
              </a:ext>
            </a:extLst>
          </p:cNvPr>
          <p:cNvSpPr txBox="1">
            <a:spLocks/>
          </p:cNvSpPr>
          <p:nvPr/>
        </p:nvSpPr>
        <p:spPr>
          <a:xfrm>
            <a:off x="272480" y="1124744"/>
            <a:ext cx="4732971" cy="306388"/>
          </a:xfrm>
          <a:prstGeom prst="rect">
            <a:avLst/>
          </a:prstGeom>
        </p:spPr>
        <p:txBody>
          <a:bodyPr anchor="ctr" anchorCtr="0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00447C"/>
                </a:solidFill>
              </a:rPr>
              <a:t>Поставки нефти по «Дружбе», 2018-23</a:t>
            </a:r>
            <a:endParaRPr lang="ru-RU" sz="1400" dirty="0">
              <a:solidFill>
                <a:srgbClr val="00447C"/>
              </a:solidFill>
            </a:endParaRPr>
          </a:p>
        </p:txBody>
      </p:sp>
      <p:sp>
        <p:nvSpPr>
          <p:cNvPr id="14" name="Текст 7">
            <a:extLst>
              <a:ext uri="{FF2B5EF4-FFF2-40B4-BE49-F238E27FC236}">
                <a16:creationId xmlns="" xmlns:a16="http://schemas.microsoft.com/office/drawing/2014/main" id="{ED411C1A-FE97-4CB2-A097-69977EEC971B}"/>
              </a:ext>
            </a:extLst>
          </p:cNvPr>
          <p:cNvSpPr txBox="1">
            <a:spLocks/>
          </p:cNvSpPr>
          <p:nvPr/>
        </p:nvSpPr>
        <p:spPr>
          <a:xfrm>
            <a:off x="4808984" y="1127304"/>
            <a:ext cx="4732971" cy="306388"/>
          </a:xfrm>
          <a:prstGeom prst="rect">
            <a:avLst/>
          </a:prstGeom>
        </p:spPr>
        <p:txBody>
          <a:bodyPr anchor="ctr" anchorCtr="0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00447C"/>
                </a:solidFill>
              </a:rPr>
              <a:t>Структура экспорта российской </a:t>
            </a:r>
            <a:r>
              <a:rPr lang="ru-RU" sz="1400" dirty="0" smtClean="0">
                <a:solidFill>
                  <a:srgbClr val="00447C"/>
                </a:solidFill>
              </a:rPr>
              <a:t>нефти, </a:t>
            </a:r>
            <a:r>
              <a:rPr lang="ru-RU" sz="1400" dirty="0">
                <a:solidFill>
                  <a:srgbClr val="00447C"/>
                </a:solidFill>
              </a:rPr>
              <a:t>2000-26</a:t>
            </a:r>
          </a:p>
        </p:txBody>
      </p:sp>
      <p:graphicFrame>
        <p:nvGraphicFramePr>
          <p:cNvPr id="19" name="Объект 11">
            <a:extLst>
              <a:ext uri="{FF2B5EF4-FFF2-40B4-BE49-F238E27FC236}">
                <a16:creationId xmlns:a16="http://schemas.microsoft.com/office/drawing/2014/main" xmlns="" id="{00000000-0008-0000-3700-000002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12749" y="1431132"/>
          <a:ext cx="4680000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1" name="Объект 13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3100-000002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142913" y="1433692"/>
          <a:ext cx="4680000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164577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Слайд think-cell" r:id="rId6" imgW="353" imgH="318" progId="TCLayout.ActiveDocument.1">
                  <p:embed/>
                </p:oleObj>
              </mc:Choice>
              <mc:Fallback>
                <p:oleObj name="Слайд think-cell" r:id="rId6" imgW="353" imgH="31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11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379842" y="128985"/>
            <a:ext cx="7334075" cy="590931"/>
          </a:xfrm>
        </p:spPr>
        <p:txBody>
          <a:bodyPr vert="horz"/>
          <a:lstStyle/>
          <a:p>
            <a:pPr>
              <a:spcAft>
                <a:spcPts val="600"/>
              </a:spcAft>
            </a:pPr>
            <a:r>
              <a:rPr lang="ru-RU" b="1" dirty="0" smtClean="0"/>
              <a:t>Угрозы вторичных санкций: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в условиях низких свободных мощностей</a:t>
            </a:r>
            <a:endParaRPr lang="en-US" sz="16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F2CE42F-7F66-4ACF-95F8-3E1EC6995977}"/>
              </a:ext>
            </a:extLst>
          </p:cNvPr>
          <p:cNvSpPr/>
          <p:nvPr/>
        </p:nvSpPr>
        <p:spPr>
          <a:xfrm>
            <a:off x="128464" y="574580"/>
            <a:ext cx="2088232" cy="31393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="" xmlns:a16="http://schemas.microsoft.com/office/drawing/2014/main" id="{6ECC0D0E-9435-4C6E-A9CF-C0E035488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70" y="64337"/>
            <a:ext cx="902020" cy="81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A263D59-470A-4EEC-AAE2-3BD7AA2DDCB9}"/>
              </a:ext>
            </a:extLst>
          </p:cNvPr>
          <p:cNvSpPr/>
          <p:nvPr/>
        </p:nvSpPr>
        <p:spPr>
          <a:xfrm>
            <a:off x="596898" y="4818638"/>
            <a:ext cx="91170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 defTabSz="685800">
              <a:spcAft>
                <a:spcPts val="1200"/>
              </a:spcAft>
              <a:buClr>
                <a:srgbClr val="00447C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prstClr val="black"/>
                </a:solidFill>
                <a:cs typeface="Arial" panose="020B0604020202020204" pitchFamily="34" charset="0"/>
              </a:rPr>
              <a:t>В апр.2022 доступные в странах-участниках ОПЕК+ свободные мощности составляли 6,57 </a:t>
            </a:r>
            <a:r>
              <a:rPr lang="ru-RU" sz="1600" dirty="0" err="1">
                <a:solidFill>
                  <a:prstClr val="black"/>
                </a:solidFill>
                <a:cs typeface="Arial" panose="020B0604020202020204" pitchFamily="34" charset="0"/>
              </a:rPr>
              <a:t>мбд</a:t>
            </a:r>
            <a:r>
              <a:rPr lang="ru-RU" sz="1600" dirty="0">
                <a:solidFill>
                  <a:prstClr val="black"/>
                </a:solidFill>
                <a:cs typeface="Arial" panose="020B0604020202020204" pitchFamily="34" charset="0"/>
              </a:rPr>
              <a:t>, без учета находящихся под западными санкциями России и Ирана</a:t>
            </a: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, – лишь </a:t>
            </a:r>
            <a:r>
              <a:rPr lang="ru-RU" sz="1600" dirty="0">
                <a:solidFill>
                  <a:prstClr val="black"/>
                </a:solidFill>
                <a:cs typeface="Arial" panose="020B0604020202020204" pitchFamily="34" charset="0"/>
              </a:rPr>
              <a:t>4,26 </a:t>
            </a:r>
            <a:r>
              <a:rPr lang="ru-RU" sz="1600" dirty="0" err="1">
                <a:solidFill>
                  <a:prstClr val="black"/>
                </a:solidFill>
                <a:cs typeface="Arial" panose="020B0604020202020204" pitchFamily="34" charset="0"/>
              </a:rPr>
              <a:t>мбд</a:t>
            </a:r>
            <a:r>
              <a:rPr lang="ru-RU" sz="1600" dirty="0">
                <a:solidFill>
                  <a:prstClr val="black"/>
                </a:solidFill>
                <a:cs typeface="Arial" panose="020B0604020202020204" pitchFamily="34" charset="0"/>
              </a:rPr>
              <a:t>, при этом краткосрочные свободные мощности (добыча, на которых может быть начата в течение 3-х месяцев</a:t>
            </a: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), – 1,89 </a:t>
            </a:r>
            <a:r>
              <a:rPr lang="ru-RU" sz="1600" dirty="0" err="1">
                <a:solidFill>
                  <a:prstClr val="black"/>
                </a:solidFill>
                <a:cs typeface="Arial" panose="020B0604020202020204" pitchFamily="34" charset="0"/>
              </a:rPr>
              <a:t>мбд</a:t>
            </a: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. И «напряженный баланс» на рынке может сохраниться надолго…</a:t>
            </a:r>
            <a:endParaRPr lang="ru-RU" sz="16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8F2B2E75-1A89-48D1-8A20-4C5C8811100B}"/>
              </a:ext>
            </a:extLst>
          </p:cNvPr>
          <p:cNvSpPr/>
          <p:nvPr/>
        </p:nvSpPr>
        <p:spPr>
          <a:xfrm>
            <a:off x="5889104" y="6485609"/>
            <a:ext cx="36528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prstClr val="black"/>
                </a:solidFill>
              </a:rPr>
              <a:t>Источник: </a:t>
            </a:r>
            <a:r>
              <a:rPr lang="ru-RU" sz="1400" i="1" dirty="0" smtClean="0">
                <a:solidFill>
                  <a:prstClr val="black"/>
                </a:solidFill>
              </a:rPr>
              <a:t>ЦДУ</a:t>
            </a:r>
            <a:endParaRPr lang="ru-RU" sz="1400" i="1" dirty="0">
              <a:solidFill>
                <a:prstClr val="black"/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="" xmlns:a16="http://schemas.microsoft.com/office/drawing/2014/main" id="{ED411C1A-FE97-4CB2-A097-69977EEC971B}"/>
              </a:ext>
            </a:extLst>
          </p:cNvPr>
          <p:cNvSpPr txBox="1">
            <a:spLocks/>
          </p:cNvSpPr>
          <p:nvPr/>
        </p:nvSpPr>
        <p:spPr>
          <a:xfrm>
            <a:off x="272480" y="1124744"/>
            <a:ext cx="4732971" cy="306388"/>
          </a:xfrm>
          <a:prstGeom prst="rect">
            <a:avLst/>
          </a:prstGeom>
        </p:spPr>
        <p:txBody>
          <a:bodyPr anchor="ctr" anchorCtr="0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00447C"/>
                </a:solidFill>
              </a:rPr>
              <a:t>Свободные мощности по добыче нефти ОПЕК+, апр.22</a:t>
            </a:r>
            <a:endParaRPr lang="ru-RU" sz="1400" dirty="0">
              <a:solidFill>
                <a:srgbClr val="00447C"/>
              </a:solidFill>
            </a:endParaRPr>
          </a:p>
        </p:txBody>
      </p:sp>
      <p:sp>
        <p:nvSpPr>
          <p:cNvPr id="14" name="Текст 7">
            <a:extLst>
              <a:ext uri="{FF2B5EF4-FFF2-40B4-BE49-F238E27FC236}">
                <a16:creationId xmlns="" xmlns:a16="http://schemas.microsoft.com/office/drawing/2014/main" id="{ED411C1A-FE97-4CB2-A097-69977EEC971B}"/>
              </a:ext>
            </a:extLst>
          </p:cNvPr>
          <p:cNvSpPr txBox="1">
            <a:spLocks/>
          </p:cNvSpPr>
          <p:nvPr/>
        </p:nvSpPr>
        <p:spPr>
          <a:xfrm>
            <a:off x="4808984" y="1127304"/>
            <a:ext cx="4732971" cy="306388"/>
          </a:xfrm>
          <a:prstGeom prst="rect">
            <a:avLst/>
          </a:prstGeom>
        </p:spPr>
        <p:txBody>
          <a:bodyPr anchor="ctr" anchorCtr="0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00447C"/>
                </a:solidFill>
              </a:rPr>
              <a:t>Увеличение добычных мощностей в мире, </a:t>
            </a:r>
          </a:p>
          <a:p>
            <a:r>
              <a:rPr lang="ru-RU" sz="1400" dirty="0" smtClean="0">
                <a:solidFill>
                  <a:srgbClr val="00447C"/>
                </a:solidFill>
              </a:rPr>
              <a:t>2022-27</a:t>
            </a:r>
            <a:endParaRPr lang="ru-RU" sz="1400" dirty="0">
              <a:solidFill>
                <a:srgbClr val="00447C"/>
              </a:solidFill>
            </a:endParaRPr>
          </a:p>
        </p:txBody>
      </p:sp>
      <p:graphicFrame>
        <p:nvGraphicFramePr>
          <p:cNvPr id="15" name="Объект 11">
            <a:extLst>
              <a:ext uri="{FF2B5EF4-FFF2-40B4-BE49-F238E27FC236}">
                <a16:creationId xmlns=""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0749405"/>
              </p:ext>
            </p:extLst>
          </p:nvPr>
        </p:nvGraphicFramePr>
        <p:xfrm>
          <a:off x="200472" y="1431132"/>
          <a:ext cx="4680000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6" name="Объект 12">
            <a:extLst>
              <a:ext uri="{FF2B5EF4-FFF2-40B4-BE49-F238E27FC236}">
                <a16:creationId xmlns=""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3837581"/>
              </p:ext>
            </p:extLst>
          </p:nvPr>
        </p:nvGraphicFramePr>
        <p:xfrm>
          <a:off x="4861955" y="1430388"/>
          <a:ext cx="4680000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95417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Слайд think-cell" r:id="rId6" imgW="353" imgH="318" progId="TCLayout.ActiveDocument.1">
                  <p:embed/>
                </p:oleObj>
              </mc:Choice>
              <mc:Fallback>
                <p:oleObj name="Слайд think-cell" r:id="rId6" imgW="353" imgH="31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12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379842" y="128985"/>
            <a:ext cx="7334075" cy="590931"/>
          </a:xfrm>
        </p:spPr>
        <p:txBody>
          <a:bodyPr vert="horz"/>
          <a:lstStyle/>
          <a:p>
            <a:pPr>
              <a:spcAft>
                <a:spcPts val="600"/>
              </a:spcAft>
            </a:pPr>
            <a:r>
              <a:rPr lang="ru-RU" b="1" dirty="0" smtClean="0"/>
              <a:t>И строгой экономии: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много ходьбы</a:t>
            </a:r>
            <a:endParaRPr lang="en-US" sz="16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F2CE42F-7F66-4ACF-95F8-3E1EC6995977}"/>
              </a:ext>
            </a:extLst>
          </p:cNvPr>
          <p:cNvSpPr/>
          <p:nvPr/>
        </p:nvSpPr>
        <p:spPr>
          <a:xfrm>
            <a:off x="128464" y="574580"/>
            <a:ext cx="2088232" cy="31393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="" xmlns:a16="http://schemas.microsoft.com/office/drawing/2014/main" id="{6ECC0D0E-9435-4C6E-A9CF-C0E035488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70" y="64337"/>
            <a:ext cx="902020" cy="81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A263D59-470A-4EEC-AAE2-3BD7AA2DDCB9}"/>
              </a:ext>
            </a:extLst>
          </p:cNvPr>
          <p:cNvSpPr/>
          <p:nvPr/>
        </p:nvSpPr>
        <p:spPr>
          <a:xfrm>
            <a:off x="596898" y="4818638"/>
            <a:ext cx="91170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 defTabSz="685800">
              <a:spcAft>
                <a:spcPts val="1200"/>
              </a:spcAft>
              <a:buClr>
                <a:srgbClr val="00447C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prstClr val="black"/>
                </a:solidFill>
                <a:cs typeface="Arial" panose="020B0604020202020204" pitchFamily="34" charset="0"/>
              </a:rPr>
              <a:t>18 мая 2022 г. Еврокомиссия представила комплекс мер по экономии энергоресурсов и снижению зависимости от поставок нефти и нефтепродуктов из России. </a:t>
            </a: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Эти </a:t>
            </a:r>
            <a:r>
              <a:rPr lang="ru-RU" sz="1600" dirty="0">
                <a:solidFill>
                  <a:prstClr val="black"/>
                </a:solidFill>
                <a:cs typeface="Arial" panose="020B0604020202020204" pitchFamily="34" charset="0"/>
              </a:rPr>
              <a:t>действия позволят снизить спрос на топливо в транспортном секторе на 16-18 млн т (-5%). К 2025 г. эти меры должны позволить сократить потребление нефтепродуктов на 66 млн т</a:t>
            </a: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  <a:endParaRPr lang="ru-RU" sz="16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8F2B2E75-1A89-48D1-8A20-4C5C8811100B}"/>
              </a:ext>
            </a:extLst>
          </p:cNvPr>
          <p:cNvSpPr/>
          <p:nvPr/>
        </p:nvSpPr>
        <p:spPr>
          <a:xfrm>
            <a:off x="5889104" y="6485609"/>
            <a:ext cx="36528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prstClr val="black"/>
                </a:solidFill>
              </a:rPr>
              <a:t>Источник: </a:t>
            </a:r>
            <a:r>
              <a:rPr lang="ru-RU" sz="1400" i="1" dirty="0" smtClean="0">
                <a:solidFill>
                  <a:prstClr val="black"/>
                </a:solidFill>
              </a:rPr>
              <a:t>ЦДУ</a:t>
            </a:r>
            <a:endParaRPr lang="ru-RU" sz="1400" i="1" dirty="0">
              <a:solidFill>
                <a:prstClr val="black"/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="" xmlns:a16="http://schemas.microsoft.com/office/drawing/2014/main" id="{ED411C1A-FE97-4CB2-A097-69977EEC971B}"/>
              </a:ext>
            </a:extLst>
          </p:cNvPr>
          <p:cNvSpPr txBox="1">
            <a:spLocks/>
          </p:cNvSpPr>
          <p:nvPr/>
        </p:nvSpPr>
        <p:spPr>
          <a:xfrm>
            <a:off x="272480" y="1124744"/>
            <a:ext cx="4732971" cy="306388"/>
          </a:xfrm>
          <a:prstGeom prst="rect">
            <a:avLst/>
          </a:prstGeom>
        </p:spPr>
        <p:txBody>
          <a:bodyPr anchor="ctr" anchorCtr="0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00447C"/>
                </a:solidFill>
              </a:rPr>
              <a:t>План ЕС по сокращению спроса на российскую нефть, 2022</a:t>
            </a:r>
            <a:endParaRPr lang="ru-RU" sz="1400" dirty="0">
              <a:solidFill>
                <a:srgbClr val="00447C"/>
              </a:solidFill>
            </a:endParaRPr>
          </a:p>
        </p:txBody>
      </p:sp>
      <p:sp>
        <p:nvSpPr>
          <p:cNvPr id="14" name="Текст 7">
            <a:extLst>
              <a:ext uri="{FF2B5EF4-FFF2-40B4-BE49-F238E27FC236}">
                <a16:creationId xmlns="" xmlns:a16="http://schemas.microsoft.com/office/drawing/2014/main" id="{ED411C1A-FE97-4CB2-A097-69977EEC971B}"/>
              </a:ext>
            </a:extLst>
          </p:cNvPr>
          <p:cNvSpPr txBox="1">
            <a:spLocks/>
          </p:cNvSpPr>
          <p:nvPr/>
        </p:nvSpPr>
        <p:spPr>
          <a:xfrm>
            <a:off x="4808984" y="1127304"/>
            <a:ext cx="4732971" cy="306388"/>
          </a:xfrm>
          <a:prstGeom prst="rect">
            <a:avLst/>
          </a:prstGeom>
        </p:spPr>
        <p:txBody>
          <a:bodyPr anchor="ctr" anchorCtr="0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00447C"/>
                </a:solidFill>
              </a:rPr>
              <a:t>Структура импорта нефтепродуктов в мире, </a:t>
            </a:r>
          </a:p>
          <a:p>
            <a:r>
              <a:rPr lang="ru-RU" sz="1400" dirty="0" smtClean="0">
                <a:solidFill>
                  <a:srgbClr val="00447C"/>
                </a:solidFill>
              </a:rPr>
              <a:t>2021</a:t>
            </a:r>
            <a:endParaRPr lang="ru-RU" sz="1400" dirty="0">
              <a:solidFill>
                <a:srgbClr val="00447C"/>
              </a:solidFill>
            </a:endParaRPr>
          </a:p>
        </p:txBody>
      </p:sp>
      <p:graphicFrame>
        <p:nvGraphicFramePr>
          <p:cNvPr id="17" name="Объект 11">
            <a:extLst>
              <a:ext uri="{FF2B5EF4-FFF2-40B4-BE49-F238E27FC236}">
                <a16:creationId xmlns="" xmlns:a16="http://schemas.microsoft.com/office/drawing/2014/main" id="{00000000-0008-0000-0B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1052492"/>
              </p:ext>
            </p:extLst>
          </p:nvPr>
        </p:nvGraphicFramePr>
        <p:xfrm>
          <a:off x="416495" y="1628799"/>
          <a:ext cx="4680000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8" name="Объект 14">
            <a:extLst>
              <a:ext uri="{FF2B5EF4-FFF2-40B4-BE49-F238E27FC236}">
                <a16:creationId xmlns=""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434039"/>
              </p:ext>
            </p:extLst>
          </p:nvPr>
        </p:nvGraphicFramePr>
        <p:xfrm>
          <a:off x="5097015" y="1490912"/>
          <a:ext cx="4680000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93503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146085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Слайд think-cell" r:id="rId6" imgW="353" imgH="318" progId="TCLayout.ActiveDocument.1">
                  <p:embed/>
                </p:oleObj>
              </mc:Choice>
              <mc:Fallback>
                <p:oleObj name="Слайд think-cell" r:id="rId6" imgW="353" imgH="31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13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379842" y="128985"/>
            <a:ext cx="7334075" cy="590931"/>
          </a:xfrm>
        </p:spPr>
        <p:txBody>
          <a:bodyPr vert="horz"/>
          <a:lstStyle/>
          <a:p>
            <a:pPr>
              <a:spcAft>
                <a:spcPts val="600"/>
              </a:spcAft>
            </a:pPr>
            <a:r>
              <a:rPr lang="ru-RU" b="1" dirty="0" smtClean="0"/>
              <a:t>Турецкий маршрут: </a:t>
            </a:r>
            <a:br>
              <a:rPr lang="ru-RU" b="1" dirty="0" smtClean="0"/>
            </a:br>
            <a:r>
              <a:rPr lang="ru-RU" dirty="0" smtClean="0"/>
              <a:t>в начале </a:t>
            </a:r>
            <a:r>
              <a:rPr lang="ru-RU" dirty="0" smtClean="0"/>
              <a:t>ре-экспорта?</a:t>
            </a:r>
            <a:endParaRPr lang="en-US" sz="16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F2CE42F-7F66-4ACF-95F8-3E1EC6995977}"/>
              </a:ext>
            </a:extLst>
          </p:cNvPr>
          <p:cNvSpPr/>
          <p:nvPr/>
        </p:nvSpPr>
        <p:spPr>
          <a:xfrm>
            <a:off x="128464" y="574580"/>
            <a:ext cx="2088232" cy="31393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="" xmlns:a16="http://schemas.microsoft.com/office/drawing/2014/main" id="{6ECC0D0E-9435-4C6E-A9CF-C0E035488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70" y="64337"/>
            <a:ext cx="902020" cy="81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A263D59-470A-4EEC-AAE2-3BD7AA2DDCB9}"/>
              </a:ext>
            </a:extLst>
          </p:cNvPr>
          <p:cNvSpPr/>
          <p:nvPr/>
        </p:nvSpPr>
        <p:spPr>
          <a:xfrm>
            <a:off x="596898" y="4941168"/>
            <a:ext cx="91170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 defTabSz="685800">
              <a:spcAft>
                <a:spcPts val="1200"/>
              </a:spcAft>
              <a:buClr>
                <a:srgbClr val="00447C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В случае, если планы по сокращению зависимости от России окажутся невыполнимы, ЕС всегда может прибегнуть к импорту из «третьих стран». Турция </a:t>
            </a: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вместе с ОАЭ </a:t>
            </a: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может </a:t>
            </a: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стать одним из главных </a:t>
            </a:r>
            <a:r>
              <a:rPr lang="ru-RU" sz="16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хабов</a:t>
            </a: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 по обслуживанию ре-экспорта/импорта из России в </a:t>
            </a: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ЕС</a:t>
            </a: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, но пока что – потоки остаются скромными.</a:t>
            </a:r>
            <a:endParaRPr lang="ru-RU" sz="16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8F2B2E75-1A89-48D1-8A20-4C5C8811100B}"/>
              </a:ext>
            </a:extLst>
          </p:cNvPr>
          <p:cNvSpPr/>
          <p:nvPr/>
        </p:nvSpPr>
        <p:spPr>
          <a:xfrm>
            <a:off x="5889104" y="6485609"/>
            <a:ext cx="36528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prstClr val="black"/>
                </a:solidFill>
              </a:rPr>
              <a:t>Источник: </a:t>
            </a:r>
            <a:r>
              <a:rPr lang="en-US" sz="1400" i="1" dirty="0" smtClean="0">
                <a:solidFill>
                  <a:prstClr val="black"/>
                </a:solidFill>
              </a:rPr>
              <a:t>UN </a:t>
            </a:r>
            <a:r>
              <a:rPr lang="en-US" sz="1400" i="1" dirty="0" err="1" smtClean="0">
                <a:solidFill>
                  <a:prstClr val="black"/>
                </a:solidFill>
              </a:rPr>
              <a:t>Comtrade</a:t>
            </a:r>
            <a:endParaRPr lang="ru-RU" sz="1400" i="1" dirty="0">
              <a:solidFill>
                <a:prstClr val="black"/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="" xmlns:a16="http://schemas.microsoft.com/office/drawing/2014/main" id="{ED411C1A-FE97-4CB2-A097-69977EEC971B}"/>
              </a:ext>
            </a:extLst>
          </p:cNvPr>
          <p:cNvSpPr txBox="1">
            <a:spLocks/>
          </p:cNvSpPr>
          <p:nvPr/>
        </p:nvSpPr>
        <p:spPr>
          <a:xfrm>
            <a:off x="272480" y="1124744"/>
            <a:ext cx="4732971" cy="306388"/>
          </a:xfrm>
          <a:prstGeom prst="rect">
            <a:avLst/>
          </a:prstGeom>
        </p:spPr>
        <p:txBody>
          <a:bodyPr anchor="ctr" anchorCtr="0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00447C"/>
                </a:solidFill>
              </a:rPr>
              <a:t>Экспорт нефти из Ирана, 2022</a:t>
            </a:r>
            <a:endParaRPr lang="ru-RU" sz="1400" dirty="0">
              <a:solidFill>
                <a:srgbClr val="00447C"/>
              </a:solidFill>
            </a:endParaRPr>
          </a:p>
        </p:txBody>
      </p:sp>
      <p:sp>
        <p:nvSpPr>
          <p:cNvPr id="14" name="Текст 7">
            <a:extLst>
              <a:ext uri="{FF2B5EF4-FFF2-40B4-BE49-F238E27FC236}">
                <a16:creationId xmlns="" xmlns:a16="http://schemas.microsoft.com/office/drawing/2014/main" id="{ED411C1A-FE97-4CB2-A097-69977EEC971B}"/>
              </a:ext>
            </a:extLst>
          </p:cNvPr>
          <p:cNvSpPr txBox="1">
            <a:spLocks/>
          </p:cNvSpPr>
          <p:nvPr/>
        </p:nvSpPr>
        <p:spPr>
          <a:xfrm>
            <a:off x="4808984" y="1127304"/>
            <a:ext cx="4732971" cy="306388"/>
          </a:xfrm>
          <a:prstGeom prst="rect">
            <a:avLst/>
          </a:prstGeom>
        </p:spPr>
        <p:txBody>
          <a:bodyPr anchor="ctr" anchorCtr="0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00447C"/>
                </a:solidFill>
              </a:rPr>
              <a:t>Поставки из Турции в ЕС, 2015-22</a:t>
            </a:r>
            <a:endParaRPr lang="ru-RU" sz="1400" dirty="0">
              <a:solidFill>
                <a:srgbClr val="00447C"/>
              </a:solidFill>
            </a:endParaRP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0308711"/>
              </p:ext>
            </p:extLst>
          </p:nvPr>
        </p:nvGraphicFramePr>
        <p:xfrm>
          <a:off x="5097016" y="1556792"/>
          <a:ext cx="4680000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96B8D7E7-7C54-7F4B-8F29-D8F3FA7C9B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2787062"/>
              </p:ext>
            </p:extLst>
          </p:nvPr>
        </p:nvGraphicFramePr>
        <p:xfrm>
          <a:off x="338149" y="1431132"/>
          <a:ext cx="4680000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99622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987451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Слайд think-cell" r:id="rId6" imgW="353" imgH="318" progId="TCLayout.ActiveDocument.1">
                  <p:embed/>
                </p:oleObj>
              </mc:Choice>
              <mc:Fallback>
                <p:oleObj name="Слайд think-cell" r:id="rId6" imgW="353" imgH="31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14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379842" y="128985"/>
            <a:ext cx="7334075" cy="590931"/>
          </a:xfrm>
        </p:spPr>
        <p:txBody>
          <a:bodyPr vert="horz"/>
          <a:lstStyle/>
          <a:p>
            <a:pPr>
              <a:spcAft>
                <a:spcPts val="600"/>
              </a:spcAft>
            </a:pPr>
            <a:r>
              <a:rPr lang="ru-RU" b="1" dirty="0" smtClean="0"/>
              <a:t>Импорт из ЕС: </a:t>
            </a:r>
            <a:br>
              <a:rPr lang="ru-RU" b="1" dirty="0" smtClean="0"/>
            </a:br>
            <a:r>
              <a:rPr lang="ru-RU" dirty="0" smtClean="0"/>
              <a:t>автомобили вне игры</a:t>
            </a:r>
            <a:endParaRPr lang="en-US" sz="16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F2CE42F-7F66-4ACF-95F8-3E1EC6995977}"/>
              </a:ext>
            </a:extLst>
          </p:cNvPr>
          <p:cNvSpPr/>
          <p:nvPr/>
        </p:nvSpPr>
        <p:spPr>
          <a:xfrm>
            <a:off x="128464" y="574580"/>
            <a:ext cx="2088232" cy="31393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="" xmlns:a16="http://schemas.microsoft.com/office/drawing/2014/main" id="{6ECC0D0E-9435-4C6E-A9CF-C0E035488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70" y="64337"/>
            <a:ext cx="902020" cy="81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A263D59-470A-4EEC-AAE2-3BD7AA2DDCB9}"/>
              </a:ext>
            </a:extLst>
          </p:cNvPr>
          <p:cNvSpPr/>
          <p:nvPr/>
        </p:nvSpPr>
        <p:spPr>
          <a:xfrm>
            <a:off x="596898" y="4941168"/>
            <a:ext cx="91170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 defTabSz="685800">
              <a:spcAft>
                <a:spcPts val="1200"/>
              </a:spcAft>
              <a:buClr>
                <a:srgbClr val="00447C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С 16 апреля Евросоюз запретил работу на территории стран ЕС российских и белорусских автотранспортных компаний, являвшихся основными перевозчиками импортных/транзитных грузов из ЕС в Россию/ЕАЭС. В среднесрочной перспективе это наряду с затруднением поставок может привести к сокращению импортных потоков в 5-7 раз, до 0,2 млн т в месяц.</a:t>
            </a:r>
            <a:endParaRPr lang="ru-RU" sz="16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8F2B2E75-1A89-48D1-8A20-4C5C8811100B}"/>
              </a:ext>
            </a:extLst>
          </p:cNvPr>
          <p:cNvSpPr/>
          <p:nvPr/>
        </p:nvSpPr>
        <p:spPr>
          <a:xfrm>
            <a:off x="5889104" y="6485609"/>
            <a:ext cx="36528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prstClr val="black"/>
                </a:solidFill>
              </a:rPr>
              <a:t>Источник: </a:t>
            </a:r>
            <a:r>
              <a:rPr lang="en-US" sz="1400" i="1" dirty="0" smtClean="0">
                <a:solidFill>
                  <a:prstClr val="black"/>
                </a:solidFill>
              </a:rPr>
              <a:t>UN </a:t>
            </a:r>
            <a:r>
              <a:rPr lang="en-US" sz="1400" i="1" dirty="0" err="1" smtClean="0">
                <a:solidFill>
                  <a:prstClr val="black"/>
                </a:solidFill>
              </a:rPr>
              <a:t>Comtrade</a:t>
            </a:r>
            <a:endParaRPr lang="ru-RU" sz="1400" i="1" dirty="0">
              <a:solidFill>
                <a:prstClr val="black"/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="" xmlns:a16="http://schemas.microsoft.com/office/drawing/2014/main" id="{ED411C1A-FE97-4CB2-A097-69977EEC971B}"/>
              </a:ext>
            </a:extLst>
          </p:cNvPr>
          <p:cNvSpPr txBox="1">
            <a:spLocks/>
          </p:cNvSpPr>
          <p:nvPr/>
        </p:nvSpPr>
        <p:spPr>
          <a:xfrm>
            <a:off x="272480" y="1124744"/>
            <a:ext cx="4732971" cy="306388"/>
          </a:xfrm>
          <a:prstGeom prst="rect">
            <a:avLst/>
          </a:prstGeom>
        </p:spPr>
        <p:txBody>
          <a:bodyPr anchor="ctr" anchorCtr="0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00447C"/>
                </a:solidFill>
              </a:rPr>
              <a:t>Импорт из ЕС в Россию, 2017-22</a:t>
            </a:r>
            <a:endParaRPr lang="ru-RU" sz="1400" dirty="0">
              <a:solidFill>
                <a:srgbClr val="00447C"/>
              </a:solidFill>
            </a:endParaRPr>
          </a:p>
        </p:txBody>
      </p:sp>
      <p:sp>
        <p:nvSpPr>
          <p:cNvPr id="14" name="Текст 7">
            <a:extLst>
              <a:ext uri="{FF2B5EF4-FFF2-40B4-BE49-F238E27FC236}">
                <a16:creationId xmlns="" xmlns:a16="http://schemas.microsoft.com/office/drawing/2014/main" id="{ED411C1A-FE97-4CB2-A097-69977EEC971B}"/>
              </a:ext>
            </a:extLst>
          </p:cNvPr>
          <p:cNvSpPr txBox="1">
            <a:spLocks/>
          </p:cNvSpPr>
          <p:nvPr/>
        </p:nvSpPr>
        <p:spPr>
          <a:xfrm>
            <a:off x="4808984" y="1127304"/>
            <a:ext cx="4732971" cy="306388"/>
          </a:xfrm>
          <a:prstGeom prst="rect">
            <a:avLst/>
          </a:prstGeom>
        </p:spPr>
        <p:txBody>
          <a:bodyPr anchor="ctr" anchorCtr="0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00447C"/>
                </a:solidFill>
              </a:rPr>
              <a:t>Структура поставок, 2022</a:t>
            </a:r>
            <a:endParaRPr lang="ru-RU" sz="1400" dirty="0">
              <a:solidFill>
                <a:srgbClr val="00447C"/>
              </a:solidFill>
            </a:endParaRP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8353044"/>
              </p:ext>
            </p:extLst>
          </p:nvPr>
        </p:nvGraphicFramePr>
        <p:xfrm>
          <a:off x="416496" y="1456944"/>
          <a:ext cx="4680000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4730719"/>
              </p:ext>
            </p:extLst>
          </p:nvPr>
        </p:nvGraphicFramePr>
        <p:xfrm>
          <a:off x="5134446" y="1484784"/>
          <a:ext cx="4680000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27215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066993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Слайд think-cell" r:id="rId6" imgW="353" imgH="318" progId="TCLayout.ActiveDocument.1">
                  <p:embed/>
                </p:oleObj>
              </mc:Choice>
              <mc:Fallback>
                <p:oleObj name="Слайд think-cell" r:id="rId6" imgW="353" imgH="318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17BA-7175-4715-9419-8E35F51BF62C}" type="slidenum">
              <a:rPr lang="ru-RU" smtClean="0"/>
              <a:t>2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379842" y="128985"/>
            <a:ext cx="7334075" cy="590931"/>
          </a:xfrm>
        </p:spPr>
        <p:txBody>
          <a:bodyPr vert="horz"/>
          <a:lstStyle/>
          <a:p>
            <a:pPr>
              <a:spcAft>
                <a:spcPts val="600"/>
              </a:spcAft>
            </a:pPr>
            <a:r>
              <a:rPr lang="ru-RU" b="1" dirty="0" smtClean="0"/>
              <a:t>Транспортные потоки и данные: </a:t>
            </a:r>
            <a:br>
              <a:rPr lang="ru-RU" b="1" dirty="0" smtClean="0"/>
            </a:br>
            <a:r>
              <a:rPr lang="ru-RU" dirty="0" smtClean="0"/>
              <a:t>уходя на дно</a:t>
            </a:r>
            <a:endParaRPr lang="en-US" sz="16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F2CE42F-7F66-4ACF-95F8-3E1EC6995977}"/>
              </a:ext>
            </a:extLst>
          </p:cNvPr>
          <p:cNvSpPr/>
          <p:nvPr/>
        </p:nvSpPr>
        <p:spPr>
          <a:xfrm>
            <a:off x="128464" y="574580"/>
            <a:ext cx="2088232" cy="31393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3">
            <a:extLst>
              <a:ext uri="{FF2B5EF4-FFF2-40B4-BE49-F238E27FC236}">
                <a16:creationId xmlns="" xmlns:a16="http://schemas.microsoft.com/office/drawing/2014/main" id="{6ECC0D0E-9435-4C6E-A9CF-C0E035488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70" y="64337"/>
            <a:ext cx="902020" cy="81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A263D59-470A-4EEC-AAE2-3BD7AA2DDCB9}"/>
              </a:ext>
            </a:extLst>
          </p:cNvPr>
          <p:cNvSpPr/>
          <p:nvPr/>
        </p:nvSpPr>
        <p:spPr>
          <a:xfrm>
            <a:off x="596898" y="5004465"/>
            <a:ext cx="91170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 defTabSz="685800">
              <a:spcAft>
                <a:spcPts val="1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1600" dirty="0" smtClean="0">
                <a:cs typeface="Arial" panose="020B0604020202020204" pitchFamily="34" charset="0"/>
              </a:rPr>
              <a:t>С фев.22 ФТС России, Банк России прекратили официальную публикацию данных о объемах и структуре импорта и экспорта, к ним присоединились </a:t>
            </a:r>
            <a:r>
              <a:rPr lang="ru-RU" sz="1600" dirty="0" err="1" smtClean="0">
                <a:cs typeface="Arial" panose="020B0604020202020204" pitchFamily="34" charset="0"/>
              </a:rPr>
              <a:t>Росморречфлот</a:t>
            </a:r>
            <a:r>
              <a:rPr lang="ru-RU" sz="1600" dirty="0" smtClean="0">
                <a:cs typeface="Arial" panose="020B0604020202020204" pitchFamily="34" charset="0"/>
              </a:rPr>
              <a:t>, ЦДУ и другие…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8F2B2E75-1A89-48D1-8A20-4C5C8811100B}"/>
              </a:ext>
            </a:extLst>
          </p:cNvPr>
          <p:cNvSpPr/>
          <p:nvPr/>
        </p:nvSpPr>
        <p:spPr>
          <a:xfrm>
            <a:off x="5889104" y="6485609"/>
            <a:ext cx="36528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/>
              <a:t>Источник: </a:t>
            </a:r>
            <a:r>
              <a:rPr lang="en-US" sz="1400" i="1" dirty="0" smtClean="0"/>
              <a:t>UN </a:t>
            </a:r>
            <a:r>
              <a:rPr lang="en-US" sz="1400" i="1" dirty="0" err="1" smtClean="0"/>
              <a:t>Comtrade</a:t>
            </a:r>
            <a:endParaRPr lang="ru-RU" sz="1400" i="1" dirty="0"/>
          </a:p>
        </p:txBody>
      </p:sp>
      <p:sp>
        <p:nvSpPr>
          <p:cNvPr id="13" name="Текст 7">
            <a:extLst>
              <a:ext uri="{FF2B5EF4-FFF2-40B4-BE49-F238E27FC236}">
                <a16:creationId xmlns="" xmlns:a16="http://schemas.microsoft.com/office/drawing/2014/main" id="{ED411C1A-FE97-4CB2-A097-69977EEC971B}"/>
              </a:ext>
            </a:extLst>
          </p:cNvPr>
          <p:cNvSpPr txBox="1">
            <a:spLocks/>
          </p:cNvSpPr>
          <p:nvPr/>
        </p:nvSpPr>
        <p:spPr>
          <a:xfrm>
            <a:off x="272480" y="1124744"/>
            <a:ext cx="4732971" cy="306388"/>
          </a:xfrm>
          <a:prstGeom prst="rect">
            <a:avLst/>
          </a:prstGeom>
        </p:spPr>
        <p:txBody>
          <a:bodyPr anchor="ctr" anchorCtr="0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Прекращение публикации данных</a:t>
            </a:r>
            <a:endParaRPr lang="ru-RU" sz="1400" dirty="0"/>
          </a:p>
        </p:txBody>
      </p:sp>
      <p:sp>
        <p:nvSpPr>
          <p:cNvPr id="14" name="Текст 7">
            <a:extLst>
              <a:ext uri="{FF2B5EF4-FFF2-40B4-BE49-F238E27FC236}">
                <a16:creationId xmlns="" xmlns:a16="http://schemas.microsoft.com/office/drawing/2014/main" id="{ED411C1A-FE97-4CB2-A097-69977EEC971B}"/>
              </a:ext>
            </a:extLst>
          </p:cNvPr>
          <p:cNvSpPr txBox="1">
            <a:spLocks/>
          </p:cNvSpPr>
          <p:nvPr/>
        </p:nvSpPr>
        <p:spPr>
          <a:xfrm>
            <a:off x="4808984" y="1127304"/>
            <a:ext cx="4732971" cy="306388"/>
          </a:xfrm>
          <a:prstGeom prst="rect">
            <a:avLst/>
          </a:prstGeom>
        </p:spPr>
        <p:txBody>
          <a:bodyPr anchor="ctr" anchorCtr="0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Баланс в торговле товарами, 2020-22</a:t>
            </a:r>
            <a:endParaRPr lang="ru-RU" sz="1400" dirty="0"/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7689636"/>
              </p:ext>
            </p:extLst>
          </p:nvPr>
        </p:nvGraphicFramePr>
        <p:xfrm>
          <a:off x="4977416" y="1407631"/>
          <a:ext cx="4680000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4119" name="Picture 23" descr="C:\Users\s_kondratiev\Desktop\212323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9656" r="56239" b="20979"/>
          <a:stretch/>
        </p:blipFill>
        <p:spPr bwMode="auto">
          <a:xfrm>
            <a:off x="488504" y="1460372"/>
            <a:ext cx="2747846" cy="300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C:\Users\s_kondratiev\Desktop\212323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4" t="11442" r="50616" b="40974"/>
          <a:stretch/>
        </p:blipFill>
        <p:spPr bwMode="auto">
          <a:xfrm>
            <a:off x="1352600" y="2276872"/>
            <a:ext cx="3368040" cy="265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46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264834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Слайд think-cell" r:id="rId6" imgW="353" imgH="318" progId="TCLayout.ActiveDocument.1">
                  <p:embed/>
                </p:oleObj>
              </mc:Choice>
              <mc:Fallback>
                <p:oleObj name="Слайд think-cell" r:id="rId6" imgW="353" imgH="31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3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379842" y="128985"/>
            <a:ext cx="7334075" cy="590931"/>
          </a:xfrm>
        </p:spPr>
        <p:txBody>
          <a:bodyPr vert="horz"/>
          <a:lstStyle/>
          <a:p>
            <a:pPr>
              <a:spcAft>
                <a:spcPts val="600"/>
              </a:spcAft>
            </a:pPr>
            <a:r>
              <a:rPr lang="ru-RU" b="1" dirty="0" smtClean="0"/>
              <a:t>Стоимостные объемы экспорта: </a:t>
            </a:r>
            <a:br>
              <a:rPr lang="ru-RU" b="1" dirty="0" smtClean="0"/>
            </a:br>
            <a:r>
              <a:rPr lang="ru-RU" dirty="0" smtClean="0"/>
              <a:t>не замечая санкций</a:t>
            </a:r>
            <a:endParaRPr lang="en-US" sz="16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F2CE42F-7F66-4ACF-95F8-3E1EC6995977}"/>
              </a:ext>
            </a:extLst>
          </p:cNvPr>
          <p:cNvSpPr/>
          <p:nvPr/>
        </p:nvSpPr>
        <p:spPr>
          <a:xfrm>
            <a:off x="128464" y="574580"/>
            <a:ext cx="2088232" cy="31393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="" xmlns:a16="http://schemas.microsoft.com/office/drawing/2014/main" id="{6ECC0D0E-9435-4C6E-A9CF-C0E035488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70" y="64337"/>
            <a:ext cx="902020" cy="81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A263D59-470A-4EEC-AAE2-3BD7AA2DDCB9}"/>
              </a:ext>
            </a:extLst>
          </p:cNvPr>
          <p:cNvSpPr/>
          <p:nvPr/>
        </p:nvSpPr>
        <p:spPr>
          <a:xfrm>
            <a:off x="596898" y="4941168"/>
            <a:ext cx="91170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 defTabSz="685800">
              <a:spcAft>
                <a:spcPts val="1200"/>
              </a:spcAft>
              <a:buClr>
                <a:srgbClr val="00447C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Несмотря на введенные в фев.-мае.22 ограничения российский экспорт в стоимостном выражении остается на высоких уровнях благодаря росту цен на сырье и энергоресурсы…</a:t>
            </a:r>
            <a:endParaRPr lang="ru-RU" sz="16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8F2B2E75-1A89-48D1-8A20-4C5C8811100B}"/>
              </a:ext>
            </a:extLst>
          </p:cNvPr>
          <p:cNvSpPr/>
          <p:nvPr/>
        </p:nvSpPr>
        <p:spPr>
          <a:xfrm>
            <a:off x="5889104" y="6485609"/>
            <a:ext cx="36528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prstClr val="black"/>
                </a:solidFill>
              </a:rPr>
              <a:t>Источник: </a:t>
            </a:r>
            <a:r>
              <a:rPr lang="en-US" sz="1400" i="1" dirty="0" smtClean="0">
                <a:solidFill>
                  <a:prstClr val="black"/>
                </a:solidFill>
              </a:rPr>
              <a:t>UN </a:t>
            </a:r>
            <a:r>
              <a:rPr lang="en-US" sz="1400" i="1" dirty="0" err="1" smtClean="0">
                <a:solidFill>
                  <a:prstClr val="black"/>
                </a:solidFill>
              </a:rPr>
              <a:t>Comtrade</a:t>
            </a:r>
            <a:endParaRPr lang="ru-RU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0903677"/>
              </p:ext>
            </p:extLst>
          </p:nvPr>
        </p:nvGraphicFramePr>
        <p:xfrm>
          <a:off x="200472" y="1484784"/>
          <a:ext cx="468000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3" name="Текст 7">
            <a:extLst>
              <a:ext uri="{FF2B5EF4-FFF2-40B4-BE49-F238E27FC236}">
                <a16:creationId xmlns="" xmlns:a16="http://schemas.microsoft.com/office/drawing/2014/main" id="{ED411C1A-FE97-4CB2-A097-69977EEC971B}"/>
              </a:ext>
            </a:extLst>
          </p:cNvPr>
          <p:cNvSpPr txBox="1">
            <a:spLocks/>
          </p:cNvSpPr>
          <p:nvPr/>
        </p:nvSpPr>
        <p:spPr>
          <a:xfrm>
            <a:off x="272480" y="1124744"/>
            <a:ext cx="4732971" cy="306388"/>
          </a:xfrm>
          <a:prstGeom prst="rect">
            <a:avLst/>
          </a:prstGeom>
        </p:spPr>
        <p:txBody>
          <a:bodyPr anchor="ctr" anchorCtr="0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00447C"/>
                </a:solidFill>
              </a:rPr>
              <a:t>Экспорт из России, 2017-22</a:t>
            </a:r>
            <a:endParaRPr lang="ru-RU" sz="1400" dirty="0">
              <a:solidFill>
                <a:srgbClr val="00447C"/>
              </a:solidFill>
            </a:endParaRPr>
          </a:p>
        </p:txBody>
      </p:sp>
      <p:sp>
        <p:nvSpPr>
          <p:cNvPr id="14" name="Текст 7">
            <a:extLst>
              <a:ext uri="{FF2B5EF4-FFF2-40B4-BE49-F238E27FC236}">
                <a16:creationId xmlns="" xmlns:a16="http://schemas.microsoft.com/office/drawing/2014/main" id="{ED411C1A-FE97-4CB2-A097-69977EEC971B}"/>
              </a:ext>
            </a:extLst>
          </p:cNvPr>
          <p:cNvSpPr txBox="1">
            <a:spLocks/>
          </p:cNvSpPr>
          <p:nvPr/>
        </p:nvSpPr>
        <p:spPr>
          <a:xfrm>
            <a:off x="4808984" y="1127304"/>
            <a:ext cx="4732971" cy="306388"/>
          </a:xfrm>
          <a:prstGeom prst="rect">
            <a:avLst/>
          </a:prstGeom>
        </p:spPr>
        <p:txBody>
          <a:bodyPr anchor="ctr" anchorCtr="0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00447C"/>
                </a:solidFill>
              </a:rPr>
              <a:t>Цены на основные экспортные товары, 2017-22</a:t>
            </a:r>
            <a:endParaRPr lang="ru-RU" sz="1400" dirty="0">
              <a:solidFill>
                <a:srgbClr val="00447C"/>
              </a:solidFill>
            </a:endParaRP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284702"/>
              </p:ext>
            </p:extLst>
          </p:nvPr>
        </p:nvGraphicFramePr>
        <p:xfrm>
          <a:off x="4953000" y="1556792"/>
          <a:ext cx="4680000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125930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20932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Слайд think-cell" r:id="rId6" imgW="353" imgH="318" progId="TCLayout.ActiveDocument.1">
                  <p:embed/>
                </p:oleObj>
              </mc:Choice>
              <mc:Fallback>
                <p:oleObj name="Слайд think-cell" r:id="rId6" imgW="353" imgH="31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17BA-7175-4715-9419-8E35F51BF62C}" type="slidenum">
              <a:rPr lang="ru-RU" smtClean="0"/>
              <a:t>4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379842" y="128985"/>
            <a:ext cx="7334075" cy="590931"/>
          </a:xfrm>
        </p:spPr>
        <p:txBody>
          <a:bodyPr vert="horz"/>
          <a:lstStyle/>
          <a:p>
            <a:pPr>
              <a:spcAft>
                <a:spcPts val="600"/>
              </a:spcAft>
            </a:pPr>
            <a:r>
              <a:rPr lang="ru-RU" b="1" dirty="0" smtClean="0"/>
              <a:t>Поставки в тоннах: </a:t>
            </a:r>
            <a:br>
              <a:rPr lang="ru-RU" b="1" dirty="0" smtClean="0"/>
            </a:br>
            <a:r>
              <a:rPr lang="ru-RU" dirty="0" smtClean="0"/>
              <a:t>«просадка» в марте-апреле, стабилизация в мае</a:t>
            </a:r>
            <a:endParaRPr lang="en-US" sz="16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F2CE42F-7F66-4ACF-95F8-3E1EC6995977}"/>
              </a:ext>
            </a:extLst>
          </p:cNvPr>
          <p:cNvSpPr/>
          <p:nvPr/>
        </p:nvSpPr>
        <p:spPr>
          <a:xfrm>
            <a:off x="128464" y="574580"/>
            <a:ext cx="2088232" cy="31393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3">
            <a:extLst>
              <a:ext uri="{FF2B5EF4-FFF2-40B4-BE49-F238E27FC236}">
                <a16:creationId xmlns="" xmlns:a16="http://schemas.microsoft.com/office/drawing/2014/main" id="{6ECC0D0E-9435-4C6E-A9CF-C0E035488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70" y="64337"/>
            <a:ext cx="902020" cy="81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A263D59-470A-4EEC-AAE2-3BD7AA2DDCB9}"/>
              </a:ext>
            </a:extLst>
          </p:cNvPr>
          <p:cNvSpPr/>
          <p:nvPr/>
        </p:nvSpPr>
        <p:spPr>
          <a:xfrm>
            <a:off x="596898" y="4941168"/>
            <a:ext cx="91170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 defTabSz="685800">
              <a:spcAft>
                <a:spcPts val="1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1600" dirty="0" smtClean="0">
                <a:cs typeface="Arial" panose="020B0604020202020204" pitchFamily="34" charset="0"/>
              </a:rPr>
              <a:t>… при этом физические объемы экспорта </a:t>
            </a:r>
            <a:r>
              <a:rPr lang="ru-RU" sz="1600" dirty="0">
                <a:cs typeface="Arial" panose="020B0604020202020204" pitchFamily="34" charset="0"/>
              </a:rPr>
              <a:t>с начала </a:t>
            </a:r>
            <a:r>
              <a:rPr lang="ru-RU" sz="1600" dirty="0" smtClean="0">
                <a:cs typeface="Arial" panose="020B0604020202020204" pitchFamily="34" charset="0"/>
              </a:rPr>
              <a:t>СВО сократились более чем на 25%.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8F2B2E75-1A89-48D1-8A20-4C5C8811100B}"/>
              </a:ext>
            </a:extLst>
          </p:cNvPr>
          <p:cNvSpPr/>
          <p:nvPr/>
        </p:nvSpPr>
        <p:spPr>
          <a:xfrm>
            <a:off x="5889104" y="6485609"/>
            <a:ext cx="36528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/>
              <a:t>Источник: </a:t>
            </a:r>
            <a:r>
              <a:rPr lang="en-US" sz="1400" i="1" dirty="0" smtClean="0"/>
              <a:t>UN </a:t>
            </a:r>
            <a:r>
              <a:rPr lang="en-US" sz="1400" i="1" dirty="0" err="1" smtClean="0"/>
              <a:t>Comtrade</a:t>
            </a:r>
            <a:r>
              <a:rPr lang="ru-RU" sz="1400" i="1" dirty="0" smtClean="0"/>
              <a:t>, ФТС России</a:t>
            </a:r>
            <a:endParaRPr lang="ru-RU" sz="1400" i="1" dirty="0"/>
          </a:p>
        </p:txBody>
      </p:sp>
      <p:sp>
        <p:nvSpPr>
          <p:cNvPr id="13" name="Текст 7">
            <a:extLst>
              <a:ext uri="{FF2B5EF4-FFF2-40B4-BE49-F238E27FC236}">
                <a16:creationId xmlns="" xmlns:a16="http://schemas.microsoft.com/office/drawing/2014/main" id="{ED411C1A-FE97-4CB2-A097-69977EEC971B}"/>
              </a:ext>
            </a:extLst>
          </p:cNvPr>
          <p:cNvSpPr txBox="1">
            <a:spLocks/>
          </p:cNvSpPr>
          <p:nvPr/>
        </p:nvSpPr>
        <p:spPr>
          <a:xfrm>
            <a:off x="272480" y="1124744"/>
            <a:ext cx="4732971" cy="306388"/>
          </a:xfrm>
          <a:prstGeom prst="rect">
            <a:avLst/>
          </a:prstGeom>
        </p:spPr>
        <p:txBody>
          <a:bodyPr anchor="ctr" anchorCtr="0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Экспорт из России, 2017-22</a:t>
            </a:r>
            <a:endParaRPr lang="ru-RU" sz="1400" dirty="0"/>
          </a:p>
        </p:txBody>
      </p:sp>
      <p:sp>
        <p:nvSpPr>
          <p:cNvPr id="14" name="Текст 7">
            <a:extLst>
              <a:ext uri="{FF2B5EF4-FFF2-40B4-BE49-F238E27FC236}">
                <a16:creationId xmlns="" xmlns:a16="http://schemas.microsoft.com/office/drawing/2014/main" id="{ED411C1A-FE97-4CB2-A097-69977EEC971B}"/>
              </a:ext>
            </a:extLst>
          </p:cNvPr>
          <p:cNvSpPr txBox="1">
            <a:spLocks/>
          </p:cNvSpPr>
          <p:nvPr/>
        </p:nvSpPr>
        <p:spPr>
          <a:xfrm>
            <a:off x="4808984" y="1127304"/>
            <a:ext cx="4732971" cy="306388"/>
          </a:xfrm>
          <a:prstGeom prst="rect">
            <a:avLst/>
          </a:prstGeom>
        </p:spPr>
        <p:txBody>
          <a:bodyPr anchor="ctr" anchorCtr="0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Структура </a:t>
            </a:r>
            <a:r>
              <a:rPr lang="ru-RU" sz="1400" dirty="0" smtClean="0"/>
              <a:t>грузопотоков, </a:t>
            </a:r>
            <a:r>
              <a:rPr lang="ru-RU" sz="1400" dirty="0" smtClean="0"/>
              <a:t>2022</a:t>
            </a:r>
            <a:endParaRPr lang="ru-RU" sz="1400" dirty="0"/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1443364"/>
              </p:ext>
            </p:extLst>
          </p:nvPr>
        </p:nvGraphicFramePr>
        <p:xfrm>
          <a:off x="475406" y="1454321"/>
          <a:ext cx="4680000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8333041"/>
              </p:ext>
            </p:extLst>
          </p:nvPr>
        </p:nvGraphicFramePr>
        <p:xfrm>
          <a:off x="5169024" y="1431132"/>
          <a:ext cx="4680000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61519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379225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Слайд think-cell" r:id="rId6" imgW="353" imgH="318" progId="TCLayout.ActiveDocument.1">
                  <p:embed/>
                </p:oleObj>
              </mc:Choice>
              <mc:Fallback>
                <p:oleObj name="Слайд think-cell" r:id="rId6" imgW="353" imgH="31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5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379842" y="128985"/>
            <a:ext cx="7334075" cy="590931"/>
          </a:xfrm>
        </p:spPr>
        <p:txBody>
          <a:bodyPr vert="horz"/>
          <a:lstStyle/>
          <a:p>
            <a:pPr>
              <a:spcAft>
                <a:spcPts val="600"/>
              </a:spcAft>
            </a:pPr>
            <a:r>
              <a:rPr lang="ru-RU" b="1" dirty="0" smtClean="0"/>
              <a:t>Экспорт в ЕС: </a:t>
            </a:r>
            <a:br>
              <a:rPr lang="ru-RU" b="1" dirty="0" smtClean="0"/>
            </a:br>
            <a:r>
              <a:rPr lang="ru-RU" dirty="0" smtClean="0"/>
              <a:t>хуже чем </a:t>
            </a:r>
            <a:r>
              <a:rPr lang="ru-RU" dirty="0" err="1" smtClean="0"/>
              <a:t>коронавирус</a:t>
            </a:r>
            <a:endParaRPr lang="en-US" sz="16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F2CE42F-7F66-4ACF-95F8-3E1EC6995977}"/>
              </a:ext>
            </a:extLst>
          </p:cNvPr>
          <p:cNvSpPr/>
          <p:nvPr/>
        </p:nvSpPr>
        <p:spPr>
          <a:xfrm>
            <a:off x="128464" y="574580"/>
            <a:ext cx="2088232" cy="31393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="" xmlns:a16="http://schemas.microsoft.com/office/drawing/2014/main" id="{6ECC0D0E-9435-4C6E-A9CF-C0E035488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70" y="64337"/>
            <a:ext cx="902020" cy="81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A263D59-470A-4EEC-AAE2-3BD7AA2DDCB9}"/>
              </a:ext>
            </a:extLst>
          </p:cNvPr>
          <p:cNvSpPr/>
          <p:nvPr/>
        </p:nvSpPr>
        <p:spPr>
          <a:xfrm>
            <a:off x="596898" y="4818638"/>
            <a:ext cx="91170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 defTabSz="685800">
              <a:spcAft>
                <a:spcPts val="1200"/>
              </a:spcAft>
              <a:buClr>
                <a:srgbClr val="00447C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Грузопотоки из России в ЕС-27 в апреле-мае упали до минимального за последние 10 лет уровня, в основном из-за резкого снижения перевозок по морю из-за частичного отказа от импорта нефти и угля.</a:t>
            </a:r>
            <a:endParaRPr lang="ru-RU" sz="16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8F2B2E75-1A89-48D1-8A20-4C5C8811100B}"/>
              </a:ext>
            </a:extLst>
          </p:cNvPr>
          <p:cNvSpPr/>
          <p:nvPr/>
        </p:nvSpPr>
        <p:spPr>
          <a:xfrm>
            <a:off x="5889104" y="6485609"/>
            <a:ext cx="36528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prstClr val="black"/>
                </a:solidFill>
              </a:rPr>
              <a:t>Источник: </a:t>
            </a:r>
            <a:r>
              <a:rPr lang="en-US" sz="1400" i="1" dirty="0" smtClean="0">
                <a:solidFill>
                  <a:prstClr val="black"/>
                </a:solidFill>
              </a:rPr>
              <a:t>UN </a:t>
            </a:r>
            <a:r>
              <a:rPr lang="en-US" sz="1400" i="1" dirty="0" err="1" smtClean="0">
                <a:solidFill>
                  <a:prstClr val="black"/>
                </a:solidFill>
              </a:rPr>
              <a:t>Comtrade</a:t>
            </a:r>
            <a:endParaRPr lang="ru-RU" sz="1400" i="1" dirty="0">
              <a:solidFill>
                <a:prstClr val="black"/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="" xmlns:a16="http://schemas.microsoft.com/office/drawing/2014/main" id="{ED411C1A-FE97-4CB2-A097-69977EEC971B}"/>
              </a:ext>
            </a:extLst>
          </p:cNvPr>
          <p:cNvSpPr txBox="1">
            <a:spLocks/>
          </p:cNvSpPr>
          <p:nvPr/>
        </p:nvSpPr>
        <p:spPr>
          <a:xfrm>
            <a:off x="272480" y="1124744"/>
            <a:ext cx="4732971" cy="306388"/>
          </a:xfrm>
          <a:prstGeom prst="rect">
            <a:avLst/>
          </a:prstGeom>
        </p:spPr>
        <p:txBody>
          <a:bodyPr anchor="ctr" anchorCtr="0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00447C"/>
                </a:solidFill>
              </a:rPr>
              <a:t>Экспорт из России, 2015-22</a:t>
            </a:r>
            <a:endParaRPr lang="ru-RU" sz="1400" dirty="0">
              <a:solidFill>
                <a:srgbClr val="00447C"/>
              </a:solidFill>
            </a:endParaRPr>
          </a:p>
        </p:txBody>
      </p:sp>
      <p:sp>
        <p:nvSpPr>
          <p:cNvPr id="14" name="Текст 7">
            <a:extLst>
              <a:ext uri="{FF2B5EF4-FFF2-40B4-BE49-F238E27FC236}">
                <a16:creationId xmlns="" xmlns:a16="http://schemas.microsoft.com/office/drawing/2014/main" id="{ED411C1A-FE97-4CB2-A097-69977EEC971B}"/>
              </a:ext>
            </a:extLst>
          </p:cNvPr>
          <p:cNvSpPr txBox="1">
            <a:spLocks/>
          </p:cNvSpPr>
          <p:nvPr/>
        </p:nvSpPr>
        <p:spPr>
          <a:xfrm>
            <a:off x="4808984" y="1127304"/>
            <a:ext cx="4732971" cy="306388"/>
          </a:xfrm>
          <a:prstGeom prst="rect">
            <a:avLst/>
          </a:prstGeom>
        </p:spPr>
        <p:txBody>
          <a:bodyPr anchor="ctr" anchorCtr="0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00447C"/>
                </a:solidFill>
              </a:rPr>
              <a:t>Структура </a:t>
            </a:r>
            <a:r>
              <a:rPr lang="ru-RU" sz="1400" dirty="0" smtClean="0">
                <a:solidFill>
                  <a:srgbClr val="00447C"/>
                </a:solidFill>
              </a:rPr>
              <a:t>экспортных поставок</a:t>
            </a:r>
            <a:r>
              <a:rPr lang="ru-RU" sz="1400" dirty="0" smtClean="0">
                <a:solidFill>
                  <a:srgbClr val="00447C"/>
                </a:solidFill>
              </a:rPr>
              <a:t>, 2022</a:t>
            </a:r>
            <a:endParaRPr lang="ru-RU" sz="1400" dirty="0">
              <a:solidFill>
                <a:srgbClr val="00447C"/>
              </a:solidFill>
            </a:endParaRP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8830904"/>
              </p:ext>
            </p:extLst>
          </p:nvPr>
        </p:nvGraphicFramePr>
        <p:xfrm>
          <a:off x="416496" y="1428096"/>
          <a:ext cx="4680000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8195189"/>
              </p:ext>
            </p:extLst>
          </p:nvPr>
        </p:nvGraphicFramePr>
        <p:xfrm>
          <a:off x="5022219" y="1484784"/>
          <a:ext cx="1980000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8" name="Диаграмма 17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0294066"/>
              </p:ext>
            </p:extLst>
          </p:nvPr>
        </p:nvGraphicFramePr>
        <p:xfrm>
          <a:off x="6825208" y="1434630"/>
          <a:ext cx="2960715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327187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99017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Слайд think-cell" r:id="rId6" imgW="353" imgH="318" progId="TCLayout.ActiveDocument.1">
                  <p:embed/>
                </p:oleObj>
              </mc:Choice>
              <mc:Fallback>
                <p:oleObj name="Слайд think-cell" r:id="rId6" imgW="353" imgH="31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6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379842" y="128985"/>
            <a:ext cx="7334075" cy="590931"/>
          </a:xfrm>
        </p:spPr>
        <p:txBody>
          <a:bodyPr vert="horz"/>
          <a:lstStyle/>
          <a:p>
            <a:pPr>
              <a:spcAft>
                <a:spcPts val="600"/>
              </a:spcAft>
            </a:pPr>
            <a:r>
              <a:rPr lang="ru-RU" b="1" dirty="0" smtClean="0"/>
              <a:t>Поставки нефти в ЕС: </a:t>
            </a:r>
            <a:br>
              <a:rPr lang="ru-RU" b="1" dirty="0" smtClean="0"/>
            </a:br>
            <a:r>
              <a:rPr lang="ru-RU" dirty="0" smtClean="0"/>
              <a:t>можно ли легко отказаться от российской нефти?</a:t>
            </a:r>
            <a:endParaRPr lang="en-US" sz="16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F2CE42F-7F66-4ACF-95F8-3E1EC6995977}"/>
              </a:ext>
            </a:extLst>
          </p:cNvPr>
          <p:cNvSpPr/>
          <p:nvPr/>
        </p:nvSpPr>
        <p:spPr>
          <a:xfrm>
            <a:off x="128464" y="574580"/>
            <a:ext cx="2088232" cy="31393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="" xmlns:a16="http://schemas.microsoft.com/office/drawing/2014/main" id="{6ECC0D0E-9435-4C6E-A9CF-C0E035488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70" y="64337"/>
            <a:ext cx="902020" cy="81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A263D59-470A-4EEC-AAE2-3BD7AA2DDCB9}"/>
              </a:ext>
            </a:extLst>
          </p:cNvPr>
          <p:cNvSpPr/>
          <p:nvPr/>
        </p:nvSpPr>
        <p:spPr>
          <a:xfrm>
            <a:off x="596898" y="4818638"/>
            <a:ext cx="91170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 defTabSz="685800">
              <a:spcAft>
                <a:spcPts val="1200"/>
              </a:spcAft>
              <a:buClr>
                <a:srgbClr val="00447C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В последние годы Россия была основным поставщиком нефти и нефтепродуктов в ЕС, обеспечивая свыше 30% всего импорта. В рамках 6-го пакета санкций ЕК ввела запрет на морские поставки нефти с дек.21, нефтепродуктов – с фев.22. Исключения сделаны для нескольких стран, а также для поставок трубопроводной нефти.</a:t>
            </a:r>
            <a:endParaRPr lang="ru-RU" sz="16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8F2B2E75-1A89-48D1-8A20-4C5C8811100B}"/>
              </a:ext>
            </a:extLst>
          </p:cNvPr>
          <p:cNvSpPr/>
          <p:nvPr/>
        </p:nvSpPr>
        <p:spPr>
          <a:xfrm>
            <a:off x="5889104" y="6485609"/>
            <a:ext cx="36528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prstClr val="black"/>
                </a:solidFill>
              </a:rPr>
              <a:t>Источник: </a:t>
            </a:r>
            <a:r>
              <a:rPr lang="en-US" sz="1400" i="1" dirty="0" smtClean="0">
                <a:solidFill>
                  <a:prstClr val="black"/>
                </a:solidFill>
              </a:rPr>
              <a:t>UN </a:t>
            </a:r>
            <a:r>
              <a:rPr lang="en-US" sz="1400" i="1" dirty="0" err="1" smtClean="0">
                <a:solidFill>
                  <a:prstClr val="black"/>
                </a:solidFill>
              </a:rPr>
              <a:t>Comtrade</a:t>
            </a:r>
            <a:endParaRPr lang="ru-RU" sz="1400" i="1" dirty="0">
              <a:solidFill>
                <a:prstClr val="black"/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="" xmlns:a16="http://schemas.microsoft.com/office/drawing/2014/main" id="{ED411C1A-FE97-4CB2-A097-69977EEC971B}"/>
              </a:ext>
            </a:extLst>
          </p:cNvPr>
          <p:cNvSpPr txBox="1">
            <a:spLocks/>
          </p:cNvSpPr>
          <p:nvPr/>
        </p:nvSpPr>
        <p:spPr>
          <a:xfrm>
            <a:off x="272480" y="1124744"/>
            <a:ext cx="4732971" cy="306388"/>
          </a:xfrm>
          <a:prstGeom prst="rect">
            <a:avLst/>
          </a:prstGeom>
        </p:spPr>
        <p:txBody>
          <a:bodyPr anchor="ctr" anchorCtr="0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00447C"/>
                </a:solidFill>
              </a:rPr>
              <a:t>Структура импорта нефти и нефтепродуктов в страны </a:t>
            </a:r>
            <a:r>
              <a:rPr lang="ru-RU" sz="1400" dirty="0" smtClean="0">
                <a:solidFill>
                  <a:srgbClr val="00447C"/>
                </a:solidFill>
              </a:rPr>
              <a:t>ЕС, </a:t>
            </a:r>
            <a:r>
              <a:rPr lang="ru-RU" sz="1400" dirty="0">
                <a:solidFill>
                  <a:srgbClr val="00447C"/>
                </a:solidFill>
              </a:rPr>
              <a:t>2016-22</a:t>
            </a:r>
          </a:p>
        </p:txBody>
      </p:sp>
      <p:sp>
        <p:nvSpPr>
          <p:cNvPr id="14" name="Текст 7">
            <a:extLst>
              <a:ext uri="{FF2B5EF4-FFF2-40B4-BE49-F238E27FC236}">
                <a16:creationId xmlns="" xmlns:a16="http://schemas.microsoft.com/office/drawing/2014/main" id="{ED411C1A-FE97-4CB2-A097-69977EEC971B}"/>
              </a:ext>
            </a:extLst>
          </p:cNvPr>
          <p:cNvSpPr txBox="1">
            <a:spLocks/>
          </p:cNvSpPr>
          <p:nvPr/>
        </p:nvSpPr>
        <p:spPr>
          <a:xfrm>
            <a:off x="4808984" y="1127304"/>
            <a:ext cx="4732971" cy="306388"/>
          </a:xfrm>
          <a:prstGeom prst="rect">
            <a:avLst/>
          </a:prstGeom>
        </p:spPr>
        <p:txBody>
          <a:bodyPr anchor="ctr" anchorCtr="0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00447C"/>
                </a:solidFill>
              </a:rPr>
              <a:t>Поставки нефти в страны ЕС из России, </a:t>
            </a:r>
            <a:endParaRPr lang="ru-RU" sz="1400" dirty="0" smtClean="0">
              <a:solidFill>
                <a:srgbClr val="00447C"/>
              </a:solidFill>
            </a:endParaRPr>
          </a:p>
          <a:p>
            <a:r>
              <a:rPr lang="ru-RU" sz="1400" dirty="0" smtClean="0">
                <a:solidFill>
                  <a:srgbClr val="00447C"/>
                </a:solidFill>
              </a:rPr>
              <a:t>2016-22</a:t>
            </a:r>
            <a:endParaRPr lang="ru-RU" sz="1400" dirty="0">
              <a:solidFill>
                <a:srgbClr val="00447C"/>
              </a:solidFill>
            </a:endParaRPr>
          </a:p>
        </p:txBody>
      </p:sp>
      <p:graphicFrame>
        <p:nvGraphicFramePr>
          <p:cNvPr id="15" name="Объект 11">
            <a:extLst>
              <a:ext uri="{FF2B5EF4-FFF2-40B4-BE49-F238E27FC236}">
                <a16:creationId xmlns:a16="http://schemas.microsoft.com/office/drawing/2014/main" xmlns="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8747532"/>
              </p:ext>
            </p:extLst>
          </p:nvPr>
        </p:nvGraphicFramePr>
        <p:xfrm>
          <a:off x="329147" y="1433692"/>
          <a:ext cx="4680000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6" name="Объект 12">
            <a:extLst>
              <a:ext uri="{FF2B5EF4-FFF2-40B4-BE49-F238E27FC236}">
                <a16:creationId xmlns:a16="http://schemas.microsoft.com/office/drawing/2014/main" xmlns="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3443971"/>
              </p:ext>
            </p:extLst>
          </p:nvPr>
        </p:nvGraphicFramePr>
        <p:xfrm>
          <a:off x="5033915" y="1484355"/>
          <a:ext cx="4680000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146778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986893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" name="Слайд think-cell" r:id="rId6" imgW="353" imgH="318" progId="TCLayout.ActiveDocument.1">
                  <p:embed/>
                </p:oleObj>
              </mc:Choice>
              <mc:Fallback>
                <p:oleObj name="Слайд think-cell" r:id="rId6" imgW="353" imgH="31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7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379842" y="128985"/>
            <a:ext cx="7334075" cy="590931"/>
          </a:xfrm>
        </p:spPr>
        <p:txBody>
          <a:bodyPr vert="horz"/>
          <a:lstStyle/>
          <a:p>
            <a:pPr>
              <a:spcAft>
                <a:spcPts val="600"/>
              </a:spcAft>
            </a:pPr>
            <a:r>
              <a:rPr lang="ru-RU" b="1" dirty="0" smtClean="0"/>
              <a:t>Поставки нефти в ЕС: </a:t>
            </a:r>
            <a:br>
              <a:rPr lang="ru-RU" b="1" dirty="0" smtClean="0"/>
            </a:br>
            <a:r>
              <a:rPr lang="ru-RU" dirty="0" smtClean="0"/>
              <a:t>«обнуление» СЗЕ</a:t>
            </a:r>
            <a:r>
              <a:rPr lang="en-US" dirty="0" smtClean="0"/>
              <a:t>…</a:t>
            </a:r>
            <a:endParaRPr lang="en-US" sz="16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F2CE42F-7F66-4ACF-95F8-3E1EC6995977}"/>
              </a:ext>
            </a:extLst>
          </p:cNvPr>
          <p:cNvSpPr/>
          <p:nvPr/>
        </p:nvSpPr>
        <p:spPr>
          <a:xfrm>
            <a:off x="128464" y="574580"/>
            <a:ext cx="2088232" cy="31393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="" xmlns:a16="http://schemas.microsoft.com/office/drawing/2014/main" id="{6ECC0D0E-9435-4C6E-A9CF-C0E035488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70" y="64337"/>
            <a:ext cx="902020" cy="81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A263D59-470A-4EEC-AAE2-3BD7AA2DDCB9}"/>
              </a:ext>
            </a:extLst>
          </p:cNvPr>
          <p:cNvSpPr/>
          <p:nvPr/>
        </p:nvSpPr>
        <p:spPr>
          <a:xfrm>
            <a:off x="596898" y="5016078"/>
            <a:ext cx="91170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 defTabSz="685800">
              <a:spcAft>
                <a:spcPts val="1200"/>
              </a:spcAft>
              <a:buClr>
                <a:srgbClr val="00447C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Несмотря на резкое сокращение спроса на российскую нефть в Северо-Западной Европе в мае-июне 2022 г., отгрузки из портов Северо-Запада идут по графику, в июне отгрузки в Азию оказались на минимумах за последние 3 месяца, при росте поставок в «никуда», что может свидетельствовать об усталости ЕС от ограничений. </a:t>
            </a:r>
            <a:endParaRPr lang="ru-RU" sz="16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8F2B2E75-1A89-48D1-8A20-4C5C8811100B}"/>
              </a:ext>
            </a:extLst>
          </p:cNvPr>
          <p:cNvSpPr/>
          <p:nvPr/>
        </p:nvSpPr>
        <p:spPr>
          <a:xfrm>
            <a:off x="5889104" y="6485609"/>
            <a:ext cx="36528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prstClr val="black"/>
                </a:solidFill>
              </a:rPr>
              <a:t>Источник: </a:t>
            </a:r>
            <a:r>
              <a:rPr lang="en-US" sz="1400" i="1" dirty="0" smtClean="0">
                <a:solidFill>
                  <a:prstClr val="black"/>
                </a:solidFill>
              </a:rPr>
              <a:t>Bloomberg</a:t>
            </a:r>
            <a:endParaRPr lang="ru-RU" sz="1400" i="1" dirty="0">
              <a:solidFill>
                <a:prstClr val="black"/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="" xmlns:a16="http://schemas.microsoft.com/office/drawing/2014/main" id="{ED411C1A-FE97-4CB2-A097-69977EEC971B}"/>
              </a:ext>
            </a:extLst>
          </p:cNvPr>
          <p:cNvSpPr txBox="1">
            <a:spLocks/>
          </p:cNvSpPr>
          <p:nvPr/>
        </p:nvSpPr>
        <p:spPr>
          <a:xfrm>
            <a:off x="272480" y="1124744"/>
            <a:ext cx="4732971" cy="306388"/>
          </a:xfrm>
          <a:prstGeom prst="rect">
            <a:avLst/>
          </a:prstGeom>
        </p:spPr>
        <p:txBody>
          <a:bodyPr anchor="ctr" anchorCtr="0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00447C"/>
                </a:solidFill>
              </a:rPr>
              <a:t>Поставки российской нефти в Северо-Западную Европу, 2022</a:t>
            </a:r>
            <a:endParaRPr lang="ru-RU" sz="1400" dirty="0">
              <a:solidFill>
                <a:srgbClr val="00447C"/>
              </a:solidFill>
            </a:endParaRPr>
          </a:p>
        </p:txBody>
      </p:sp>
      <p:sp>
        <p:nvSpPr>
          <p:cNvPr id="14" name="Текст 7">
            <a:extLst>
              <a:ext uri="{FF2B5EF4-FFF2-40B4-BE49-F238E27FC236}">
                <a16:creationId xmlns="" xmlns:a16="http://schemas.microsoft.com/office/drawing/2014/main" id="{ED411C1A-FE97-4CB2-A097-69977EEC971B}"/>
              </a:ext>
            </a:extLst>
          </p:cNvPr>
          <p:cNvSpPr txBox="1">
            <a:spLocks/>
          </p:cNvSpPr>
          <p:nvPr/>
        </p:nvSpPr>
        <p:spPr>
          <a:xfrm>
            <a:off x="4808984" y="1124744"/>
            <a:ext cx="4732971" cy="306388"/>
          </a:xfrm>
          <a:prstGeom prst="rect">
            <a:avLst/>
          </a:prstGeom>
        </p:spPr>
        <p:txBody>
          <a:bodyPr anchor="ctr" anchorCtr="0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00447C"/>
                </a:solidFill>
              </a:rPr>
              <a:t>Отгрузки нефти из портов Северо-Запада России, 2022</a:t>
            </a:r>
            <a:endParaRPr lang="ru-RU" sz="1400" dirty="0">
              <a:solidFill>
                <a:srgbClr val="00447C"/>
              </a:solidFill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2213149"/>
              </p:ext>
            </p:extLst>
          </p:nvPr>
        </p:nvGraphicFramePr>
        <p:xfrm>
          <a:off x="416496" y="1506638"/>
          <a:ext cx="4680000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6880899"/>
              </p:ext>
            </p:extLst>
          </p:nvPr>
        </p:nvGraphicFramePr>
        <p:xfrm>
          <a:off x="5097016" y="1484784"/>
          <a:ext cx="4680000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60519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Слайд think-cell" r:id="rId6" imgW="353" imgH="318" progId="TCLayout.ActiveDocument.1">
                  <p:embed/>
                </p:oleObj>
              </mc:Choice>
              <mc:Fallback>
                <p:oleObj name="Слайд think-cell" r:id="rId6" imgW="353" imgH="31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8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379842" y="128985"/>
            <a:ext cx="7334075" cy="590931"/>
          </a:xfrm>
        </p:spPr>
        <p:txBody>
          <a:bodyPr vert="horz"/>
          <a:lstStyle/>
          <a:p>
            <a:pPr>
              <a:spcAft>
                <a:spcPts val="600"/>
              </a:spcAft>
            </a:pPr>
            <a:r>
              <a:rPr lang="ru-RU" b="1" dirty="0" smtClean="0"/>
              <a:t>Поставки нефти в ЕС: </a:t>
            </a:r>
            <a:br>
              <a:rPr lang="ru-RU" b="1" dirty="0" smtClean="0"/>
            </a:br>
            <a:r>
              <a:rPr lang="en-US" dirty="0" smtClean="0"/>
              <a:t>…</a:t>
            </a:r>
            <a:r>
              <a:rPr lang="ru-RU" dirty="0" smtClean="0"/>
              <a:t>и возвращение Италии</a:t>
            </a:r>
            <a:endParaRPr lang="en-US" sz="16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F2CE42F-7F66-4ACF-95F8-3E1EC6995977}"/>
              </a:ext>
            </a:extLst>
          </p:cNvPr>
          <p:cNvSpPr/>
          <p:nvPr/>
        </p:nvSpPr>
        <p:spPr>
          <a:xfrm>
            <a:off x="128464" y="574580"/>
            <a:ext cx="2088232" cy="31393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="" xmlns:a16="http://schemas.microsoft.com/office/drawing/2014/main" id="{6ECC0D0E-9435-4C6E-A9CF-C0E035488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70" y="64337"/>
            <a:ext cx="902020" cy="81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A263D59-470A-4EEC-AAE2-3BD7AA2DDCB9}"/>
              </a:ext>
            </a:extLst>
          </p:cNvPr>
          <p:cNvSpPr/>
          <p:nvPr/>
        </p:nvSpPr>
        <p:spPr>
          <a:xfrm>
            <a:off x="596898" y="5016078"/>
            <a:ext cx="91170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 defTabSz="685800">
              <a:spcAft>
                <a:spcPts val="1200"/>
              </a:spcAft>
              <a:buClr>
                <a:srgbClr val="00447C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Несмотря на резкое сокращение спроса на российскую нефть в Северо-Западной Европе в мае-июне 2022 г., отгрузки из портов Северо-Запада идут по графику, в июне отгрузки в Азию оказались на минимумах за последние 3 месяца, при росте поставок в «никуда», что может свидетельствовать об усталости ЕС от ограничений. </a:t>
            </a:r>
            <a:endParaRPr lang="ru-RU" sz="16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8F2B2E75-1A89-48D1-8A20-4C5C8811100B}"/>
              </a:ext>
            </a:extLst>
          </p:cNvPr>
          <p:cNvSpPr/>
          <p:nvPr/>
        </p:nvSpPr>
        <p:spPr>
          <a:xfrm>
            <a:off x="5889104" y="6485609"/>
            <a:ext cx="36528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prstClr val="black"/>
                </a:solidFill>
              </a:rPr>
              <a:t>Источник: </a:t>
            </a:r>
            <a:r>
              <a:rPr lang="en-US" sz="1400" i="1" dirty="0" smtClean="0">
                <a:solidFill>
                  <a:prstClr val="black"/>
                </a:solidFill>
              </a:rPr>
              <a:t>Bloomberg</a:t>
            </a:r>
            <a:endParaRPr lang="ru-RU" sz="1400" i="1" dirty="0">
              <a:solidFill>
                <a:prstClr val="black"/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="" xmlns:a16="http://schemas.microsoft.com/office/drawing/2014/main" id="{ED411C1A-FE97-4CB2-A097-69977EEC971B}"/>
              </a:ext>
            </a:extLst>
          </p:cNvPr>
          <p:cNvSpPr txBox="1">
            <a:spLocks/>
          </p:cNvSpPr>
          <p:nvPr/>
        </p:nvSpPr>
        <p:spPr>
          <a:xfrm>
            <a:off x="272480" y="1124744"/>
            <a:ext cx="4732971" cy="306388"/>
          </a:xfrm>
          <a:prstGeom prst="rect">
            <a:avLst/>
          </a:prstGeom>
        </p:spPr>
        <p:txBody>
          <a:bodyPr anchor="ctr" anchorCtr="0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00447C"/>
                </a:solidFill>
              </a:rPr>
              <a:t>Поставки российской нефти в Средиземноморье, 2022</a:t>
            </a:r>
            <a:endParaRPr lang="ru-RU" sz="1400" dirty="0">
              <a:solidFill>
                <a:srgbClr val="00447C"/>
              </a:solidFill>
            </a:endParaRPr>
          </a:p>
        </p:txBody>
      </p:sp>
      <p:sp>
        <p:nvSpPr>
          <p:cNvPr id="14" name="Текст 7">
            <a:extLst>
              <a:ext uri="{FF2B5EF4-FFF2-40B4-BE49-F238E27FC236}">
                <a16:creationId xmlns="" xmlns:a16="http://schemas.microsoft.com/office/drawing/2014/main" id="{ED411C1A-FE97-4CB2-A097-69977EEC971B}"/>
              </a:ext>
            </a:extLst>
          </p:cNvPr>
          <p:cNvSpPr txBox="1">
            <a:spLocks/>
          </p:cNvSpPr>
          <p:nvPr/>
        </p:nvSpPr>
        <p:spPr>
          <a:xfrm>
            <a:off x="4808984" y="1124744"/>
            <a:ext cx="4732971" cy="306388"/>
          </a:xfrm>
          <a:prstGeom prst="rect">
            <a:avLst/>
          </a:prstGeom>
        </p:spPr>
        <p:txBody>
          <a:bodyPr anchor="ctr" anchorCtr="0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00447C"/>
                </a:solidFill>
              </a:rPr>
              <a:t>Поставки российской нефти в </a:t>
            </a:r>
            <a:r>
              <a:rPr lang="ru-RU" sz="1400" dirty="0" smtClean="0">
                <a:solidFill>
                  <a:srgbClr val="00447C"/>
                </a:solidFill>
              </a:rPr>
              <a:t>Азию, </a:t>
            </a:r>
          </a:p>
          <a:p>
            <a:r>
              <a:rPr lang="ru-RU" sz="1400" dirty="0" smtClean="0">
                <a:solidFill>
                  <a:srgbClr val="00447C"/>
                </a:solidFill>
              </a:rPr>
              <a:t>2022</a:t>
            </a:r>
            <a:endParaRPr lang="ru-RU" sz="1400" dirty="0">
              <a:solidFill>
                <a:srgbClr val="00447C"/>
              </a:solidFill>
            </a:endParaRP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8570315"/>
              </p:ext>
            </p:extLst>
          </p:nvPr>
        </p:nvGraphicFramePr>
        <p:xfrm>
          <a:off x="5005451" y="1556792"/>
          <a:ext cx="4680000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8723621"/>
              </p:ext>
            </p:extLst>
          </p:nvPr>
        </p:nvGraphicFramePr>
        <p:xfrm>
          <a:off x="250032" y="1726824"/>
          <a:ext cx="4680000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41313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Слайд think-cell" r:id="rId6" imgW="353" imgH="318" progId="TCLayout.ActiveDocument.1">
                  <p:embed/>
                </p:oleObj>
              </mc:Choice>
              <mc:Fallback>
                <p:oleObj name="Слайд think-cell" r:id="rId6" imgW="353" imgH="31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17BA-7175-4715-9419-8E35F51BF62C}" type="slidenum">
              <a:rPr lang="ru-RU" smtClean="0">
                <a:solidFill>
                  <a:srgbClr val="00447C"/>
                </a:solidFill>
              </a:rPr>
              <a:pPr/>
              <a:t>9</a:t>
            </a:fld>
            <a:endParaRPr lang="ru-RU" dirty="0">
              <a:solidFill>
                <a:srgbClr val="00447C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379842" y="128985"/>
            <a:ext cx="7334075" cy="590931"/>
          </a:xfrm>
        </p:spPr>
        <p:txBody>
          <a:bodyPr vert="horz"/>
          <a:lstStyle/>
          <a:p>
            <a:pPr>
              <a:spcAft>
                <a:spcPts val="600"/>
              </a:spcAft>
            </a:pPr>
            <a:r>
              <a:rPr lang="ru-RU" b="1" dirty="0" smtClean="0"/>
              <a:t>Нефтепереработка в Европе: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лучше не бывает</a:t>
            </a:r>
            <a:endParaRPr lang="en-US" sz="16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F2CE42F-7F66-4ACF-95F8-3E1EC6995977}"/>
              </a:ext>
            </a:extLst>
          </p:cNvPr>
          <p:cNvSpPr/>
          <p:nvPr/>
        </p:nvSpPr>
        <p:spPr>
          <a:xfrm>
            <a:off x="128464" y="574580"/>
            <a:ext cx="2088232" cy="31393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="" xmlns:a16="http://schemas.microsoft.com/office/drawing/2014/main" id="{6ECC0D0E-9435-4C6E-A9CF-C0E035488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70" y="64337"/>
            <a:ext cx="902020" cy="81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A263D59-470A-4EEC-AAE2-3BD7AA2DDCB9}"/>
              </a:ext>
            </a:extLst>
          </p:cNvPr>
          <p:cNvSpPr/>
          <p:nvPr/>
        </p:nvSpPr>
        <p:spPr>
          <a:xfrm>
            <a:off x="596898" y="5016078"/>
            <a:ext cx="91170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 defTabSz="685800">
              <a:spcAft>
                <a:spcPts val="1200"/>
              </a:spcAft>
              <a:buClr>
                <a:srgbClr val="00447C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Введенные компаниями из ЕС «самоограничения» затронули не только российскую, но и казахстанскую нефть, которая также стала продаваться с существенным дисконтом. В результате маржа переработки </a:t>
            </a:r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Urals </a:t>
            </a: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сейчас превышает </a:t>
            </a:r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$</a:t>
            </a: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60/</a:t>
            </a:r>
            <a:r>
              <a:rPr lang="ru-RU" sz="16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барр</a:t>
            </a: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., </a:t>
            </a:r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CPC Blend </a:t>
            </a: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– </a:t>
            </a:r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$</a:t>
            </a: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30/</a:t>
            </a:r>
            <a:r>
              <a:rPr lang="ru-RU" sz="16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барр</a:t>
            </a: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  <a:endParaRPr lang="ru-RU" sz="16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8F2B2E75-1A89-48D1-8A20-4C5C8811100B}"/>
              </a:ext>
            </a:extLst>
          </p:cNvPr>
          <p:cNvSpPr/>
          <p:nvPr/>
        </p:nvSpPr>
        <p:spPr>
          <a:xfrm>
            <a:off x="5889104" y="6485609"/>
            <a:ext cx="36528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prstClr val="black"/>
                </a:solidFill>
              </a:rPr>
              <a:t>Источник: </a:t>
            </a:r>
            <a:r>
              <a:rPr lang="en-US" sz="1400" i="1" dirty="0" err="1" smtClean="0">
                <a:solidFill>
                  <a:prstClr val="black"/>
                </a:solidFill>
              </a:rPr>
              <a:t>Platts</a:t>
            </a:r>
            <a:endParaRPr lang="ru-RU" sz="1400" i="1" dirty="0">
              <a:solidFill>
                <a:prstClr val="black"/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="" xmlns:a16="http://schemas.microsoft.com/office/drawing/2014/main" id="{ED411C1A-FE97-4CB2-A097-69977EEC971B}"/>
              </a:ext>
            </a:extLst>
          </p:cNvPr>
          <p:cNvSpPr txBox="1">
            <a:spLocks/>
          </p:cNvSpPr>
          <p:nvPr/>
        </p:nvSpPr>
        <p:spPr>
          <a:xfrm>
            <a:off x="272480" y="1124744"/>
            <a:ext cx="4732971" cy="306388"/>
          </a:xfrm>
          <a:prstGeom prst="rect">
            <a:avLst/>
          </a:prstGeom>
        </p:spPr>
        <p:txBody>
          <a:bodyPr anchor="ctr" anchorCtr="0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00447C"/>
                </a:solidFill>
              </a:rPr>
              <a:t>Маржа нефтепереработки в Северо-Западной Европе, 2022</a:t>
            </a:r>
            <a:endParaRPr lang="ru-RU" sz="1400" dirty="0">
              <a:solidFill>
                <a:srgbClr val="00447C"/>
              </a:solidFill>
            </a:endParaRPr>
          </a:p>
        </p:txBody>
      </p:sp>
      <p:sp>
        <p:nvSpPr>
          <p:cNvPr id="14" name="Текст 7">
            <a:extLst>
              <a:ext uri="{FF2B5EF4-FFF2-40B4-BE49-F238E27FC236}">
                <a16:creationId xmlns="" xmlns:a16="http://schemas.microsoft.com/office/drawing/2014/main" id="{ED411C1A-FE97-4CB2-A097-69977EEC971B}"/>
              </a:ext>
            </a:extLst>
          </p:cNvPr>
          <p:cNvSpPr txBox="1">
            <a:spLocks/>
          </p:cNvSpPr>
          <p:nvPr/>
        </p:nvSpPr>
        <p:spPr>
          <a:xfrm>
            <a:off x="4808984" y="1124744"/>
            <a:ext cx="4732971" cy="306388"/>
          </a:xfrm>
          <a:prstGeom prst="rect">
            <a:avLst/>
          </a:prstGeom>
        </p:spPr>
        <p:txBody>
          <a:bodyPr anchor="ctr" anchorCtr="0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00447C"/>
                </a:solidFill>
              </a:rPr>
              <a:t>Маржа нефтепереработки, </a:t>
            </a:r>
          </a:p>
          <a:p>
            <a:r>
              <a:rPr lang="ru-RU" sz="1400" dirty="0" smtClean="0">
                <a:solidFill>
                  <a:srgbClr val="00447C"/>
                </a:solidFill>
              </a:rPr>
              <a:t>апр.22</a:t>
            </a:r>
            <a:endParaRPr lang="ru-RU" sz="1400" dirty="0">
              <a:solidFill>
                <a:srgbClr val="00447C"/>
              </a:solidFill>
            </a:endParaRPr>
          </a:p>
        </p:txBody>
      </p:sp>
      <p:graphicFrame>
        <p:nvGraphicFramePr>
          <p:cNvPr id="17" name="Объект 12">
            <a:extLst>
              <a:ext uri="{FF2B5EF4-FFF2-40B4-BE49-F238E27FC236}">
                <a16:creationId xmlns="" xmlns:a16="http://schemas.microsoft.com/office/drawing/2014/main" id="{00000000-0008-0000-0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4215402"/>
              </p:ext>
            </p:extLst>
          </p:nvPr>
        </p:nvGraphicFramePr>
        <p:xfrm>
          <a:off x="336117" y="1340768"/>
          <a:ext cx="4680000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8" name="Объект 11">
            <a:extLst>
              <a:ext uri="{FF2B5EF4-FFF2-40B4-BE49-F238E27FC236}">
                <a16:creationId xmlns="" xmlns:a16="http://schemas.microsoft.com/office/drawing/2014/main" id="{00000000-0008-0000-09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6820094"/>
              </p:ext>
            </p:extLst>
          </p:nvPr>
        </p:nvGraphicFramePr>
        <p:xfrm>
          <a:off x="5097016" y="1444874"/>
          <a:ext cx="4680000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159077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430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bNumberIsYear val=&quot;0&quot;/&gt;&lt;m_strFormatTime&gt;%m/%y&lt;/m_strFormatTime&gt;&lt;m_yearfmt&gt;&lt;begin val=&quot;4&quot;/&gt;&lt;end val=&quot;4&quot;/&gt;&lt;/m_yearfmt&gt;&lt;/m_precDefaultMonth&gt;&lt;m_precDefaultQuarter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4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6&quot;&gt;&lt;elem m_fUsage=&quot;3.79277458994084559762E+00&quot;&gt;&lt;m_msothmcolidx val=&quot;0&quot;/&gt;&lt;m_rgb r=&quot;FA&quot; g=&quot;C0&quot; b=&quot;90&quot;/&gt;&lt;/elem&gt;&lt;elem m_fUsage=&quot;3.21155309108965925091E+00&quot;&gt;&lt;m_msothmcolidx val=&quot;0&quot;/&gt;&lt;m_rgb r=&quot;23&quot; g=&quot;30&quot; b=&quot;8E&quot;/&gt;&lt;/elem&gt;&lt;elem m_fUsage=&quot;1.68706118019975859212E+00&quot;&gt;&lt;m_msothmcolidx val=&quot;0&quot;/&gt;&lt;m_rgb r=&quot;9C&quot; g=&quot;DD&quot; b=&quot;FA&quot;/&gt;&lt;/elem&gt;&lt;elem m_fUsage=&quot;6.56100000000000127542E-01&quot;&gt;&lt;m_msothmcolidx val=&quot;0&quot;/&gt;&lt;m_rgb r=&quot;C9&quot; g=&quot;DA&quot; b=&quot;A5&quot;/&gt;&lt;/elem&gt;&lt;elem m_fUsage=&quot;5.90490000000000181402E-01&quot;&gt;&lt;m_msothmcolidx val=&quot;0&quot;/&gt;&lt;m_rgb r=&quot;53&quot; g=&quot;9F&quot; b=&quot;DE&quot;/&gt;&lt;/elem&gt;&lt;elem m_fUsage=&quot;3.15886115480336765460E-02&quot;&gt;&lt;m_msothmcolidx val=&quot;0&quot;/&gt;&lt;m_rgb r=&quot;25&quot; g=&quot;AD&quot; b=&quot;3D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R3aYiYTJ2ZFkpeb5eo7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R3aYiYTJ2ZFkpeb5eo7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R3aYiYTJ2ZFkpeb5eo7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R3aYiYTJ2ZFkpeb5eo7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R3aYiYTJ2ZFkpeb5eo7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R3aYiYTJ2ZFkpeb5eo7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R3aYiYTJ2ZFkpeb5eo7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R3aYiYTJ2ZFkpeb5eo7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R3aYiYTJ2ZFkpeb5eo7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R3aYiYTJ2ZFkpeb5eo7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R3aYiYTJ2ZFkpeb5eo7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R3aYiYTJ2ZFkpeb5eo7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R3aYiYTJ2ZFkpeb5eo7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Шаблон2018">
  <a:themeElements>
    <a:clrScheme name="Другая 1">
      <a:dk1>
        <a:sysClr val="windowText" lastClr="000000"/>
      </a:dk1>
      <a:lt1>
        <a:sysClr val="window" lastClr="FFFFFF"/>
      </a:lt1>
      <a:dk2>
        <a:srgbClr val="00447C"/>
      </a:dk2>
      <a:lt2>
        <a:srgbClr val="539FDE"/>
      </a:lt2>
      <a:accent1>
        <a:srgbClr val="96BDDE"/>
      </a:accent1>
      <a:accent2>
        <a:srgbClr val="8E9295"/>
      </a:accent2>
      <a:accent3>
        <a:srgbClr val="2C9855"/>
      </a:accent3>
      <a:accent4>
        <a:srgbClr val="C02800"/>
      </a:accent4>
      <a:accent5>
        <a:srgbClr val="EF795A"/>
      </a:accent5>
      <a:accent6>
        <a:srgbClr val="E9B2A2"/>
      </a:accent6>
      <a:hlink>
        <a:srgbClr val="C02800"/>
      </a:hlink>
      <a:folHlink>
        <a:srgbClr val="C028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>
          <a:defRPr sz="1200" dirty="0" err="1" smtClean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Шаблон2018" id="{B201A9FF-7ECD-49EE-9C04-8EBDE141BE07}" vid="{D0D6AD14-769F-4833-87AA-76379D1E81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Шаблон2018">
  <a:themeElements>
    <a:clrScheme name="Другая 1">
      <a:dk1>
        <a:sysClr val="windowText" lastClr="000000"/>
      </a:dk1>
      <a:lt1>
        <a:sysClr val="window" lastClr="FFFFFF"/>
      </a:lt1>
      <a:dk2>
        <a:srgbClr val="00447C"/>
      </a:dk2>
      <a:lt2>
        <a:srgbClr val="539FDE"/>
      </a:lt2>
      <a:accent1>
        <a:srgbClr val="96BDDE"/>
      </a:accent1>
      <a:accent2>
        <a:srgbClr val="8E9295"/>
      </a:accent2>
      <a:accent3>
        <a:srgbClr val="2C9855"/>
      </a:accent3>
      <a:accent4>
        <a:srgbClr val="C02800"/>
      </a:accent4>
      <a:accent5>
        <a:srgbClr val="EF795A"/>
      </a:accent5>
      <a:accent6>
        <a:srgbClr val="E9B2A2"/>
      </a:accent6>
      <a:hlink>
        <a:srgbClr val="C02800"/>
      </a:hlink>
      <a:folHlink>
        <a:srgbClr val="C028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>
          <a:defRPr sz="1200" dirty="0" err="1" smtClean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Шаблон2018" id="{B201A9FF-7ECD-49EE-9C04-8EBDE141BE07}" vid="{D0D6AD14-769F-4833-87AA-76379D1E816D}"/>
    </a:ext>
  </a:extLst>
</a:theme>
</file>

<file path=ppt/theme/theme4.xml><?xml version="1.0" encoding="utf-8"?>
<a:theme xmlns:a="http://schemas.openxmlformats.org/drawingml/2006/main" name="3_Шаблон2018">
  <a:themeElements>
    <a:clrScheme name="Другая 1">
      <a:dk1>
        <a:sysClr val="windowText" lastClr="000000"/>
      </a:dk1>
      <a:lt1>
        <a:sysClr val="window" lastClr="FFFFFF"/>
      </a:lt1>
      <a:dk2>
        <a:srgbClr val="00447C"/>
      </a:dk2>
      <a:lt2>
        <a:srgbClr val="539FDE"/>
      </a:lt2>
      <a:accent1>
        <a:srgbClr val="96BDDE"/>
      </a:accent1>
      <a:accent2>
        <a:srgbClr val="8E9295"/>
      </a:accent2>
      <a:accent3>
        <a:srgbClr val="2C9855"/>
      </a:accent3>
      <a:accent4>
        <a:srgbClr val="C02800"/>
      </a:accent4>
      <a:accent5>
        <a:srgbClr val="EF795A"/>
      </a:accent5>
      <a:accent6>
        <a:srgbClr val="E9B2A2"/>
      </a:accent6>
      <a:hlink>
        <a:srgbClr val="C02800"/>
      </a:hlink>
      <a:folHlink>
        <a:srgbClr val="C028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>
          <a:defRPr sz="1200" dirty="0" err="1" smtClean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Шаблон2018" id="{B201A9FF-7ECD-49EE-9C04-8EBDE141BE07}" vid="{D0D6AD14-769F-4833-87AA-76379D1E816D}"/>
    </a:ext>
  </a:extLst>
</a:theme>
</file>

<file path=ppt/theme/theme5.xml><?xml version="1.0" encoding="utf-8"?>
<a:theme xmlns:a="http://schemas.openxmlformats.org/drawingml/2006/main" name="4_Шаблон2018">
  <a:themeElements>
    <a:clrScheme name="Другая 1">
      <a:dk1>
        <a:sysClr val="windowText" lastClr="000000"/>
      </a:dk1>
      <a:lt1>
        <a:sysClr val="window" lastClr="FFFFFF"/>
      </a:lt1>
      <a:dk2>
        <a:srgbClr val="00447C"/>
      </a:dk2>
      <a:lt2>
        <a:srgbClr val="539FDE"/>
      </a:lt2>
      <a:accent1>
        <a:srgbClr val="96BDDE"/>
      </a:accent1>
      <a:accent2>
        <a:srgbClr val="8E9295"/>
      </a:accent2>
      <a:accent3>
        <a:srgbClr val="2C9855"/>
      </a:accent3>
      <a:accent4>
        <a:srgbClr val="C02800"/>
      </a:accent4>
      <a:accent5>
        <a:srgbClr val="EF795A"/>
      </a:accent5>
      <a:accent6>
        <a:srgbClr val="E9B2A2"/>
      </a:accent6>
      <a:hlink>
        <a:srgbClr val="C02800"/>
      </a:hlink>
      <a:folHlink>
        <a:srgbClr val="C028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>
          <a:defRPr sz="1200" dirty="0" err="1" smtClean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Шаблон2018" id="{B201A9FF-7ECD-49EE-9C04-8EBDE141BE07}" vid="{D0D6AD14-769F-4833-87AA-76379D1E816D}"/>
    </a:ext>
  </a:extLst>
</a:theme>
</file>

<file path=ppt/theme/theme6.xml><?xml version="1.0" encoding="utf-8"?>
<a:theme xmlns:a="http://schemas.openxmlformats.org/drawingml/2006/main" name="5_Шаблон2018">
  <a:themeElements>
    <a:clrScheme name="Другая 1">
      <a:dk1>
        <a:sysClr val="windowText" lastClr="000000"/>
      </a:dk1>
      <a:lt1>
        <a:sysClr val="window" lastClr="FFFFFF"/>
      </a:lt1>
      <a:dk2>
        <a:srgbClr val="00447C"/>
      </a:dk2>
      <a:lt2>
        <a:srgbClr val="539FDE"/>
      </a:lt2>
      <a:accent1>
        <a:srgbClr val="96BDDE"/>
      </a:accent1>
      <a:accent2>
        <a:srgbClr val="8E9295"/>
      </a:accent2>
      <a:accent3>
        <a:srgbClr val="2C9855"/>
      </a:accent3>
      <a:accent4>
        <a:srgbClr val="C02800"/>
      </a:accent4>
      <a:accent5>
        <a:srgbClr val="EF795A"/>
      </a:accent5>
      <a:accent6>
        <a:srgbClr val="E9B2A2"/>
      </a:accent6>
      <a:hlink>
        <a:srgbClr val="C02800"/>
      </a:hlink>
      <a:folHlink>
        <a:srgbClr val="C028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>
          <a:defRPr sz="1200" dirty="0" err="1" smtClean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Шаблон2018" id="{B201A9FF-7ECD-49EE-9C04-8EBDE141BE07}" vid="{D0D6AD14-769F-4833-87AA-76379D1E816D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Gpb">
    <a:dk1>
      <a:sysClr val="windowText" lastClr="000000"/>
    </a:dk1>
    <a:lt1>
      <a:sysClr val="window" lastClr="FFFFFF"/>
    </a:lt1>
    <a:dk2>
      <a:srgbClr val="00447C"/>
    </a:dk2>
    <a:lt2>
      <a:srgbClr val="539FDE"/>
    </a:lt2>
    <a:accent1>
      <a:srgbClr val="96BDDE"/>
    </a:accent1>
    <a:accent2>
      <a:srgbClr val="8E9295"/>
    </a:accent2>
    <a:accent3>
      <a:srgbClr val="2C9855"/>
    </a:accent3>
    <a:accent4>
      <a:srgbClr val="C02800"/>
    </a:accent4>
    <a:accent5>
      <a:srgbClr val="EF795A"/>
    </a:accent5>
    <a:accent6>
      <a:srgbClr val="E9B2A2"/>
    </a:accent6>
    <a:hlink>
      <a:srgbClr val="C02800"/>
    </a:hlink>
    <a:folHlink>
      <a:srgbClr val="C02800"/>
    </a:folHlink>
  </a:clrScheme>
  <a:fontScheme name="gpb2">
    <a:majorFont>
      <a:latin typeface="Stem Medium"/>
      <a:ea typeface=""/>
      <a:cs typeface=""/>
    </a:majorFont>
    <a:minorFont>
      <a:latin typeface="Bliss Pro Light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Gpb">
    <a:dk1>
      <a:sysClr val="windowText" lastClr="000000"/>
    </a:dk1>
    <a:lt1>
      <a:sysClr val="window" lastClr="FFFFFF"/>
    </a:lt1>
    <a:dk2>
      <a:srgbClr val="00447C"/>
    </a:dk2>
    <a:lt2>
      <a:srgbClr val="539FDE"/>
    </a:lt2>
    <a:accent1>
      <a:srgbClr val="96BDDE"/>
    </a:accent1>
    <a:accent2>
      <a:srgbClr val="8E9295"/>
    </a:accent2>
    <a:accent3>
      <a:srgbClr val="2C9855"/>
    </a:accent3>
    <a:accent4>
      <a:srgbClr val="C02800"/>
    </a:accent4>
    <a:accent5>
      <a:srgbClr val="EF795A"/>
    </a:accent5>
    <a:accent6>
      <a:srgbClr val="E9B2A2"/>
    </a:accent6>
    <a:hlink>
      <a:srgbClr val="C02800"/>
    </a:hlink>
    <a:folHlink>
      <a:srgbClr val="C02800"/>
    </a:folHlink>
  </a:clrScheme>
  <a:fontScheme name="gpb2">
    <a:majorFont>
      <a:latin typeface="Stem Medium"/>
      <a:ea typeface=""/>
      <a:cs typeface=""/>
    </a:majorFont>
    <a:minorFont>
      <a:latin typeface="Bliss Pro Light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Gpb">
    <a:dk1>
      <a:sysClr val="windowText" lastClr="000000"/>
    </a:dk1>
    <a:lt1>
      <a:sysClr val="window" lastClr="FFFFFF"/>
    </a:lt1>
    <a:dk2>
      <a:srgbClr val="00447C"/>
    </a:dk2>
    <a:lt2>
      <a:srgbClr val="539FDE"/>
    </a:lt2>
    <a:accent1>
      <a:srgbClr val="96BDDE"/>
    </a:accent1>
    <a:accent2>
      <a:srgbClr val="8E9295"/>
    </a:accent2>
    <a:accent3>
      <a:srgbClr val="2C9855"/>
    </a:accent3>
    <a:accent4>
      <a:srgbClr val="C02800"/>
    </a:accent4>
    <a:accent5>
      <a:srgbClr val="EF795A"/>
    </a:accent5>
    <a:accent6>
      <a:srgbClr val="E9B2A2"/>
    </a:accent6>
    <a:hlink>
      <a:srgbClr val="C02800"/>
    </a:hlink>
    <a:folHlink>
      <a:srgbClr val="C02800"/>
    </a:folHlink>
  </a:clrScheme>
  <a:fontScheme name="gpb2">
    <a:majorFont>
      <a:latin typeface="Stem Medium"/>
      <a:ea typeface=""/>
      <a:cs typeface=""/>
    </a:majorFont>
    <a:minorFont>
      <a:latin typeface="Bliss Pro Light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Gpb">
    <a:dk1>
      <a:sysClr val="windowText" lastClr="000000"/>
    </a:dk1>
    <a:lt1>
      <a:sysClr val="window" lastClr="FFFFFF"/>
    </a:lt1>
    <a:dk2>
      <a:srgbClr val="00447C"/>
    </a:dk2>
    <a:lt2>
      <a:srgbClr val="539FDE"/>
    </a:lt2>
    <a:accent1>
      <a:srgbClr val="96BDDE"/>
    </a:accent1>
    <a:accent2>
      <a:srgbClr val="8E9295"/>
    </a:accent2>
    <a:accent3>
      <a:srgbClr val="2C9855"/>
    </a:accent3>
    <a:accent4>
      <a:srgbClr val="C02800"/>
    </a:accent4>
    <a:accent5>
      <a:srgbClr val="EF795A"/>
    </a:accent5>
    <a:accent6>
      <a:srgbClr val="E9B2A2"/>
    </a:accent6>
    <a:hlink>
      <a:srgbClr val="C02800"/>
    </a:hlink>
    <a:folHlink>
      <a:srgbClr val="C02800"/>
    </a:folHlink>
  </a:clrScheme>
  <a:fontScheme name="gpb2">
    <a:majorFont>
      <a:latin typeface="Stem Medium"/>
      <a:ea typeface=""/>
      <a:cs typeface=""/>
    </a:majorFont>
    <a:minorFont>
      <a:latin typeface="Bliss Pro Light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Gpb">
    <a:dk1>
      <a:sysClr val="windowText" lastClr="000000"/>
    </a:dk1>
    <a:lt1>
      <a:sysClr val="window" lastClr="FFFFFF"/>
    </a:lt1>
    <a:dk2>
      <a:srgbClr val="00447C"/>
    </a:dk2>
    <a:lt2>
      <a:srgbClr val="539FDE"/>
    </a:lt2>
    <a:accent1>
      <a:srgbClr val="96BDDE"/>
    </a:accent1>
    <a:accent2>
      <a:srgbClr val="8E9295"/>
    </a:accent2>
    <a:accent3>
      <a:srgbClr val="2C9855"/>
    </a:accent3>
    <a:accent4>
      <a:srgbClr val="C02800"/>
    </a:accent4>
    <a:accent5>
      <a:srgbClr val="EF795A"/>
    </a:accent5>
    <a:accent6>
      <a:srgbClr val="E9B2A2"/>
    </a:accent6>
    <a:hlink>
      <a:srgbClr val="C02800"/>
    </a:hlink>
    <a:folHlink>
      <a:srgbClr val="C02800"/>
    </a:folHlink>
  </a:clrScheme>
  <a:fontScheme name="gpb2">
    <a:majorFont>
      <a:latin typeface="Stem Medium"/>
      <a:ea typeface=""/>
      <a:cs typeface=""/>
    </a:majorFont>
    <a:minorFont>
      <a:latin typeface="Bliss Pro Light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Gpb">
    <a:dk1>
      <a:sysClr val="windowText" lastClr="000000"/>
    </a:dk1>
    <a:lt1>
      <a:sysClr val="window" lastClr="FFFFFF"/>
    </a:lt1>
    <a:dk2>
      <a:srgbClr val="00447C"/>
    </a:dk2>
    <a:lt2>
      <a:srgbClr val="539FDE"/>
    </a:lt2>
    <a:accent1>
      <a:srgbClr val="96BDDE"/>
    </a:accent1>
    <a:accent2>
      <a:srgbClr val="8E9295"/>
    </a:accent2>
    <a:accent3>
      <a:srgbClr val="2C9855"/>
    </a:accent3>
    <a:accent4>
      <a:srgbClr val="C02800"/>
    </a:accent4>
    <a:accent5>
      <a:srgbClr val="EF795A"/>
    </a:accent5>
    <a:accent6>
      <a:srgbClr val="E9B2A2"/>
    </a:accent6>
    <a:hlink>
      <a:srgbClr val="C02800"/>
    </a:hlink>
    <a:folHlink>
      <a:srgbClr val="C02800"/>
    </a:folHlink>
  </a:clrScheme>
  <a:fontScheme name="gpb2">
    <a:majorFont>
      <a:latin typeface="Stem Medium"/>
      <a:ea typeface=""/>
      <a:cs typeface=""/>
    </a:majorFont>
    <a:minorFont>
      <a:latin typeface="Bliss Pro Light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Gpb">
    <a:dk1>
      <a:sysClr val="windowText" lastClr="000000"/>
    </a:dk1>
    <a:lt1>
      <a:sysClr val="window" lastClr="FFFFFF"/>
    </a:lt1>
    <a:dk2>
      <a:srgbClr val="00447C"/>
    </a:dk2>
    <a:lt2>
      <a:srgbClr val="539FDE"/>
    </a:lt2>
    <a:accent1>
      <a:srgbClr val="96BDDE"/>
    </a:accent1>
    <a:accent2>
      <a:srgbClr val="8E9295"/>
    </a:accent2>
    <a:accent3>
      <a:srgbClr val="2C9855"/>
    </a:accent3>
    <a:accent4>
      <a:srgbClr val="C02800"/>
    </a:accent4>
    <a:accent5>
      <a:srgbClr val="EF795A"/>
    </a:accent5>
    <a:accent6>
      <a:srgbClr val="E9B2A2"/>
    </a:accent6>
    <a:hlink>
      <a:srgbClr val="C02800"/>
    </a:hlink>
    <a:folHlink>
      <a:srgbClr val="C02800"/>
    </a:folHlink>
  </a:clrScheme>
  <a:fontScheme name="gpb2">
    <a:majorFont>
      <a:latin typeface="Stem Medium"/>
      <a:ea typeface=""/>
      <a:cs typeface=""/>
    </a:majorFont>
    <a:minorFont>
      <a:latin typeface="Bliss Pro Light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Gpb">
    <a:dk1>
      <a:sysClr val="windowText" lastClr="000000"/>
    </a:dk1>
    <a:lt1>
      <a:sysClr val="window" lastClr="FFFFFF"/>
    </a:lt1>
    <a:dk2>
      <a:srgbClr val="00447C"/>
    </a:dk2>
    <a:lt2>
      <a:srgbClr val="539FDE"/>
    </a:lt2>
    <a:accent1>
      <a:srgbClr val="96BDDE"/>
    </a:accent1>
    <a:accent2>
      <a:srgbClr val="8E9295"/>
    </a:accent2>
    <a:accent3>
      <a:srgbClr val="2C9855"/>
    </a:accent3>
    <a:accent4>
      <a:srgbClr val="C02800"/>
    </a:accent4>
    <a:accent5>
      <a:srgbClr val="EF795A"/>
    </a:accent5>
    <a:accent6>
      <a:srgbClr val="E9B2A2"/>
    </a:accent6>
    <a:hlink>
      <a:srgbClr val="C02800"/>
    </a:hlink>
    <a:folHlink>
      <a:srgbClr val="C02800"/>
    </a:folHlink>
  </a:clrScheme>
  <a:fontScheme name="gpb2">
    <a:majorFont>
      <a:latin typeface="Stem Medium"/>
      <a:ea typeface=""/>
      <a:cs typeface=""/>
    </a:majorFont>
    <a:minorFont>
      <a:latin typeface="Bliss Pro Light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Gpb">
    <a:dk1>
      <a:sysClr val="windowText" lastClr="000000"/>
    </a:dk1>
    <a:lt1>
      <a:sysClr val="window" lastClr="FFFFFF"/>
    </a:lt1>
    <a:dk2>
      <a:srgbClr val="00447C"/>
    </a:dk2>
    <a:lt2>
      <a:srgbClr val="539FDE"/>
    </a:lt2>
    <a:accent1>
      <a:srgbClr val="96BDDE"/>
    </a:accent1>
    <a:accent2>
      <a:srgbClr val="8E9295"/>
    </a:accent2>
    <a:accent3>
      <a:srgbClr val="2C9855"/>
    </a:accent3>
    <a:accent4>
      <a:srgbClr val="C02800"/>
    </a:accent4>
    <a:accent5>
      <a:srgbClr val="EF795A"/>
    </a:accent5>
    <a:accent6>
      <a:srgbClr val="E9B2A2"/>
    </a:accent6>
    <a:hlink>
      <a:srgbClr val="C02800"/>
    </a:hlink>
    <a:folHlink>
      <a:srgbClr val="C02800"/>
    </a:folHlink>
  </a:clrScheme>
  <a:fontScheme name="gpb2">
    <a:majorFont>
      <a:latin typeface="Stem Medium"/>
      <a:ea typeface=""/>
      <a:cs typeface=""/>
    </a:majorFont>
    <a:minorFont>
      <a:latin typeface="Bliss Pro Light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Gpb">
    <a:dk1>
      <a:sysClr val="windowText" lastClr="000000"/>
    </a:dk1>
    <a:lt1>
      <a:sysClr val="window" lastClr="FFFFFF"/>
    </a:lt1>
    <a:dk2>
      <a:srgbClr val="00447C"/>
    </a:dk2>
    <a:lt2>
      <a:srgbClr val="539FDE"/>
    </a:lt2>
    <a:accent1>
      <a:srgbClr val="96BDDE"/>
    </a:accent1>
    <a:accent2>
      <a:srgbClr val="8E9295"/>
    </a:accent2>
    <a:accent3>
      <a:srgbClr val="2C9855"/>
    </a:accent3>
    <a:accent4>
      <a:srgbClr val="C02800"/>
    </a:accent4>
    <a:accent5>
      <a:srgbClr val="EF795A"/>
    </a:accent5>
    <a:accent6>
      <a:srgbClr val="E9B2A2"/>
    </a:accent6>
    <a:hlink>
      <a:srgbClr val="C02800"/>
    </a:hlink>
    <a:folHlink>
      <a:srgbClr val="C02800"/>
    </a:folHlink>
  </a:clrScheme>
  <a:fontScheme name="gpb2">
    <a:majorFont>
      <a:latin typeface="Stem Medium"/>
      <a:ea typeface=""/>
      <a:cs typeface=""/>
    </a:majorFont>
    <a:minorFont>
      <a:latin typeface="Bliss Pro Light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Шаблон2018</Template>
  <TotalTime>53273</TotalTime>
  <Words>1162</Words>
  <Application>Microsoft Office PowerPoint</Application>
  <PresentationFormat>Лист A4 (210x297 мм)</PresentationFormat>
  <Paragraphs>335</Paragraphs>
  <Slides>14</Slides>
  <Notes>13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33" baseType="lpstr">
      <vt:lpstr>ＭＳ Ｐゴシック</vt:lpstr>
      <vt:lpstr>Arial</vt:lpstr>
      <vt:lpstr>Arial Cyr</vt:lpstr>
      <vt:lpstr>Bliss Pro Light (Основной текст)</vt:lpstr>
      <vt:lpstr>Bliss Pro Light (Основной текст)сновной текст)</vt:lpstr>
      <vt:lpstr>Calibri</vt:lpstr>
      <vt:lpstr>Calibri Light</vt:lpstr>
      <vt:lpstr>Cambria</vt:lpstr>
      <vt:lpstr>Gilroy</vt:lpstr>
      <vt:lpstr>Open Sans</vt:lpstr>
      <vt:lpstr>Times New Roman</vt:lpstr>
      <vt:lpstr>Wingdings</vt:lpstr>
      <vt:lpstr>Шаблон2018</vt:lpstr>
      <vt:lpstr>Тема Office</vt:lpstr>
      <vt:lpstr>2_Шаблон2018</vt:lpstr>
      <vt:lpstr>3_Шаблон2018</vt:lpstr>
      <vt:lpstr>4_Шаблон2018</vt:lpstr>
      <vt:lpstr>5_Шаблон2018</vt:lpstr>
      <vt:lpstr>Слайд think-cell</vt:lpstr>
      <vt:lpstr>СВО и изменение грузопотоков</vt:lpstr>
      <vt:lpstr>Транспортные потоки и данные:  уходя на дно</vt:lpstr>
      <vt:lpstr>Стоимостные объемы экспорта:  не замечая санкций</vt:lpstr>
      <vt:lpstr>Поставки в тоннах:  «просадка» в марте-апреле, стабилизация в мае</vt:lpstr>
      <vt:lpstr>Экспорт в ЕС:  хуже чем коронавирус</vt:lpstr>
      <vt:lpstr>Поставки нефти в ЕС:  можно ли легко отказаться от российской нефти?</vt:lpstr>
      <vt:lpstr>Поставки нефти в ЕС:  «обнуление» СЗЕ…</vt:lpstr>
      <vt:lpstr>Поставки нефти в ЕС:  …и возвращение Италии</vt:lpstr>
      <vt:lpstr>Нефтепереработка в Европе:  лучше не бывает</vt:lpstr>
      <vt:lpstr>Поставки нефти в ЕС:  глядя вдаль</vt:lpstr>
      <vt:lpstr>Угрозы вторичных санкций:  в условиях низких свободных мощностей</vt:lpstr>
      <vt:lpstr>И строгой экономии:  много ходьбы</vt:lpstr>
      <vt:lpstr>Турецкий маршрут:  в начале ре-экспорта?</vt:lpstr>
      <vt:lpstr>Импорт из ЕС:  автомобили вне игры</vt:lpstr>
    </vt:vector>
  </TitlesOfParts>
  <Company>GPB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Бедарева Анастасия Олеговна</dc:creator>
  <cp:lastModifiedBy>Kondratiev Sergey</cp:lastModifiedBy>
  <cp:revision>2035</cp:revision>
  <cp:lastPrinted>2022-06-02T11:47:15Z</cp:lastPrinted>
  <dcterms:created xsi:type="dcterms:W3CDTF">2018-11-06T07:56:42Z</dcterms:created>
  <dcterms:modified xsi:type="dcterms:W3CDTF">2022-06-23T05:41:59Z</dcterms:modified>
</cp:coreProperties>
</file>