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82" r:id="rId2"/>
    <p:sldId id="960" r:id="rId3"/>
    <p:sldId id="962" r:id="rId4"/>
    <p:sldId id="911" r:id="rId5"/>
    <p:sldId id="965" r:id="rId6"/>
    <p:sldId id="967" r:id="rId7"/>
    <p:sldId id="972" r:id="rId8"/>
    <p:sldId id="950" r:id="rId9"/>
    <p:sldId id="951" r:id="rId10"/>
    <p:sldId id="970" r:id="rId11"/>
    <p:sldId id="988" r:id="rId12"/>
    <p:sldId id="989" r:id="rId13"/>
    <p:sldId id="981" r:id="rId14"/>
    <p:sldId id="983" r:id="rId15"/>
    <p:sldId id="982" r:id="rId16"/>
    <p:sldId id="985" r:id="rId17"/>
    <p:sldId id="986" r:id="rId18"/>
    <p:sldId id="987" r:id="rId19"/>
    <p:sldId id="919" r:id="rId20"/>
    <p:sldId id="990" r:id="rId21"/>
    <p:sldId id="925" r:id="rId22"/>
    <p:sldId id="957" r:id="rId23"/>
    <p:sldId id="968" r:id="rId24"/>
    <p:sldId id="959" r:id="rId25"/>
    <p:sldId id="678" r:id="rId26"/>
  </p:sldIdLst>
  <p:sldSz cx="9144000" cy="6858000" type="screen4x3"/>
  <p:notesSz cx="9875838" cy="67992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FB9"/>
    <a:srgbClr val="D7F0FF"/>
    <a:srgbClr val="FEE9CA"/>
    <a:srgbClr val="3672A4"/>
    <a:srgbClr val="CC3300"/>
    <a:srgbClr val="6EA4D0"/>
    <a:srgbClr val="BDFFFF"/>
    <a:srgbClr val="66FFFF"/>
    <a:srgbClr val="000000"/>
    <a:srgbClr val="7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8" autoAdjust="0"/>
    <p:restoredTop sz="94821" autoAdjust="0"/>
  </p:normalViewPr>
  <p:slideViewPr>
    <p:cSldViewPr snapToGrid="0" snapToObjects="1">
      <p:cViewPr>
        <p:scale>
          <a:sx n="66" d="100"/>
          <a:sy n="66" d="100"/>
        </p:scale>
        <p:origin x="-2940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6050483522352"/>
          <c:y val="8.4340771705031431E-2"/>
          <c:w val="0.86871522309711302"/>
          <c:h val="0.77154699803149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71BBFF"/>
                </a:gs>
              </a:gsLst>
              <a:lin ang="16200000" scaled="1"/>
              <a:tileRect/>
            </a:gradFill>
            <a:ln w="1905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143</c:v>
                </c:pt>
                <c:pt idx="1">
                  <c:v>151</c:v>
                </c:pt>
                <c:pt idx="2">
                  <c:v>178</c:v>
                </c:pt>
                <c:pt idx="3">
                  <c:v>269</c:v>
                </c:pt>
                <c:pt idx="4">
                  <c:v>321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8"/>
        <c:axId val="79080960"/>
        <c:axId val="35382976"/>
      </c:barChart>
      <c:catAx>
        <c:axId val="7908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35382976"/>
        <c:crosses val="autoZero"/>
        <c:auto val="1"/>
        <c:lblAlgn val="ctr"/>
        <c:lblOffset val="100"/>
        <c:tickLblSkip val="1"/>
        <c:noMultiLvlLbl val="0"/>
      </c:catAx>
      <c:valAx>
        <c:axId val="3538297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79080960"/>
        <c:crosses val="autoZero"/>
        <c:crossBetween val="between"/>
      </c:valAx>
      <c:spPr>
        <a:gradFill>
          <a:gsLst>
            <a:gs pos="100000">
              <a:srgbClr val="FFC679"/>
            </a:gs>
            <a:gs pos="3000">
              <a:schemeClr val="bg1"/>
            </a:gs>
            <a:gs pos="100000">
              <a:schemeClr val="bg1"/>
            </a:gs>
          </a:gsLst>
          <a:lin ang="5400000" scaled="0"/>
        </a:gradFill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75164041994751E-2"/>
          <c:y val="3.1421998031496062E-2"/>
          <c:w val="0.92312483595800521"/>
          <c:h val="0.77154699803149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71BBFF"/>
                </a:gs>
              </a:gsLst>
              <a:lin ang="16200000" scaled="1"/>
              <a:tileRect/>
            </a:gradFill>
            <a:ln w="1905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Янв.-авг.2010</c:v>
                </c:pt>
                <c:pt idx="1">
                  <c:v>Сент.-дек. 
2010</c:v>
                </c:pt>
                <c:pt idx="2">
                  <c:v>Янв.-авг. 2011</c:v>
                </c:pt>
                <c:pt idx="3">
                  <c:v>Сент.-дек. 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118</c:v>
                </c:pt>
                <c:pt idx="1">
                  <c:v>98</c:v>
                </c:pt>
                <c:pt idx="2">
                  <c:v>203</c:v>
                </c:pt>
                <c:pt idx="3">
                  <c:v>445</c:v>
                </c:pt>
                <c:pt idx="4">
                  <c:v>505</c:v>
                </c:pt>
                <c:pt idx="5">
                  <c:v>230</c:v>
                </c:pt>
                <c:pt idx="6">
                  <c:v>345.6</c:v>
                </c:pt>
                <c:pt idx="7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8"/>
        <c:axId val="42979328"/>
        <c:axId val="38534464"/>
      </c:barChart>
      <c:catAx>
        <c:axId val="429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8534464"/>
        <c:crosses val="autoZero"/>
        <c:auto val="1"/>
        <c:lblAlgn val="ctr"/>
        <c:lblOffset val="100"/>
        <c:tickLblSkip val="1"/>
        <c:noMultiLvlLbl val="0"/>
      </c:catAx>
      <c:valAx>
        <c:axId val="3853446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42979328"/>
        <c:crosses val="autoZero"/>
        <c:crossBetween val="between"/>
      </c:valAx>
      <c:spPr>
        <a:gradFill>
          <a:gsLst>
            <a:gs pos="100000">
              <a:srgbClr val="FFC679"/>
            </a:gs>
            <a:gs pos="3000">
              <a:schemeClr val="bg1"/>
            </a:gs>
            <a:gs pos="100000">
              <a:schemeClr val="bg1"/>
            </a:gs>
          </a:gsLst>
          <a:lin ang="5400000" scaled="0"/>
        </a:gradFill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0.74588</cdr:x>
      <cdr:y>0.8216</cdr:y>
    </cdr:from>
    <cdr:to>
      <cdr:x>0.90836</cdr:x>
      <cdr:y>0.88976</cdr:y>
    </cdr:to>
    <cdr:sp macro="" textlink="">
      <cdr:nvSpPr>
        <cdr:cNvPr id="2" name="TextBox 20"/>
        <cdr:cNvSpPr txBox="1"/>
      </cdr:nvSpPr>
      <cdr:spPr>
        <a:xfrm xmlns:a="http://schemas.openxmlformats.org/drawingml/2006/main">
          <a:off x="6022666" y="3486357"/>
          <a:ext cx="1311959" cy="289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201</a:t>
          </a:r>
          <a:r>
            <a:rPr lang="en-US" sz="1200" b="1" dirty="0" smtClean="0"/>
            <a:t>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0.85124</cdr:x>
      <cdr:y>0.82304</cdr:y>
    </cdr:from>
    <cdr:to>
      <cdr:x>1</cdr:x>
      <cdr:y>0.88832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6873420" y="3492472"/>
          <a:ext cx="120117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2015 (план)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0606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927" y="0"/>
            <a:ext cx="4280606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0D75D-1CA1-4977-B2E5-C097F2E240F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8207"/>
            <a:ext cx="4280606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927" y="6458207"/>
            <a:ext cx="4280606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A47A4-E1D2-4251-A290-857D92747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0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4279840" cy="3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6" tIns="46445" rIns="92896" bIns="46445" numCol="1" anchor="t" anchorCtr="0" compatLnSpc="1">
            <a:prstTxWarp prst="textNoShape">
              <a:avLst/>
            </a:prstTxWarp>
          </a:bodyPr>
          <a:lstStyle>
            <a:lvl1pPr defTabSz="929376">
              <a:defRPr sz="1200"/>
            </a:lvl1pPr>
          </a:lstStyle>
          <a:p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667" y="2"/>
            <a:ext cx="4279840" cy="3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6" tIns="46445" rIns="92896" bIns="46445" numCol="1" anchor="t" anchorCtr="0" compatLnSpc="1">
            <a:prstTxWarp prst="textNoShape">
              <a:avLst/>
            </a:prstTxWarp>
          </a:bodyPr>
          <a:lstStyle>
            <a:lvl1pPr algn="r" defTabSz="929376">
              <a:defRPr sz="1200"/>
            </a:lvl1pPr>
          </a:lstStyle>
          <a:p>
            <a:endParaRPr lang="ru-RU" alt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2763"/>
            <a:ext cx="3392488" cy="2544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119" y="3229869"/>
            <a:ext cx="7901605" cy="305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6" tIns="46445" rIns="92896" bIns="46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455"/>
            <a:ext cx="4279840" cy="3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6" tIns="46445" rIns="92896" bIns="46445" numCol="1" anchor="b" anchorCtr="0" compatLnSpc="1">
            <a:prstTxWarp prst="textNoShape">
              <a:avLst/>
            </a:prstTxWarp>
          </a:bodyPr>
          <a:lstStyle>
            <a:lvl1pPr defTabSz="929376">
              <a:defRPr sz="1200"/>
            </a:lvl1pPr>
          </a:lstStyle>
          <a:p>
            <a:endParaRPr lang="ru-RU" alt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667" y="6456455"/>
            <a:ext cx="4279840" cy="3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96" tIns="46445" rIns="92896" bIns="46445" numCol="1" anchor="b" anchorCtr="0" compatLnSpc="1">
            <a:prstTxWarp prst="textNoShape">
              <a:avLst/>
            </a:prstTxWarp>
          </a:bodyPr>
          <a:lstStyle>
            <a:lvl1pPr algn="r" defTabSz="929376">
              <a:defRPr sz="1200"/>
            </a:lvl1pPr>
          </a:lstStyle>
          <a:p>
            <a:fld id="{CCBB94F9-EC97-4B2F-81AD-AB036A98F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81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938D6-7C98-433D-8463-606B7151544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92870-24CD-4E05-A699-1354543581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61605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D0962-0A13-4E0D-98CA-2128D0589F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507887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BCC11-EA39-472C-A0C2-F730D05418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30885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14338" cy="304800"/>
          </a:xfrm>
        </p:spPr>
        <p:txBody>
          <a:bodyPr/>
          <a:lstStyle>
            <a:lvl1pPr>
              <a:defRPr/>
            </a:lvl1pPr>
          </a:lstStyle>
          <a:p>
            <a:fld id="{D3EB87F2-B655-4A91-A926-C421A752DF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451944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F726-7F0A-4B38-836A-08FB53E28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3EBE-357A-4217-A4F9-F515E9E5D6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78D75-DEEB-484F-8B96-59292B5A1F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15952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F97C2-9F2A-483A-89DB-31D53F8B79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39126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2C0EE-B485-44CC-AC68-8DF10BDC82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389770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8425B-FD30-42E9-8483-DCF3DF7424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18809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AADA3-DCD9-4F13-A3AE-60747210D9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85773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BBBBF-802C-4AF6-A429-54B96CE644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276978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07562-38A7-4496-9E10-975184704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77432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9C51-B93C-4386-9439-3FC175A292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311479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14338" cy="304800"/>
          </a:xfrm>
          <a:prstGeom prst="rect">
            <a:avLst/>
          </a:prstGeom>
          <a:solidFill>
            <a:srgbClr val="3672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F43C483F-AE9E-4C81-A8E5-AED3ADA8C4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zo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46" name="Rectangle 22"/>
          <p:cNvSpPr>
            <a:spLocks noChangeArrowheads="1"/>
          </p:cNvSpPr>
          <p:nvPr/>
        </p:nvSpPr>
        <p:spPr bwMode="auto">
          <a:xfrm>
            <a:off x="0" y="19050"/>
            <a:ext cx="9144000" cy="612775"/>
          </a:xfrm>
          <a:prstGeom prst="rect">
            <a:avLst/>
          </a:prstGeom>
          <a:solidFill>
            <a:srgbClr val="C0DDF8"/>
          </a:solidFill>
          <a:ln>
            <a:noFill/>
          </a:ln>
          <a:effectLst>
            <a:prstShdw prst="shdw17" dist="17961" dir="2700000">
              <a:srgbClr val="C0DDF8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428625" y="1914525"/>
            <a:ext cx="8286750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rgbClr val="004182"/>
                </a:solidFill>
              </a:rPr>
              <a:t>Баланс производства судового топлива с учетом четырехсторонних соглашений по модернизации НПЗ</a:t>
            </a:r>
            <a:endParaRPr lang="ru-RU" sz="2200" b="1" dirty="0">
              <a:solidFill>
                <a:srgbClr val="004182"/>
              </a:solidFill>
            </a:endParaRPr>
          </a:p>
        </p:txBody>
      </p:sp>
      <p:sp>
        <p:nvSpPr>
          <p:cNvPr id="615430" name="Rectangle 8"/>
          <p:cNvSpPr>
            <a:spLocks noChangeArrowheads="1"/>
          </p:cNvSpPr>
          <p:nvPr/>
        </p:nvSpPr>
        <p:spPr bwMode="auto">
          <a:xfrm>
            <a:off x="1783599" y="3575123"/>
            <a:ext cx="57816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1600" b="1" i="1" dirty="0"/>
              <a:t>Капустин В.М. </a:t>
            </a:r>
            <a:r>
              <a:rPr lang="ru-RU" altLang="ru-RU" b="1" i="1" dirty="0"/>
              <a:t/>
            </a:r>
            <a:br>
              <a:rPr lang="ru-RU" altLang="ru-RU" b="1" i="1" dirty="0"/>
            </a:br>
            <a:r>
              <a:rPr lang="ru-RU" altLang="ru-RU" sz="1200" b="1" i="1" dirty="0" smtClean="0"/>
              <a:t>Генеральный </a:t>
            </a:r>
            <a:r>
              <a:rPr lang="ru-RU" altLang="ru-RU" sz="1200" b="1" i="1" dirty="0"/>
              <a:t>директор ОАО «ВНИПИнефть»,</a:t>
            </a:r>
          </a:p>
          <a:p>
            <a:pPr algn="ctr">
              <a:lnSpc>
                <a:spcPct val="90000"/>
              </a:lnSpc>
            </a:pPr>
            <a:r>
              <a:rPr lang="ru-RU" altLang="ru-RU" sz="1200" b="1" i="1" dirty="0"/>
              <a:t>зав. кафедрой технологии переработки нефти</a:t>
            </a:r>
            <a:br>
              <a:rPr lang="ru-RU" altLang="ru-RU" sz="1200" b="1" i="1" dirty="0"/>
            </a:br>
            <a:r>
              <a:rPr lang="ru-RU" altLang="ru-RU" sz="1200" b="1" i="1" dirty="0"/>
              <a:t>РГУ нефти и газа им. И.М.Губкина,</a:t>
            </a:r>
            <a:br>
              <a:rPr lang="ru-RU" altLang="ru-RU" sz="1200" b="1" i="1" dirty="0"/>
            </a:br>
            <a:r>
              <a:rPr lang="ru-RU" altLang="ru-RU" sz="1200" b="1" i="1" dirty="0"/>
              <a:t> Заслуженный деятель науки РФ</a:t>
            </a:r>
            <a:r>
              <a:rPr lang="ru-RU" altLang="ru-RU" sz="1200" dirty="0"/>
              <a:t> </a:t>
            </a:r>
          </a:p>
        </p:txBody>
      </p:sp>
      <p:sp>
        <p:nvSpPr>
          <p:cNvPr id="615432" name="Rectangle 8"/>
          <p:cNvSpPr>
            <a:spLocks noChangeArrowheads="1"/>
          </p:cNvSpPr>
          <p:nvPr/>
        </p:nvSpPr>
        <p:spPr bwMode="auto">
          <a:xfrm>
            <a:off x="1446213" y="4230688"/>
            <a:ext cx="63373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1600" b="1" i="1"/>
              <a:t/>
            </a:r>
            <a:br>
              <a:rPr lang="ru-RU" altLang="ru-RU" sz="1600" b="1" i="1"/>
            </a:br>
            <a:endParaRPr lang="ru-RU" altLang="ru-RU" sz="1600" b="1" i="1"/>
          </a:p>
          <a:p>
            <a:pPr algn="ctr">
              <a:lnSpc>
                <a:spcPct val="110000"/>
              </a:lnSpc>
            </a:pPr>
            <a:endParaRPr lang="ru-RU" altLang="ru-RU" sz="1600" b="1" i="1"/>
          </a:p>
        </p:txBody>
      </p:sp>
      <p:pic>
        <p:nvPicPr>
          <p:cNvPr id="615433" name="Picture 4" descr="кат-кр-таиф05-14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852988"/>
            <a:ext cx="2563812" cy="1624012"/>
          </a:xfrm>
          <a:prstGeom prst="rect">
            <a:avLst/>
          </a:prstGeom>
          <a:solidFill>
            <a:srgbClr val="FFC78F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4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4838700"/>
            <a:ext cx="2439987" cy="16525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4832350"/>
            <a:ext cx="2487612" cy="16557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45" name="Text Box 21"/>
          <p:cNvSpPr txBox="1">
            <a:spLocks noChangeArrowheads="1"/>
          </p:cNvSpPr>
          <p:nvPr/>
        </p:nvSpPr>
        <p:spPr bwMode="auto">
          <a:xfrm>
            <a:off x="3240088" y="836613"/>
            <a:ext cx="28067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CC3300"/>
                </a:solidFill>
              </a:rPr>
              <a:t>ОАО «ВНИПИнефть»</a:t>
            </a:r>
          </a:p>
        </p:txBody>
      </p:sp>
      <p:grpSp>
        <p:nvGrpSpPr>
          <p:cNvPr id="615454" name="Group 30"/>
          <p:cNvGrpSpPr>
            <a:grpSpLocks/>
          </p:cNvGrpSpPr>
          <p:nvPr/>
        </p:nvGrpSpPr>
        <p:grpSpPr bwMode="auto">
          <a:xfrm>
            <a:off x="4076700" y="34925"/>
            <a:ext cx="1169988" cy="669925"/>
            <a:chOff x="1135" y="1152"/>
            <a:chExt cx="2925" cy="1824"/>
          </a:xfrm>
        </p:grpSpPr>
        <p:sp>
          <p:nvSpPr>
            <p:cNvPr id="615455" name="Freeform 31"/>
            <p:cNvSpPr>
              <a:spLocks/>
            </p:cNvSpPr>
            <p:nvPr/>
          </p:nvSpPr>
          <p:spPr bwMode="auto">
            <a:xfrm>
              <a:off x="1135" y="2022"/>
              <a:ext cx="2925" cy="954"/>
            </a:xfrm>
            <a:custGeom>
              <a:avLst/>
              <a:gdLst>
                <a:gd name="T0" fmla="*/ 10167 w 20000"/>
                <a:gd name="T1" fmla="*/ 19973 h 20000"/>
                <a:gd name="T2" fmla="*/ 19991 w 20000"/>
                <a:gd name="T3" fmla="*/ 0 h 20000"/>
                <a:gd name="T4" fmla="*/ 0 w 20000"/>
                <a:gd name="T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00" h="20000">
                  <a:moveTo>
                    <a:pt x="10167" y="19973"/>
                  </a:moveTo>
                  <a:lnTo>
                    <a:pt x="19991" y="0"/>
                  </a:lnTo>
                  <a:lnTo>
                    <a:pt x="0" y="0"/>
                  </a:lnTo>
                </a:path>
              </a:pathLst>
            </a:custGeom>
            <a:solidFill>
              <a:srgbClr val="E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1848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56" name="Oval 32"/>
            <p:cNvSpPr>
              <a:spLocks noChangeArrowheads="1"/>
            </p:cNvSpPr>
            <p:nvPr/>
          </p:nvSpPr>
          <p:spPr bwMode="auto">
            <a:xfrm>
              <a:off x="1669" y="1152"/>
              <a:ext cx="1896" cy="182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E8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457" name="Group 33"/>
            <p:cNvGrpSpPr>
              <a:grpSpLocks/>
            </p:cNvGrpSpPr>
            <p:nvPr/>
          </p:nvGrpSpPr>
          <p:grpSpPr bwMode="auto">
            <a:xfrm>
              <a:off x="1769" y="2047"/>
              <a:ext cx="1686" cy="846"/>
              <a:chOff x="215" y="2575"/>
              <a:chExt cx="1554" cy="801"/>
            </a:xfrm>
          </p:grpSpPr>
          <p:sp>
            <p:nvSpPr>
              <p:cNvPr id="615458" name="Arc 34"/>
              <p:cNvSpPr>
                <a:spLocks/>
              </p:cNvSpPr>
              <p:nvPr/>
            </p:nvSpPr>
            <p:spPr bwMode="auto">
              <a:xfrm flipH="1" flipV="1">
                <a:off x="215" y="2575"/>
                <a:ext cx="793" cy="8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80000"/>
              </a:solidFill>
              <a:ln w="12700">
                <a:solidFill>
                  <a:srgbClr val="E8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59" name="Arc 35"/>
              <p:cNvSpPr>
                <a:spLocks/>
              </p:cNvSpPr>
              <p:nvPr/>
            </p:nvSpPr>
            <p:spPr bwMode="auto">
              <a:xfrm flipV="1">
                <a:off x="1008" y="2575"/>
                <a:ext cx="761" cy="8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1848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5460" name="Oval 36"/>
            <p:cNvSpPr>
              <a:spLocks noChangeArrowheads="1"/>
            </p:cNvSpPr>
            <p:nvPr/>
          </p:nvSpPr>
          <p:spPr bwMode="auto">
            <a:xfrm>
              <a:off x="2287" y="1250"/>
              <a:ext cx="643" cy="230"/>
            </a:xfrm>
            <a:prstGeom prst="ellipse">
              <a:avLst/>
            </a:prstGeom>
            <a:solidFill>
              <a:srgbClr val="E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1848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61" name="AutoShape 37"/>
            <p:cNvSpPr>
              <a:spLocks noChangeArrowheads="1"/>
            </p:cNvSpPr>
            <p:nvPr/>
          </p:nvSpPr>
          <p:spPr bwMode="auto">
            <a:xfrm flipV="1">
              <a:off x="1769" y="2032"/>
              <a:ext cx="1686" cy="84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62" name="AutoShape 38"/>
            <p:cNvSpPr>
              <a:spLocks noChangeArrowheads="1"/>
            </p:cNvSpPr>
            <p:nvPr/>
          </p:nvSpPr>
          <p:spPr bwMode="auto">
            <a:xfrm rot="10786686">
              <a:off x="2287" y="1365"/>
              <a:ext cx="643" cy="1504"/>
            </a:xfrm>
            <a:prstGeom prst="triangle">
              <a:avLst>
                <a:gd name="adj" fmla="val 50000"/>
              </a:avLst>
            </a:prstGeom>
            <a:solidFill>
              <a:srgbClr val="E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184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463" name="Rectangle 3"/>
          <p:cNvSpPr txBox="1">
            <a:spLocks noChangeArrowheads="1"/>
          </p:cNvSpPr>
          <p:nvPr/>
        </p:nvSpPr>
        <p:spPr bwMode="auto">
          <a:xfrm>
            <a:off x="1036638" y="6553200"/>
            <a:ext cx="7042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00099"/>
              </a:buClr>
            </a:pPr>
            <a:r>
              <a:rPr lang="ru-RU" altLang="ru-RU" sz="1400" b="1" dirty="0" smtClean="0">
                <a:solidFill>
                  <a:srgbClr val="004182"/>
                </a:solidFill>
              </a:rPr>
              <a:t>С</a:t>
            </a:r>
            <a:r>
              <a:rPr lang="ru-RU" altLang="ru-RU" sz="1400" b="1" dirty="0" smtClean="0">
                <a:solidFill>
                  <a:srgbClr val="004182"/>
                </a:solidFill>
              </a:rPr>
              <a:t>анкт</a:t>
            </a:r>
            <a:r>
              <a:rPr lang="ru-RU" altLang="ru-RU" sz="1400" b="1" dirty="0" smtClean="0">
                <a:solidFill>
                  <a:srgbClr val="004182"/>
                </a:solidFill>
              </a:rPr>
              <a:t>-Петербург</a:t>
            </a:r>
            <a:r>
              <a:rPr lang="ru-RU" altLang="ru-RU" sz="1400" b="1" dirty="0" smtClean="0">
                <a:solidFill>
                  <a:srgbClr val="004182"/>
                </a:solidFill>
              </a:rPr>
              <a:t>, </a:t>
            </a:r>
            <a:r>
              <a:rPr lang="ru-RU" altLang="ru-RU" sz="1400" b="1" dirty="0">
                <a:solidFill>
                  <a:srgbClr val="004182"/>
                </a:solidFill>
              </a:rPr>
              <a:t>июнь </a:t>
            </a:r>
            <a:r>
              <a:rPr lang="ru-RU" altLang="ru-RU" sz="1400" b="1" dirty="0" smtClean="0">
                <a:solidFill>
                  <a:srgbClr val="004182"/>
                </a:solidFill>
              </a:rPr>
              <a:t>2015г</a:t>
            </a:r>
            <a:r>
              <a:rPr lang="ru-RU" altLang="ru-RU" sz="1400" b="1" dirty="0">
                <a:solidFill>
                  <a:srgbClr val="004182"/>
                </a:solidFill>
              </a:rPr>
              <a:t>.</a:t>
            </a:r>
            <a:endParaRPr lang="en-US" altLang="ru-RU" sz="1400" b="1" dirty="0">
              <a:solidFill>
                <a:srgbClr val="00418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6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/>
      <p:bldP spid="615430" grpId="0"/>
      <p:bldP spid="615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43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222268"/>
                </a:solidFill>
              </a:rPr>
              <a:t>ОСНОВНЫЕ СПОСОБЫ ПРОИЗВОДСТВА </a:t>
            </a:r>
            <a:br>
              <a:rPr lang="ru-RU" sz="1800" b="1" dirty="0" smtClean="0">
                <a:solidFill>
                  <a:srgbClr val="222268"/>
                </a:solidFill>
              </a:rPr>
            </a:br>
            <a:r>
              <a:rPr lang="ru-RU" sz="1800" b="1" dirty="0" smtClean="0">
                <a:solidFill>
                  <a:srgbClr val="222268"/>
                </a:solidFill>
              </a:rPr>
              <a:t>МАЛОСЕРНИСТОГО  СУДОВОГО ТОПЛИВА</a:t>
            </a:r>
            <a:endParaRPr lang="ru-RU" sz="1800" b="1" dirty="0">
              <a:solidFill>
                <a:srgbClr val="222268"/>
              </a:solidFill>
            </a:endParaRPr>
          </a:p>
        </p:txBody>
      </p:sp>
      <p:sp>
        <p:nvSpPr>
          <p:cNvPr id="32773" name="Содержимое 2"/>
          <p:cNvSpPr>
            <a:spLocks noGrp="1"/>
          </p:cNvSpPr>
          <p:nvPr>
            <p:ph idx="1"/>
          </p:nvPr>
        </p:nvSpPr>
        <p:spPr>
          <a:xfrm>
            <a:off x="198438" y="792163"/>
            <a:ext cx="8686800" cy="324280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Из нефтей с низким содержанием серы – Ачинский НПЗ, Волгоградский НПЗ, Афипский НПЗ, </a:t>
            </a:r>
            <a:r>
              <a:rPr lang="ru-RU" sz="1600" dirty="0" err="1" smtClean="0"/>
              <a:t>Новошахтинский</a:t>
            </a:r>
            <a:r>
              <a:rPr lang="ru-RU" sz="1600" dirty="0" smtClean="0"/>
              <a:t> НПЗ – сера на уровне 1,0 % масс. в тяжелом топливе и 0,1% мас. для легких судовых топлив;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Топливо, полученное из продуктов и остатков процессов глубокой переработки нефтяного сырья;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Использование преимущественно легкого судового топлива – дизельного – как альтернативы мазуту и вовлечение </a:t>
            </a:r>
            <a:r>
              <a:rPr lang="ru-RU" sz="1600" dirty="0" err="1" smtClean="0"/>
              <a:t>низкосернистого</a:t>
            </a:r>
            <a:r>
              <a:rPr lang="ru-RU" sz="1600" dirty="0" smtClean="0"/>
              <a:t> дизельного топлива в производство судового топлива;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Использование природного газа, </a:t>
            </a:r>
            <a:r>
              <a:rPr lang="ru-RU" sz="1600" dirty="0" err="1" smtClean="0"/>
              <a:t>биотоплива</a:t>
            </a:r>
            <a:r>
              <a:rPr lang="ru-RU" sz="1600" dirty="0" smtClean="0"/>
              <a:t> ;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Применение специальных технологий улавливания  и очистки газов от сернистых соединений;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Использование инновационных технологий переработки остатков</a:t>
            </a:r>
          </a:p>
        </p:txBody>
      </p:sp>
      <p:sp>
        <p:nvSpPr>
          <p:cNvPr id="3277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EBD1-6302-4428-87F1-90BFF1A68C4D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  <p:pic>
        <p:nvPicPr>
          <p:cNvPr id="32775" name="Picture 2" descr="http://www.million-deals.ru/pages/create_big_tovar_foto/cHJvZHVjdF9waG90by80NGE1NDY0YzFjZDIxZjc5NjhjMzVjMjdjMmEyZDk2NC5qcGc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4257675"/>
            <a:ext cx="277653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 descr="http://www.the3dstudio.com/download_image.ashx?size=large&amp;mode=product&amp;file_guid=581aca41-8969-4194-a49f-0f2eb701c1a0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300" y="4270375"/>
            <a:ext cx="24701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http://i.vpkoil.ru/u/pic/5d/b0a8ae5cc811e29e9cb2da31933b38/-/icon_7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4257675"/>
            <a:ext cx="25527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72" y="80814"/>
            <a:ext cx="9144000" cy="504000"/>
          </a:xfr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700" b="1" kern="1200" dirty="0" smtClean="0">
                <a:solidFill>
                  <a:srgbClr val="00397E"/>
                </a:solidFill>
                <a:latin typeface="Arial" charset="0"/>
                <a:ea typeface="+mn-ea"/>
                <a:cs typeface="Arial" charset="0"/>
              </a:rPr>
              <a:t>ПРОГНОЗ ПРОИЗВОДСТВА СУДОВЫХ ТОПЛИВ </a:t>
            </a:r>
            <a:br>
              <a:rPr lang="ru-RU" sz="1700" b="1" kern="1200" dirty="0" smtClean="0">
                <a:solidFill>
                  <a:srgbClr val="00397E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700" b="1" kern="1200" dirty="0" smtClean="0">
                <a:solidFill>
                  <a:srgbClr val="00397E"/>
                </a:solidFill>
                <a:latin typeface="Arial" charset="0"/>
                <a:ea typeface="+mn-ea"/>
                <a:cs typeface="Arial" charset="0"/>
              </a:rPr>
              <a:t>И ТОПОЧНОГО МАЗУТА В ЦЕЛОМ ПО РФ </a:t>
            </a:r>
            <a:endParaRPr lang="ru-RU" sz="1700" b="1" kern="1200" dirty="0">
              <a:solidFill>
                <a:srgbClr val="00397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6452204"/>
            <a:ext cx="9144001" cy="405795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85000"/>
                </a:schemeClr>
              </a:gs>
              <a:gs pos="0">
                <a:schemeClr val="accent4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9842"/>
              </p:ext>
            </p:extLst>
          </p:nvPr>
        </p:nvGraphicFramePr>
        <p:xfrm>
          <a:off x="1363434" y="824832"/>
          <a:ext cx="6752014" cy="2474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8044"/>
                <a:gridCol w="738794"/>
                <a:gridCol w="738794"/>
                <a:gridCol w="738794"/>
                <a:gridCol w="738794"/>
                <a:gridCol w="738794"/>
              </a:tblGrid>
              <a:tr h="209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2563" marR="9380" marT="938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err="1" smtClean="0">
                          <a:effectLst/>
                        </a:rPr>
                        <a:t>тыс.т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/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066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</a:tr>
              <a:tr h="2661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Судовое топливо дистиллятное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2563" marR="9380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8 522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8 187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8 347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9 057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9 437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466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 smtClean="0">
                          <a:effectLst/>
                        </a:rPr>
                        <a:t>включая </a:t>
                      </a:r>
                      <a:r>
                        <a:rPr lang="ru-RU" sz="1400" i="1" u="none" strike="noStrike" dirty="0">
                          <a:effectLst/>
                        </a:rPr>
                        <a:t>технологическую возможность производства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4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947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1 052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1 052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2 347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2 837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2661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Судовое топливо тяжелое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2563" marR="9380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4 975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5 889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5 889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3 390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3 700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</a:tr>
              <a:tr h="46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1" u="none" strike="noStrike" dirty="0">
                          <a:effectLst/>
                        </a:rPr>
                        <a:t>вкл. производство с целью повышения эффективности переработки нефти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4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1 750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2 664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2 664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2 700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i="1" u="none" strike="noStrike" dirty="0">
                          <a:effectLst/>
                        </a:rPr>
                        <a:t>2 900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</a:tr>
              <a:tr h="274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Топочный мазут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2563" marR="9380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74 773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74 209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70 334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58 994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36 729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80" marR="112563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1948" y="3430340"/>
            <a:ext cx="8220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000" indent="-144000"/>
            <a:r>
              <a:rPr lang="ru-RU" sz="1400" i="1" dirty="0"/>
              <a:t>*) </a:t>
            </a:r>
            <a:r>
              <a:rPr lang="ru-RU" sz="1400" i="1" dirty="0" smtClean="0"/>
              <a:t>в том числе </a:t>
            </a:r>
            <a:r>
              <a:rPr lang="ru-RU" sz="1400" i="1" dirty="0"/>
              <a:t>78,8 </a:t>
            </a:r>
            <a:r>
              <a:rPr lang="ru-RU" sz="1400" i="1" dirty="0" smtClean="0"/>
              <a:t>тыс.тонн </a:t>
            </a:r>
            <a:r>
              <a:rPr lang="ru-RU" sz="1400" i="1" dirty="0"/>
              <a:t>судового топлива дистиллятного по прочим независимым НПЗ, не </a:t>
            </a:r>
            <a:r>
              <a:rPr lang="ru-RU" sz="1400" i="1" dirty="0" smtClean="0"/>
              <a:t>вошедшим </a:t>
            </a:r>
            <a:r>
              <a:rPr lang="ru-RU" sz="1400" i="1" dirty="0"/>
              <a:t>в перечень НПЗ по техническому заданию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1550" y="6524625"/>
            <a:ext cx="392641" cy="333375"/>
          </a:xfrm>
        </p:spPr>
        <p:txBody>
          <a:bodyPr/>
          <a:lstStyle/>
          <a:p>
            <a:pPr>
              <a:spcBef>
                <a:spcPts val="0"/>
              </a:spcBef>
            </a:pPr>
            <a:fld id="{530419DB-18A1-4BA5-931C-271E9D6B80C5}" type="slidenum">
              <a:rPr lang="ru-RU" altLang="ru-RU" sz="1100" smtClean="0"/>
              <a:pPr>
                <a:spcBef>
                  <a:spcPts val="0"/>
                </a:spcBef>
              </a:pPr>
              <a:t>10</a:t>
            </a:fld>
            <a:endParaRPr lang="ru-RU" altLang="ru-RU" sz="11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466725" y="4134049"/>
            <a:ext cx="8220075" cy="2136122"/>
          </a:xfrm>
          <a:prstGeom prst="rect">
            <a:avLst/>
          </a:prstGeom>
          <a:solidFill>
            <a:schemeClr val="bg1"/>
          </a:solidFill>
          <a:ln w="0" cap="sq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3672A4"/>
              </a:buClr>
              <a:buFont typeface="Wingdings" panose="05000000000000000000" pitchFamily="2" charset="2"/>
              <a:buChar char="v"/>
            </a:pPr>
            <a:r>
              <a:rPr lang="ru-RU" sz="1600" dirty="0"/>
              <a:t>С</a:t>
            </a:r>
            <a:r>
              <a:rPr lang="ru-RU" sz="1600" dirty="0" smtClean="0"/>
              <a:t> учетом технологической возможности производства прогнозируется рост выпуска судовых топлив до 2020 – 2025 </a:t>
            </a:r>
            <a:r>
              <a:rPr lang="ru-RU" sz="1600" dirty="0"/>
              <a:t>гг. </a:t>
            </a:r>
            <a:endParaRPr lang="ru-RU" sz="1600" dirty="0" smtClean="0"/>
          </a:p>
          <a:p>
            <a:pPr>
              <a:spcBef>
                <a:spcPts val="600"/>
              </a:spcBef>
              <a:buClr>
                <a:srgbClr val="3672A4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Объем </a:t>
            </a:r>
            <a:r>
              <a:rPr lang="ru-RU" sz="1600" dirty="0"/>
              <a:t>производства судовых топлив без учета технологической возможности производства снизится к 2020 году на 18%, </a:t>
            </a:r>
            <a:r>
              <a:rPr lang="ru-RU" sz="1600" dirty="0" smtClean="0"/>
              <a:t>к </a:t>
            </a:r>
            <a:r>
              <a:rPr lang="ru-RU" sz="1600" dirty="0"/>
              <a:t>2025 г. </a:t>
            </a:r>
            <a:r>
              <a:rPr lang="ru-RU" sz="1600" dirty="0" smtClean="0"/>
              <a:t>- на 20% по </a:t>
            </a:r>
            <a:r>
              <a:rPr lang="ru-RU" sz="1600" dirty="0"/>
              <a:t>сравнению с 2013 г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>
              <a:spcBef>
                <a:spcPts val="600"/>
              </a:spcBef>
              <a:buClr>
                <a:srgbClr val="3672A4"/>
              </a:buClr>
              <a:buFont typeface="Wingdings" panose="05000000000000000000" pitchFamily="2" charset="2"/>
              <a:buChar char="v"/>
            </a:pPr>
            <a:r>
              <a:rPr lang="ru-RU" sz="1600" dirty="0" smtClean="0"/>
              <a:t>К </a:t>
            </a:r>
            <a:r>
              <a:rPr lang="ru-RU" sz="1600" dirty="0"/>
              <a:t>2025 году доля производства судовых топлив, как технологической </a:t>
            </a:r>
            <a:r>
              <a:rPr lang="ru-RU" sz="1600" dirty="0" smtClean="0"/>
              <a:t>возможности, </a:t>
            </a:r>
            <a:r>
              <a:rPr lang="ru-RU" sz="1600" dirty="0"/>
              <a:t>в общем объеме производства, составит 30%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4958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675"/>
            <a:ext cx="9144000" cy="496384"/>
          </a:xfr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700" b="1" kern="1200" dirty="0" smtClean="0">
                <a:solidFill>
                  <a:srgbClr val="00397E"/>
                </a:solidFill>
                <a:latin typeface="Arial" charset="0"/>
                <a:ea typeface="+mn-ea"/>
                <a:cs typeface="Arial" charset="0"/>
              </a:rPr>
              <a:t>ПРОГНОЗ ПРОИЗВОДСТВА СУДОВЫХ ТОПЛИВ </a:t>
            </a:r>
            <a:br>
              <a:rPr lang="ru-RU" sz="1700" b="1" kern="1200" dirty="0" smtClean="0">
                <a:solidFill>
                  <a:srgbClr val="00397E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700" b="1" kern="1200" dirty="0" smtClean="0">
                <a:solidFill>
                  <a:srgbClr val="00397E"/>
                </a:solidFill>
                <a:latin typeface="Arial" charset="0"/>
                <a:ea typeface="+mn-ea"/>
                <a:cs typeface="Arial" charset="0"/>
              </a:rPr>
              <a:t>И ТОПОЧНОГО МАЗУТА ПО ВИНК</a:t>
            </a:r>
            <a:endParaRPr lang="ru-RU" sz="1700" b="1" kern="1200" dirty="0">
              <a:solidFill>
                <a:srgbClr val="00397E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68718"/>
              </p:ext>
            </p:extLst>
          </p:nvPr>
        </p:nvGraphicFramePr>
        <p:xfrm>
          <a:off x="457200" y="685565"/>
          <a:ext cx="8309429" cy="5484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8044"/>
                <a:gridCol w="1042242"/>
                <a:gridCol w="1030514"/>
                <a:gridCol w="1117600"/>
                <a:gridCol w="1103086"/>
                <a:gridCol w="957943"/>
              </a:tblGrid>
              <a:tr h="100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err="1">
                          <a:effectLst/>
                        </a:rPr>
                        <a:t>тыс.т</a:t>
                      </a:r>
                      <a:r>
                        <a:rPr lang="ru-RU" sz="1000" u="none" strike="noStrike" dirty="0">
                          <a:effectLst/>
                        </a:rPr>
                        <a:t> /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ВИНК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г.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 г.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 г.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г.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72A4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ОАО "НК "Роснефть"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Судовое топливо дистиллятное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2 455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2 470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2 470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2 690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2 930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177303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вкл. технологическую возможность производства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399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580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595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595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1 570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1 810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Судовое топливо тяжелое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735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735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735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</a:tr>
              <a:tr h="177303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вкл. производство с целью повышения эффективности переработки нефти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399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400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400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400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Топочный мазут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27 235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25 650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17 235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12 730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ОАО "АНК "</a:t>
                      </a:r>
                      <a:r>
                        <a:rPr lang="ru-RU" sz="1200" b="1" i="1" u="none" strike="noStrike" dirty="0" err="1">
                          <a:effectLst/>
                        </a:rPr>
                        <a:t>Башнефть</a:t>
                      </a:r>
                      <a:r>
                        <a:rPr lang="ru-RU" sz="1200" b="1" i="1" u="none" strike="noStrike" dirty="0">
                          <a:effectLst/>
                        </a:rPr>
                        <a:t>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Судовое топливо дистиллятное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177303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вкл. технологическую возможность производства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2399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85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85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85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85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i="1" u="none" strike="noStrike" dirty="0">
                          <a:effectLst/>
                        </a:rPr>
                        <a:t>85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Топочный мазут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3 315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3 315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3 315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1 955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1 955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ОАО "ЛУКОЙЛ"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Судовое топливо дистиллятное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Топочный мазут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8 980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8 980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8 540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2 685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ОАО "Сургутнефтегаз"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Топочный мазут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5 680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5 680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5 680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3 920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ОАО "</a:t>
                      </a:r>
                      <a:r>
                        <a:rPr lang="ru-RU" sz="1200" b="1" i="1" u="none" strike="noStrike" dirty="0" smtClean="0">
                          <a:effectLst/>
                        </a:rPr>
                        <a:t>Газпром нефть</a:t>
                      </a:r>
                      <a:r>
                        <a:rPr lang="ru-RU" sz="1200" b="1" i="1" u="none" strike="noStrike" dirty="0">
                          <a:effectLst/>
                        </a:rPr>
                        <a:t>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Судовое топливо дистиллятное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1 050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1 050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Судовое топливо тяжелое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FB9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Топочный мазут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9 630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9 550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3 730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 ОАО "Татнефть" (ОАО "ТАНЕКО")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Судовое топливо дистиллятное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1 210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1 210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1 210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1 210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1 210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F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Топочный мазут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2 040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2 040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ОАО "Газпром </a:t>
                      </a:r>
                      <a:r>
                        <a:rPr lang="ru-RU" sz="1200" b="1" i="1" u="none" strike="noStrike" dirty="0" err="1">
                          <a:effectLst/>
                        </a:rPr>
                        <a:t>нефтехим</a:t>
                      </a:r>
                      <a:r>
                        <a:rPr lang="ru-RU" sz="1200" b="1" i="1" u="none" strike="noStrike" dirty="0">
                          <a:effectLst/>
                        </a:rPr>
                        <a:t> Салават"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815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Топочный мазут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7800" marR="815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1 320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1 320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1 320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1 560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0" marR="97800" marT="81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1550" y="6524625"/>
            <a:ext cx="392641" cy="333375"/>
          </a:xfrm>
        </p:spPr>
        <p:txBody>
          <a:bodyPr/>
          <a:lstStyle/>
          <a:p>
            <a:pPr>
              <a:spcBef>
                <a:spcPts val="0"/>
              </a:spcBef>
            </a:pPr>
            <a:fld id="{530419DB-18A1-4BA5-931C-271E9D6B80C5}" type="slidenum">
              <a:rPr lang="ru-RU" altLang="ru-RU" sz="1100" smtClean="0"/>
              <a:pPr>
                <a:spcBef>
                  <a:spcPts val="0"/>
                </a:spcBef>
              </a:pPr>
              <a:t>11</a:t>
            </a:fld>
            <a:endParaRPr lang="ru-RU" altLang="ru-RU" sz="11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325966" y="6238874"/>
            <a:ext cx="8658225" cy="619126"/>
          </a:xfrm>
          <a:prstGeom prst="rect">
            <a:avLst/>
          </a:prstGeom>
          <a:solidFill>
            <a:schemeClr val="bg1"/>
          </a:solidFill>
          <a:ln w="0" cap="sq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/>
              <a:t>Производство тяжелых судовых топлив будет прекращено к 2020-25 гг.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/>
              <a:t>Наиболее крупными производителями судового топлива дистиллятного являются ОАО «НК Роснефть», </a:t>
            </a:r>
            <a:br>
              <a:rPr lang="ru-RU" sz="1200" b="1" dirty="0" smtClean="0"/>
            </a:br>
            <a:r>
              <a:rPr lang="ru-RU" sz="1200" b="1" dirty="0" smtClean="0"/>
              <a:t>ОАО «Газпром нефть» и ОАО «Татнефть»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5748286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EBEBDC-1382-4120-87AA-6560E3901006}" type="slidenum">
              <a:rPr lang="ru-RU" altLang="ru-RU" smtClean="0">
                <a:solidFill>
                  <a:schemeClr val="tx2"/>
                </a:solidFill>
              </a:rPr>
              <a:pPr/>
              <a:t>12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8196" name="Line 288"/>
          <p:cNvSpPr>
            <a:spLocks noChangeShapeType="1"/>
          </p:cNvSpPr>
          <p:nvPr/>
        </p:nvSpPr>
        <p:spPr bwMode="auto">
          <a:xfrm flipH="1">
            <a:off x="2511193" y="2005013"/>
            <a:ext cx="1162050" cy="928687"/>
          </a:xfrm>
          <a:prstGeom prst="line">
            <a:avLst/>
          </a:prstGeom>
          <a:noFill/>
          <a:ln w="57150">
            <a:solidFill>
              <a:srgbClr val="006D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289"/>
          <p:cNvSpPr>
            <a:spLocks noChangeShapeType="1"/>
          </p:cNvSpPr>
          <p:nvPr/>
        </p:nvSpPr>
        <p:spPr bwMode="auto">
          <a:xfrm flipH="1">
            <a:off x="3286125" y="2005014"/>
            <a:ext cx="894670" cy="1709738"/>
          </a:xfrm>
          <a:prstGeom prst="line">
            <a:avLst/>
          </a:prstGeom>
          <a:noFill/>
          <a:ln w="57150">
            <a:solidFill>
              <a:srgbClr val="006D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290"/>
          <p:cNvSpPr>
            <a:spLocks noChangeShapeType="1"/>
          </p:cNvSpPr>
          <p:nvPr/>
        </p:nvSpPr>
        <p:spPr bwMode="auto">
          <a:xfrm>
            <a:off x="5931126" y="2063749"/>
            <a:ext cx="1195388" cy="600164"/>
          </a:xfrm>
          <a:prstGeom prst="line">
            <a:avLst/>
          </a:prstGeom>
          <a:noFill/>
          <a:ln w="57150">
            <a:solidFill>
              <a:srgbClr val="006D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AutoShape 286"/>
          <p:cNvSpPr>
            <a:spLocks noChangeArrowheads="1"/>
          </p:cNvSpPr>
          <p:nvPr/>
        </p:nvSpPr>
        <p:spPr bwMode="auto">
          <a:xfrm>
            <a:off x="1930400" y="809625"/>
            <a:ext cx="5196114" cy="1143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8200" name="Text Box 267"/>
          <p:cNvSpPr txBox="1">
            <a:spLocks noChangeArrowheads="1"/>
          </p:cNvSpPr>
          <p:nvPr/>
        </p:nvSpPr>
        <p:spPr bwMode="auto">
          <a:xfrm>
            <a:off x="1400175" y="3714751"/>
            <a:ext cx="1885950" cy="1370212"/>
          </a:xfrm>
          <a:prstGeom prst="rect">
            <a:avLst/>
          </a:prstGeom>
          <a:solidFill>
            <a:srgbClr val="0070C0"/>
          </a:solidFill>
          <a:ln w="38100">
            <a:solidFill>
              <a:srgbClr val="F3F6FF"/>
            </a:solidFill>
            <a:miter lim="800000"/>
            <a:headEnd/>
            <a:tailEnd/>
          </a:ln>
        </p:spPr>
        <p:txBody>
          <a:bodyPr tIns="190800" bIns="19080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</a:rPr>
              <a:t>Гидроочистка прямогонных дизельных топлив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8201" name="Text Box 277"/>
          <p:cNvSpPr txBox="1">
            <a:spLocks noChangeArrowheads="1"/>
          </p:cNvSpPr>
          <p:nvPr/>
        </p:nvSpPr>
        <p:spPr bwMode="auto">
          <a:xfrm>
            <a:off x="6047014" y="3634441"/>
            <a:ext cx="2748643" cy="830997"/>
          </a:xfrm>
          <a:prstGeom prst="rect">
            <a:avLst/>
          </a:prstGeom>
          <a:solidFill>
            <a:srgbClr val="0070C0"/>
          </a:solidFill>
          <a:ln w="38100">
            <a:solidFill>
              <a:srgbClr val="F3F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err="1" smtClean="0">
                <a:solidFill>
                  <a:schemeClr val="bg1"/>
                </a:solidFill>
              </a:rPr>
              <a:t>Гидрогенизационные</a:t>
            </a:r>
            <a:endParaRPr lang="ru-RU" alt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(</a:t>
            </a:r>
            <a:r>
              <a:rPr lang="ru-RU" altLang="ru-RU" sz="1200" b="1" dirty="0">
                <a:solidFill>
                  <a:schemeClr val="bg1"/>
                </a:solidFill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</a:rPr>
              <a:t>Гидрокрекинг,</a:t>
            </a:r>
          </a:p>
          <a:p>
            <a:pPr algn="ctr"/>
            <a:r>
              <a:rPr lang="ru-RU" altLang="ru-RU" sz="1600" b="1" dirty="0" err="1" smtClean="0">
                <a:solidFill>
                  <a:schemeClr val="bg1"/>
                </a:solidFill>
              </a:rPr>
              <a:t>гидроконвверсия</a:t>
            </a:r>
            <a:r>
              <a:rPr lang="ru-RU" alt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202" name="Text Box 282"/>
          <p:cNvSpPr txBox="1">
            <a:spLocks noChangeArrowheads="1"/>
          </p:cNvSpPr>
          <p:nvPr/>
        </p:nvSpPr>
        <p:spPr bwMode="auto">
          <a:xfrm>
            <a:off x="7126514" y="2005013"/>
            <a:ext cx="1887537" cy="1015663"/>
          </a:xfrm>
          <a:prstGeom prst="rect">
            <a:avLst/>
          </a:prstGeom>
          <a:solidFill>
            <a:srgbClr val="0070C0"/>
          </a:solidFill>
          <a:ln w="38100">
            <a:solidFill>
              <a:srgbClr val="F3F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</a:rPr>
              <a:t/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600" b="1" dirty="0" smtClean="0">
                <a:solidFill>
                  <a:schemeClr val="bg1"/>
                </a:solidFill>
              </a:rPr>
              <a:t>Термические</a:t>
            </a:r>
            <a:endParaRPr lang="ru-RU" alt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(Коксование,</a:t>
            </a:r>
          </a:p>
          <a:p>
            <a:pPr algn="ctr"/>
            <a:r>
              <a:rPr lang="ru-RU" altLang="ru-RU" sz="1600" b="1" dirty="0" err="1">
                <a:solidFill>
                  <a:schemeClr val="bg1"/>
                </a:solidFill>
              </a:rPr>
              <a:t>в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исбрекинг</a:t>
            </a:r>
            <a:r>
              <a:rPr lang="ru-RU" alt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1450" name="Rectangle 4"/>
          <p:cNvSpPr>
            <a:spLocks noChangeArrowheads="1"/>
          </p:cNvSpPr>
          <p:nvPr/>
        </p:nvSpPr>
        <p:spPr bwMode="auto">
          <a:xfrm>
            <a:off x="457200" y="809625"/>
            <a:ext cx="822960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508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Процессы, </a:t>
            </a:r>
            <a:br>
              <a:rPr lang="ru-RU" altLang="ru-RU" sz="2000" b="1" dirty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позволяющие получить компоненты 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малосернистых судовых топлив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 Box 267"/>
          <p:cNvSpPr txBox="1">
            <a:spLocks noChangeArrowheads="1"/>
          </p:cNvSpPr>
          <p:nvPr/>
        </p:nvSpPr>
        <p:spPr bwMode="auto">
          <a:xfrm>
            <a:off x="3092218" y="4980428"/>
            <a:ext cx="2466975" cy="1123990"/>
          </a:xfrm>
          <a:prstGeom prst="rect">
            <a:avLst/>
          </a:prstGeom>
          <a:solidFill>
            <a:srgbClr val="0070C0"/>
          </a:solidFill>
          <a:ln w="38100">
            <a:solidFill>
              <a:srgbClr val="F3F6FF"/>
            </a:solidFill>
            <a:miter lim="800000"/>
            <a:headEnd/>
            <a:tailEnd/>
          </a:ln>
        </p:spPr>
        <p:txBody>
          <a:bodyPr wrap="square" tIns="190800" bIns="19080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</a:rPr>
              <a:t>Гидроочистка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газойлевых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фракций  вторичных процессов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Text Box 267"/>
          <p:cNvSpPr txBox="1">
            <a:spLocks noChangeArrowheads="1"/>
          </p:cNvSpPr>
          <p:nvPr/>
        </p:nvSpPr>
        <p:spPr bwMode="auto">
          <a:xfrm>
            <a:off x="457200" y="2264229"/>
            <a:ext cx="1885950" cy="1370212"/>
          </a:xfrm>
          <a:prstGeom prst="rect">
            <a:avLst/>
          </a:prstGeom>
          <a:solidFill>
            <a:srgbClr val="0070C0"/>
          </a:solidFill>
          <a:ln w="38100">
            <a:solidFill>
              <a:srgbClr val="F3F6FF"/>
            </a:solidFill>
            <a:miter lim="800000"/>
            <a:headEnd/>
            <a:tailEnd/>
          </a:ln>
        </p:spPr>
        <p:txBody>
          <a:bodyPr tIns="190800" bIns="19080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</a:rPr>
              <a:t>Прямая перегонка малосернистых нефтей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 Box 267"/>
          <p:cNvSpPr txBox="1">
            <a:spLocks noChangeArrowheads="1"/>
          </p:cNvSpPr>
          <p:nvPr/>
        </p:nvSpPr>
        <p:spPr bwMode="auto">
          <a:xfrm>
            <a:off x="5646510" y="4980428"/>
            <a:ext cx="1885950" cy="1123990"/>
          </a:xfrm>
          <a:prstGeom prst="rect">
            <a:avLst/>
          </a:prstGeom>
          <a:solidFill>
            <a:srgbClr val="0070C0"/>
          </a:solidFill>
          <a:ln w="38100">
            <a:solidFill>
              <a:srgbClr val="F3F6FF"/>
            </a:solidFill>
            <a:miter lim="800000"/>
            <a:headEnd/>
            <a:tailEnd/>
          </a:ln>
        </p:spPr>
        <p:txBody>
          <a:bodyPr wrap="square" tIns="190800" bIns="19080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</a:rPr>
              <a:t>Каталитические</a:t>
            </a:r>
            <a:endParaRPr lang="ru-RU" alt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(Каталитический крекинг)</a:t>
            </a:r>
          </a:p>
        </p:txBody>
      </p:sp>
      <p:sp>
        <p:nvSpPr>
          <p:cNvPr id="18" name="Line 289"/>
          <p:cNvSpPr>
            <a:spLocks noChangeShapeType="1"/>
          </p:cNvSpPr>
          <p:nvPr/>
        </p:nvSpPr>
        <p:spPr bwMode="auto">
          <a:xfrm>
            <a:off x="5060495" y="2051910"/>
            <a:ext cx="870631" cy="2844594"/>
          </a:xfrm>
          <a:prstGeom prst="line">
            <a:avLst/>
          </a:prstGeom>
          <a:noFill/>
          <a:ln w="57150">
            <a:solidFill>
              <a:srgbClr val="006D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89"/>
          <p:cNvSpPr>
            <a:spLocks noChangeShapeType="1"/>
          </p:cNvSpPr>
          <p:nvPr/>
        </p:nvSpPr>
        <p:spPr bwMode="auto">
          <a:xfrm>
            <a:off x="5495810" y="2005014"/>
            <a:ext cx="992075" cy="1572304"/>
          </a:xfrm>
          <a:prstGeom prst="line">
            <a:avLst/>
          </a:prstGeom>
          <a:noFill/>
          <a:ln w="57150">
            <a:solidFill>
              <a:srgbClr val="006D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89"/>
          <p:cNvSpPr>
            <a:spLocks noChangeShapeType="1"/>
          </p:cNvSpPr>
          <p:nvPr/>
        </p:nvSpPr>
        <p:spPr bwMode="auto">
          <a:xfrm flipH="1">
            <a:off x="4035192" y="2051910"/>
            <a:ext cx="652695" cy="2844594"/>
          </a:xfrm>
          <a:prstGeom prst="line">
            <a:avLst/>
          </a:prstGeom>
          <a:noFill/>
          <a:ln w="57150">
            <a:solidFill>
              <a:srgbClr val="006D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BEF7A4E-02D0-4DCF-A23E-2C955EA9631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7107" name="AutoShape 43"/>
          <p:cNvSpPr>
            <a:spLocks noChangeArrowheads="1"/>
          </p:cNvSpPr>
          <p:nvPr/>
        </p:nvSpPr>
        <p:spPr bwMode="auto">
          <a:xfrm>
            <a:off x="1406525" y="42863"/>
            <a:ext cx="7737475" cy="57150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700" b="1" dirty="0" smtClean="0">
                <a:solidFill>
                  <a:srgbClr val="00397E"/>
                </a:solidFill>
              </a:rPr>
              <a:t>ВВОД УСТАНОВОК </a:t>
            </a:r>
            <a:r>
              <a:rPr lang="ru-RU" altLang="ru-RU" sz="1700" b="1" dirty="0">
                <a:solidFill>
                  <a:srgbClr val="00397E"/>
                </a:solidFill>
              </a:rPr>
              <a:t>ПЕРВИЧНОЙ ПЕРЕРАБОТКИ </a:t>
            </a:r>
            <a:r>
              <a:rPr lang="ru-RU" altLang="ru-RU" sz="1700" b="1" dirty="0" smtClean="0">
                <a:solidFill>
                  <a:srgbClr val="00397E"/>
                </a:solidFill>
              </a:rPr>
              <a:t>НЕФТИ </a:t>
            </a:r>
            <a:r>
              <a:rPr lang="ru-RU" altLang="ru-RU" b="1" dirty="0" smtClean="0">
                <a:solidFill>
                  <a:srgbClr val="00397E"/>
                </a:solidFill>
              </a:rPr>
              <a:t>в 2015 г.</a:t>
            </a:r>
            <a:endParaRPr lang="ru-RU" altLang="ru-RU" b="1" dirty="0">
              <a:solidFill>
                <a:srgbClr val="00397E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31892" y="1788447"/>
            <a:ext cx="2810668" cy="3109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ru-RU" altLang="ru-RU" sz="1400" b="1" dirty="0" smtClean="0">
                <a:solidFill>
                  <a:schemeClr val="tx1"/>
                </a:solidFill>
              </a:rPr>
              <a:t>ОАО «</a:t>
            </a:r>
            <a:r>
              <a:rPr lang="ru-RU" altLang="ru-RU" sz="1400" b="1" dirty="0">
                <a:solidFill>
                  <a:schemeClr val="tx1"/>
                </a:solidFill>
              </a:rPr>
              <a:t>Г</a:t>
            </a:r>
            <a:r>
              <a:rPr lang="ru-RU" altLang="ru-RU" sz="1400" b="1" dirty="0" smtClean="0">
                <a:solidFill>
                  <a:schemeClr val="tx1"/>
                </a:solidFill>
              </a:rPr>
              <a:t>азпром нефть»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174140" y="1671523"/>
            <a:ext cx="3764761" cy="544765"/>
          </a:xfrm>
          <a:prstGeom prst="rect">
            <a:avLst/>
          </a:prstGeom>
          <a:solidFill>
            <a:schemeClr val="bg1"/>
          </a:solidFill>
          <a:ln w="19050">
            <a:solidFill>
              <a:srgbClr val="045AA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ru-RU" altLang="ru-RU" sz="1400" b="1" dirty="0" smtClean="0"/>
              <a:t>Москва, 6,0 млн</a:t>
            </a:r>
            <a:r>
              <a:rPr lang="ru-RU" altLang="ru-RU" sz="1400" b="1" dirty="0"/>
              <a:t>. </a:t>
            </a:r>
            <a:r>
              <a:rPr lang="ru-RU" altLang="ru-RU" sz="1400" b="1" dirty="0" smtClean="0"/>
              <a:t>т/г</a:t>
            </a:r>
          </a:p>
          <a:p>
            <a:pPr>
              <a:spcBef>
                <a:spcPct val="10000"/>
              </a:spcBef>
            </a:pPr>
            <a:r>
              <a:rPr lang="ru-RU" altLang="ru-RU" sz="1400" b="1" dirty="0" smtClean="0"/>
              <a:t>Омск, 8,0 млн</a:t>
            </a:r>
            <a:r>
              <a:rPr lang="ru-RU" altLang="ru-RU" sz="1400" b="1" dirty="0"/>
              <a:t>. </a:t>
            </a:r>
            <a:r>
              <a:rPr lang="ru-RU" altLang="ru-RU" sz="1400" b="1" dirty="0" smtClean="0"/>
              <a:t>т/г</a:t>
            </a:r>
            <a:endParaRPr lang="ru-RU" altLang="ru-RU" sz="1400" b="1" dirty="0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3508166" y="1971924"/>
            <a:ext cx="417512" cy="0"/>
          </a:xfrm>
          <a:prstGeom prst="line">
            <a:avLst/>
          </a:prstGeom>
          <a:noFill/>
          <a:ln w="38100">
            <a:solidFill>
              <a:srgbClr val="3672A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6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31892" y="2601255"/>
            <a:ext cx="2810668" cy="3109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ru-RU" altLang="ru-RU" sz="1400" b="1" dirty="0" smtClean="0">
                <a:solidFill>
                  <a:schemeClr val="tx1"/>
                </a:solidFill>
              </a:rPr>
              <a:t>ОАО «</a:t>
            </a:r>
            <a:r>
              <a:rPr lang="ru-RU" altLang="ru-RU" sz="1400" b="1" dirty="0">
                <a:solidFill>
                  <a:schemeClr val="tx1"/>
                </a:solidFill>
                <a:latin typeface="Arial" pitchFamily="34" charset="0"/>
              </a:rPr>
              <a:t>НК «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itchFamily="34" charset="0"/>
              </a:rPr>
              <a:t>Роснефть</a:t>
            </a:r>
            <a:r>
              <a:rPr lang="ru-RU" altLang="ru-RU" sz="1400" b="1" dirty="0" smtClean="0">
                <a:solidFill>
                  <a:schemeClr val="tx1"/>
                </a:solidFill>
              </a:rPr>
              <a:t>»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227730" y="2601255"/>
            <a:ext cx="371117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45AA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ru-RU" altLang="ru-RU" sz="1400" b="1" dirty="0" smtClean="0"/>
              <a:t>Рязань, 5,4 млн</a:t>
            </a:r>
            <a:r>
              <a:rPr lang="ru-RU" altLang="ru-RU" sz="1400" b="1" dirty="0"/>
              <a:t>. </a:t>
            </a:r>
            <a:r>
              <a:rPr lang="ru-RU" altLang="ru-RU" sz="1400" b="1" dirty="0" smtClean="0"/>
              <a:t>т/г</a:t>
            </a:r>
            <a:endParaRPr lang="ru-RU" altLang="ru-RU" sz="1400" b="1" dirty="0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3463792" y="2755143"/>
            <a:ext cx="417512" cy="0"/>
          </a:xfrm>
          <a:prstGeom prst="line">
            <a:avLst/>
          </a:prstGeom>
          <a:noFill/>
          <a:ln w="38100">
            <a:solidFill>
              <a:srgbClr val="3672A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60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174141" y="3383211"/>
            <a:ext cx="3764760" cy="329321"/>
          </a:xfrm>
          <a:prstGeom prst="rect">
            <a:avLst/>
          </a:prstGeom>
          <a:solidFill>
            <a:schemeClr val="bg1"/>
          </a:solidFill>
          <a:ln w="19050">
            <a:solidFill>
              <a:srgbClr val="045AA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ru-RU" altLang="ru-RU" sz="1400" b="1" dirty="0" smtClean="0"/>
              <a:t>Волгоград, 6,0 млн</a:t>
            </a:r>
            <a:r>
              <a:rPr lang="ru-RU" altLang="ru-RU" sz="1400" b="1" dirty="0"/>
              <a:t>. т/г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31892" y="3394529"/>
            <a:ext cx="2810668" cy="3109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ru-RU" altLang="ru-RU" sz="1400" b="1" dirty="0" smtClean="0">
                <a:solidFill>
                  <a:schemeClr val="tx1"/>
                </a:solidFill>
              </a:rPr>
              <a:t>ОАО «ЛУКОЙЛ»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3463792" y="3576900"/>
            <a:ext cx="417512" cy="0"/>
          </a:xfrm>
          <a:prstGeom prst="line">
            <a:avLst/>
          </a:prstGeom>
          <a:noFill/>
          <a:ln w="38100">
            <a:solidFill>
              <a:srgbClr val="3672A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60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271669" y="4329570"/>
            <a:ext cx="3667232" cy="329321"/>
          </a:xfrm>
          <a:prstGeom prst="rect">
            <a:avLst/>
          </a:prstGeom>
          <a:solidFill>
            <a:schemeClr val="bg1"/>
          </a:solidFill>
          <a:ln w="19050">
            <a:solidFill>
              <a:srgbClr val="045AA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ru-RU" altLang="ru-RU" sz="1400" b="1" dirty="0" smtClean="0"/>
              <a:t>Нижнекамск, 7,0 млн</a:t>
            </a:r>
            <a:r>
              <a:rPr lang="ru-RU" altLang="ru-RU" sz="1400" b="1" dirty="0"/>
              <a:t>. т/г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31892" y="4347972"/>
            <a:ext cx="2810668" cy="3109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ru-RU" altLang="ru-RU" sz="1400" b="1" dirty="0" smtClean="0">
                <a:solidFill>
                  <a:schemeClr val="tx1"/>
                </a:solidFill>
              </a:rPr>
              <a:t>ОАО «Татнефть»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3463792" y="4503431"/>
            <a:ext cx="417512" cy="0"/>
          </a:xfrm>
          <a:prstGeom prst="line">
            <a:avLst/>
          </a:prstGeom>
          <a:noFill/>
          <a:ln w="38100">
            <a:solidFill>
              <a:srgbClr val="3672A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60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232602" y="5253057"/>
            <a:ext cx="3706299" cy="566309"/>
          </a:xfrm>
          <a:prstGeom prst="rect">
            <a:avLst/>
          </a:prstGeom>
          <a:solidFill>
            <a:schemeClr val="bg1"/>
          </a:solidFill>
          <a:ln w="19050">
            <a:solidFill>
              <a:srgbClr val="045AA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ru-RU" altLang="ru-RU" sz="1400" b="1" dirty="0" smtClean="0"/>
              <a:t>Хабаровск, реконструкция, увеличение мощности на 400 </a:t>
            </a:r>
            <a:r>
              <a:rPr lang="ru-RU" altLang="ru-RU" sz="1400" b="1" dirty="0" err="1" smtClean="0"/>
              <a:t>тыс.т</a:t>
            </a:r>
            <a:r>
              <a:rPr lang="ru-RU" altLang="ru-RU" sz="1400" b="1" dirty="0" smtClean="0"/>
              <a:t>/г</a:t>
            </a:r>
            <a:endParaRPr lang="ru-RU" altLang="ru-RU" sz="1400" b="1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31892" y="5380752"/>
            <a:ext cx="2810668" cy="3109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ru-RU" altLang="ru-RU" sz="1400" b="1" dirty="0" smtClean="0">
                <a:solidFill>
                  <a:schemeClr val="tx1"/>
                </a:solidFill>
              </a:rPr>
              <a:t>ОАО «Альянс»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506248" y="5536211"/>
            <a:ext cx="417512" cy="0"/>
          </a:xfrm>
          <a:prstGeom prst="line">
            <a:avLst/>
          </a:prstGeom>
          <a:noFill/>
          <a:ln w="38100">
            <a:solidFill>
              <a:srgbClr val="3672A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6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755775" y="-152400"/>
            <a:ext cx="7667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700" b="1">
                <a:solidFill>
                  <a:srgbClr val="00397E"/>
                </a:solidFill>
              </a:rPr>
              <a:t>ПРИРОСТ МОЩНОСТЕЙ ППН НА РОССИЙСКИХ НПЗ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49275" y="307975"/>
            <a:ext cx="8162925" cy="5824538"/>
            <a:chOff x="346" y="194"/>
            <a:chExt cx="5142" cy="366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6" y="650"/>
              <a:ext cx="5142" cy="321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4A8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754"/>
              <a:ext cx="4276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40" y="938"/>
              <a:ext cx="199" cy="198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709" y="1690"/>
              <a:ext cx="2090" cy="1225"/>
            </a:xfrm>
            <a:custGeom>
              <a:avLst/>
              <a:gdLst>
                <a:gd name="T0" fmla="*/ 0 w 2090"/>
                <a:gd name="T1" fmla="*/ 916 h 1225"/>
                <a:gd name="T2" fmla="*/ 191 w 2090"/>
                <a:gd name="T3" fmla="*/ 916 h 1225"/>
                <a:gd name="T4" fmla="*/ 191 w 2090"/>
                <a:gd name="T5" fmla="*/ 1225 h 1225"/>
                <a:gd name="T6" fmla="*/ 0 w 2090"/>
                <a:gd name="T7" fmla="*/ 1225 h 1225"/>
                <a:gd name="T8" fmla="*/ 0 w 2090"/>
                <a:gd name="T9" fmla="*/ 916 h 1225"/>
                <a:gd name="T10" fmla="*/ 477 w 2090"/>
                <a:gd name="T11" fmla="*/ 502 h 1225"/>
                <a:gd name="T12" fmla="*/ 668 w 2090"/>
                <a:gd name="T13" fmla="*/ 502 h 1225"/>
                <a:gd name="T14" fmla="*/ 668 w 2090"/>
                <a:gd name="T15" fmla="*/ 1225 h 1225"/>
                <a:gd name="T16" fmla="*/ 477 w 2090"/>
                <a:gd name="T17" fmla="*/ 1225 h 1225"/>
                <a:gd name="T18" fmla="*/ 477 w 2090"/>
                <a:gd name="T19" fmla="*/ 502 h 1225"/>
                <a:gd name="T20" fmla="*/ 954 w 2090"/>
                <a:gd name="T21" fmla="*/ 0 h 1225"/>
                <a:gd name="T22" fmla="*/ 1145 w 2090"/>
                <a:gd name="T23" fmla="*/ 0 h 1225"/>
                <a:gd name="T24" fmla="*/ 1145 w 2090"/>
                <a:gd name="T25" fmla="*/ 1225 h 1225"/>
                <a:gd name="T26" fmla="*/ 954 w 2090"/>
                <a:gd name="T27" fmla="*/ 1225 h 1225"/>
                <a:gd name="T28" fmla="*/ 954 w 2090"/>
                <a:gd name="T29" fmla="*/ 0 h 1225"/>
                <a:gd name="T30" fmla="*/ 1431 w 2090"/>
                <a:gd name="T31" fmla="*/ 916 h 1225"/>
                <a:gd name="T32" fmla="*/ 1621 w 2090"/>
                <a:gd name="T33" fmla="*/ 916 h 1225"/>
                <a:gd name="T34" fmla="*/ 1621 w 2090"/>
                <a:gd name="T35" fmla="*/ 1225 h 1225"/>
                <a:gd name="T36" fmla="*/ 1431 w 2090"/>
                <a:gd name="T37" fmla="*/ 1225 h 1225"/>
                <a:gd name="T38" fmla="*/ 1431 w 2090"/>
                <a:gd name="T39" fmla="*/ 916 h 1225"/>
                <a:gd name="T40" fmla="*/ 1900 w 2090"/>
                <a:gd name="T41" fmla="*/ 578 h 1225"/>
                <a:gd name="T42" fmla="*/ 2090 w 2090"/>
                <a:gd name="T43" fmla="*/ 578 h 1225"/>
                <a:gd name="T44" fmla="*/ 2090 w 2090"/>
                <a:gd name="T45" fmla="*/ 1225 h 1225"/>
                <a:gd name="T46" fmla="*/ 1900 w 2090"/>
                <a:gd name="T47" fmla="*/ 1225 h 1225"/>
                <a:gd name="T48" fmla="*/ 1900 w 2090"/>
                <a:gd name="T49" fmla="*/ 57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0" h="1225">
                  <a:moveTo>
                    <a:pt x="0" y="916"/>
                  </a:moveTo>
                  <a:lnTo>
                    <a:pt x="191" y="916"/>
                  </a:lnTo>
                  <a:lnTo>
                    <a:pt x="191" y="1225"/>
                  </a:lnTo>
                  <a:lnTo>
                    <a:pt x="0" y="1225"/>
                  </a:lnTo>
                  <a:lnTo>
                    <a:pt x="0" y="916"/>
                  </a:lnTo>
                  <a:close/>
                  <a:moveTo>
                    <a:pt x="477" y="502"/>
                  </a:moveTo>
                  <a:lnTo>
                    <a:pt x="668" y="502"/>
                  </a:lnTo>
                  <a:lnTo>
                    <a:pt x="668" y="1225"/>
                  </a:lnTo>
                  <a:lnTo>
                    <a:pt x="477" y="1225"/>
                  </a:lnTo>
                  <a:lnTo>
                    <a:pt x="477" y="502"/>
                  </a:lnTo>
                  <a:close/>
                  <a:moveTo>
                    <a:pt x="954" y="0"/>
                  </a:moveTo>
                  <a:lnTo>
                    <a:pt x="1145" y="0"/>
                  </a:lnTo>
                  <a:lnTo>
                    <a:pt x="1145" y="1225"/>
                  </a:lnTo>
                  <a:lnTo>
                    <a:pt x="954" y="1225"/>
                  </a:lnTo>
                  <a:lnTo>
                    <a:pt x="954" y="0"/>
                  </a:lnTo>
                  <a:close/>
                  <a:moveTo>
                    <a:pt x="1431" y="916"/>
                  </a:moveTo>
                  <a:lnTo>
                    <a:pt x="1621" y="916"/>
                  </a:lnTo>
                  <a:lnTo>
                    <a:pt x="1621" y="1225"/>
                  </a:lnTo>
                  <a:lnTo>
                    <a:pt x="1431" y="1225"/>
                  </a:lnTo>
                  <a:lnTo>
                    <a:pt x="1431" y="916"/>
                  </a:lnTo>
                  <a:close/>
                  <a:moveTo>
                    <a:pt x="1900" y="578"/>
                  </a:moveTo>
                  <a:lnTo>
                    <a:pt x="2090" y="578"/>
                  </a:lnTo>
                  <a:lnTo>
                    <a:pt x="2090" y="1225"/>
                  </a:lnTo>
                  <a:lnTo>
                    <a:pt x="1900" y="1225"/>
                  </a:lnTo>
                  <a:lnTo>
                    <a:pt x="1900" y="578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089" y="754"/>
              <a:ext cx="8" cy="2164"/>
            </a:xfrm>
            <a:prstGeom prst="rect">
              <a:avLst/>
            </a:prstGeom>
            <a:solidFill>
              <a:srgbClr val="868686"/>
            </a:solidFill>
            <a:ln w="12700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045" y="751"/>
              <a:ext cx="48" cy="2170"/>
            </a:xfrm>
            <a:custGeom>
              <a:avLst/>
              <a:gdLst>
                <a:gd name="T0" fmla="*/ 0 w 48"/>
                <a:gd name="T1" fmla="*/ 2164 h 2170"/>
                <a:gd name="T2" fmla="*/ 48 w 48"/>
                <a:gd name="T3" fmla="*/ 2164 h 2170"/>
                <a:gd name="T4" fmla="*/ 48 w 48"/>
                <a:gd name="T5" fmla="*/ 2170 h 2170"/>
                <a:gd name="T6" fmla="*/ 0 w 48"/>
                <a:gd name="T7" fmla="*/ 2170 h 2170"/>
                <a:gd name="T8" fmla="*/ 0 w 48"/>
                <a:gd name="T9" fmla="*/ 2164 h 2170"/>
                <a:gd name="T10" fmla="*/ 0 w 48"/>
                <a:gd name="T11" fmla="*/ 1855 h 2170"/>
                <a:gd name="T12" fmla="*/ 48 w 48"/>
                <a:gd name="T13" fmla="*/ 1855 h 2170"/>
                <a:gd name="T14" fmla="*/ 48 w 48"/>
                <a:gd name="T15" fmla="*/ 1861 h 2170"/>
                <a:gd name="T16" fmla="*/ 0 w 48"/>
                <a:gd name="T17" fmla="*/ 1861 h 2170"/>
                <a:gd name="T18" fmla="*/ 0 w 48"/>
                <a:gd name="T19" fmla="*/ 1855 h 2170"/>
                <a:gd name="T20" fmla="*/ 0 w 48"/>
                <a:gd name="T21" fmla="*/ 1546 h 2170"/>
                <a:gd name="T22" fmla="*/ 48 w 48"/>
                <a:gd name="T23" fmla="*/ 1546 h 2170"/>
                <a:gd name="T24" fmla="*/ 48 w 48"/>
                <a:gd name="T25" fmla="*/ 1552 h 2170"/>
                <a:gd name="T26" fmla="*/ 0 w 48"/>
                <a:gd name="T27" fmla="*/ 1552 h 2170"/>
                <a:gd name="T28" fmla="*/ 0 w 48"/>
                <a:gd name="T29" fmla="*/ 1546 h 2170"/>
                <a:gd name="T30" fmla="*/ 0 w 48"/>
                <a:gd name="T31" fmla="*/ 1237 h 2170"/>
                <a:gd name="T32" fmla="*/ 48 w 48"/>
                <a:gd name="T33" fmla="*/ 1237 h 2170"/>
                <a:gd name="T34" fmla="*/ 48 w 48"/>
                <a:gd name="T35" fmla="*/ 1243 h 2170"/>
                <a:gd name="T36" fmla="*/ 0 w 48"/>
                <a:gd name="T37" fmla="*/ 1243 h 2170"/>
                <a:gd name="T38" fmla="*/ 0 w 48"/>
                <a:gd name="T39" fmla="*/ 1237 h 2170"/>
                <a:gd name="T40" fmla="*/ 0 w 48"/>
                <a:gd name="T41" fmla="*/ 928 h 2170"/>
                <a:gd name="T42" fmla="*/ 48 w 48"/>
                <a:gd name="T43" fmla="*/ 928 h 2170"/>
                <a:gd name="T44" fmla="*/ 48 w 48"/>
                <a:gd name="T45" fmla="*/ 934 h 2170"/>
                <a:gd name="T46" fmla="*/ 0 w 48"/>
                <a:gd name="T47" fmla="*/ 934 h 2170"/>
                <a:gd name="T48" fmla="*/ 0 w 48"/>
                <a:gd name="T49" fmla="*/ 928 h 2170"/>
                <a:gd name="T50" fmla="*/ 0 w 48"/>
                <a:gd name="T51" fmla="*/ 619 h 2170"/>
                <a:gd name="T52" fmla="*/ 48 w 48"/>
                <a:gd name="T53" fmla="*/ 619 h 2170"/>
                <a:gd name="T54" fmla="*/ 48 w 48"/>
                <a:gd name="T55" fmla="*/ 624 h 2170"/>
                <a:gd name="T56" fmla="*/ 0 w 48"/>
                <a:gd name="T57" fmla="*/ 624 h 2170"/>
                <a:gd name="T58" fmla="*/ 0 w 48"/>
                <a:gd name="T59" fmla="*/ 619 h 2170"/>
                <a:gd name="T60" fmla="*/ 0 w 48"/>
                <a:gd name="T61" fmla="*/ 309 h 2170"/>
                <a:gd name="T62" fmla="*/ 48 w 48"/>
                <a:gd name="T63" fmla="*/ 309 h 2170"/>
                <a:gd name="T64" fmla="*/ 48 w 48"/>
                <a:gd name="T65" fmla="*/ 315 h 2170"/>
                <a:gd name="T66" fmla="*/ 0 w 48"/>
                <a:gd name="T67" fmla="*/ 315 h 2170"/>
                <a:gd name="T68" fmla="*/ 0 w 48"/>
                <a:gd name="T69" fmla="*/ 309 h 2170"/>
                <a:gd name="T70" fmla="*/ 0 w 48"/>
                <a:gd name="T71" fmla="*/ 0 h 2170"/>
                <a:gd name="T72" fmla="*/ 48 w 48"/>
                <a:gd name="T73" fmla="*/ 0 h 2170"/>
                <a:gd name="T74" fmla="*/ 48 w 48"/>
                <a:gd name="T75" fmla="*/ 6 h 2170"/>
                <a:gd name="T76" fmla="*/ 0 w 48"/>
                <a:gd name="T77" fmla="*/ 6 h 2170"/>
                <a:gd name="T78" fmla="*/ 0 w 48"/>
                <a:gd name="T79" fmla="*/ 0 h 2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2170">
                  <a:moveTo>
                    <a:pt x="0" y="2164"/>
                  </a:moveTo>
                  <a:lnTo>
                    <a:pt x="48" y="2164"/>
                  </a:lnTo>
                  <a:lnTo>
                    <a:pt x="48" y="2170"/>
                  </a:lnTo>
                  <a:lnTo>
                    <a:pt x="0" y="2170"/>
                  </a:lnTo>
                  <a:lnTo>
                    <a:pt x="0" y="2164"/>
                  </a:lnTo>
                  <a:close/>
                  <a:moveTo>
                    <a:pt x="0" y="1855"/>
                  </a:moveTo>
                  <a:lnTo>
                    <a:pt x="48" y="1855"/>
                  </a:lnTo>
                  <a:lnTo>
                    <a:pt x="48" y="1861"/>
                  </a:lnTo>
                  <a:lnTo>
                    <a:pt x="0" y="1861"/>
                  </a:lnTo>
                  <a:lnTo>
                    <a:pt x="0" y="1855"/>
                  </a:lnTo>
                  <a:close/>
                  <a:moveTo>
                    <a:pt x="0" y="1546"/>
                  </a:moveTo>
                  <a:lnTo>
                    <a:pt x="48" y="1546"/>
                  </a:lnTo>
                  <a:lnTo>
                    <a:pt x="48" y="1552"/>
                  </a:lnTo>
                  <a:lnTo>
                    <a:pt x="0" y="1552"/>
                  </a:lnTo>
                  <a:lnTo>
                    <a:pt x="0" y="1546"/>
                  </a:lnTo>
                  <a:close/>
                  <a:moveTo>
                    <a:pt x="0" y="1237"/>
                  </a:moveTo>
                  <a:lnTo>
                    <a:pt x="48" y="1237"/>
                  </a:lnTo>
                  <a:lnTo>
                    <a:pt x="48" y="1243"/>
                  </a:lnTo>
                  <a:lnTo>
                    <a:pt x="0" y="1243"/>
                  </a:lnTo>
                  <a:lnTo>
                    <a:pt x="0" y="1237"/>
                  </a:lnTo>
                  <a:close/>
                  <a:moveTo>
                    <a:pt x="0" y="928"/>
                  </a:moveTo>
                  <a:lnTo>
                    <a:pt x="48" y="928"/>
                  </a:lnTo>
                  <a:lnTo>
                    <a:pt x="48" y="934"/>
                  </a:lnTo>
                  <a:lnTo>
                    <a:pt x="0" y="934"/>
                  </a:lnTo>
                  <a:lnTo>
                    <a:pt x="0" y="928"/>
                  </a:lnTo>
                  <a:close/>
                  <a:moveTo>
                    <a:pt x="0" y="619"/>
                  </a:moveTo>
                  <a:lnTo>
                    <a:pt x="48" y="619"/>
                  </a:lnTo>
                  <a:lnTo>
                    <a:pt x="48" y="624"/>
                  </a:lnTo>
                  <a:lnTo>
                    <a:pt x="0" y="624"/>
                  </a:lnTo>
                  <a:lnTo>
                    <a:pt x="0" y="619"/>
                  </a:lnTo>
                  <a:close/>
                  <a:moveTo>
                    <a:pt x="0" y="309"/>
                  </a:moveTo>
                  <a:lnTo>
                    <a:pt x="48" y="309"/>
                  </a:lnTo>
                  <a:lnTo>
                    <a:pt x="48" y="315"/>
                  </a:lnTo>
                  <a:lnTo>
                    <a:pt x="0" y="315"/>
                  </a:lnTo>
                  <a:lnTo>
                    <a:pt x="0" y="309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2700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093" y="2915"/>
              <a:ext cx="4276" cy="6"/>
            </a:xfrm>
            <a:prstGeom prst="rect">
              <a:avLst/>
            </a:prstGeom>
            <a:solidFill>
              <a:srgbClr val="868686"/>
            </a:solidFill>
            <a:ln w="12700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1089" y="2918"/>
              <a:ext cx="4284" cy="548"/>
            </a:xfrm>
            <a:custGeom>
              <a:avLst/>
              <a:gdLst>
                <a:gd name="T0" fmla="*/ 8 w 4284"/>
                <a:gd name="T1" fmla="*/ 29 h 548"/>
                <a:gd name="T2" fmla="*/ 0 w 4284"/>
                <a:gd name="T3" fmla="*/ 0 h 548"/>
                <a:gd name="T4" fmla="*/ 8 w 4284"/>
                <a:gd name="T5" fmla="*/ 0 h 548"/>
                <a:gd name="T6" fmla="*/ 0 w 4284"/>
                <a:gd name="T7" fmla="*/ 548 h 548"/>
                <a:gd name="T8" fmla="*/ 8 w 4284"/>
                <a:gd name="T9" fmla="*/ 0 h 548"/>
                <a:gd name="T10" fmla="*/ 485 w 4284"/>
                <a:gd name="T11" fmla="*/ 29 h 548"/>
                <a:gd name="T12" fmla="*/ 477 w 4284"/>
                <a:gd name="T13" fmla="*/ 0 h 548"/>
                <a:gd name="T14" fmla="*/ 485 w 4284"/>
                <a:gd name="T15" fmla="*/ 0 h 548"/>
                <a:gd name="T16" fmla="*/ 477 w 4284"/>
                <a:gd name="T17" fmla="*/ 548 h 548"/>
                <a:gd name="T18" fmla="*/ 485 w 4284"/>
                <a:gd name="T19" fmla="*/ 0 h 548"/>
                <a:gd name="T20" fmla="*/ 962 w 4284"/>
                <a:gd name="T21" fmla="*/ 29 h 548"/>
                <a:gd name="T22" fmla="*/ 954 w 4284"/>
                <a:gd name="T23" fmla="*/ 0 h 548"/>
                <a:gd name="T24" fmla="*/ 962 w 4284"/>
                <a:gd name="T25" fmla="*/ 0 h 548"/>
                <a:gd name="T26" fmla="*/ 954 w 4284"/>
                <a:gd name="T27" fmla="*/ 548 h 548"/>
                <a:gd name="T28" fmla="*/ 962 w 4284"/>
                <a:gd name="T29" fmla="*/ 0 h 548"/>
                <a:gd name="T30" fmla="*/ 1439 w 4284"/>
                <a:gd name="T31" fmla="*/ 29 h 548"/>
                <a:gd name="T32" fmla="*/ 1431 w 4284"/>
                <a:gd name="T33" fmla="*/ 0 h 548"/>
                <a:gd name="T34" fmla="*/ 1439 w 4284"/>
                <a:gd name="T35" fmla="*/ 0 h 548"/>
                <a:gd name="T36" fmla="*/ 1431 w 4284"/>
                <a:gd name="T37" fmla="*/ 548 h 548"/>
                <a:gd name="T38" fmla="*/ 1439 w 4284"/>
                <a:gd name="T39" fmla="*/ 0 h 548"/>
                <a:gd name="T40" fmla="*/ 1908 w 4284"/>
                <a:gd name="T41" fmla="*/ 29 h 548"/>
                <a:gd name="T42" fmla="*/ 1900 w 4284"/>
                <a:gd name="T43" fmla="*/ 0 h 548"/>
                <a:gd name="T44" fmla="*/ 1908 w 4284"/>
                <a:gd name="T45" fmla="*/ 0 h 548"/>
                <a:gd name="T46" fmla="*/ 1900 w 4284"/>
                <a:gd name="T47" fmla="*/ 548 h 548"/>
                <a:gd name="T48" fmla="*/ 1908 w 4284"/>
                <a:gd name="T49" fmla="*/ 0 h 548"/>
                <a:gd name="T50" fmla="*/ 2384 w 4284"/>
                <a:gd name="T51" fmla="*/ 29 h 548"/>
                <a:gd name="T52" fmla="*/ 2376 w 4284"/>
                <a:gd name="T53" fmla="*/ 0 h 548"/>
                <a:gd name="T54" fmla="*/ 2384 w 4284"/>
                <a:gd name="T55" fmla="*/ 0 h 548"/>
                <a:gd name="T56" fmla="*/ 2376 w 4284"/>
                <a:gd name="T57" fmla="*/ 548 h 548"/>
                <a:gd name="T58" fmla="*/ 2384 w 4284"/>
                <a:gd name="T59" fmla="*/ 0 h 548"/>
                <a:gd name="T60" fmla="*/ 2861 w 4284"/>
                <a:gd name="T61" fmla="*/ 29 h 548"/>
                <a:gd name="T62" fmla="*/ 2853 w 4284"/>
                <a:gd name="T63" fmla="*/ 0 h 548"/>
                <a:gd name="T64" fmla="*/ 2861 w 4284"/>
                <a:gd name="T65" fmla="*/ 0 h 548"/>
                <a:gd name="T66" fmla="*/ 2853 w 4284"/>
                <a:gd name="T67" fmla="*/ 548 h 548"/>
                <a:gd name="T68" fmla="*/ 2861 w 4284"/>
                <a:gd name="T69" fmla="*/ 0 h 548"/>
                <a:gd name="T70" fmla="*/ 3330 w 4284"/>
                <a:gd name="T71" fmla="*/ 29 h 548"/>
                <a:gd name="T72" fmla="*/ 3322 w 4284"/>
                <a:gd name="T73" fmla="*/ 0 h 548"/>
                <a:gd name="T74" fmla="*/ 3330 w 4284"/>
                <a:gd name="T75" fmla="*/ 0 h 548"/>
                <a:gd name="T76" fmla="*/ 3322 w 4284"/>
                <a:gd name="T77" fmla="*/ 548 h 548"/>
                <a:gd name="T78" fmla="*/ 3330 w 4284"/>
                <a:gd name="T79" fmla="*/ 0 h 548"/>
                <a:gd name="T80" fmla="*/ 3807 w 4284"/>
                <a:gd name="T81" fmla="*/ 29 h 548"/>
                <a:gd name="T82" fmla="*/ 3799 w 4284"/>
                <a:gd name="T83" fmla="*/ 0 h 548"/>
                <a:gd name="T84" fmla="*/ 3807 w 4284"/>
                <a:gd name="T85" fmla="*/ 0 h 548"/>
                <a:gd name="T86" fmla="*/ 3799 w 4284"/>
                <a:gd name="T87" fmla="*/ 548 h 548"/>
                <a:gd name="T88" fmla="*/ 3807 w 4284"/>
                <a:gd name="T89" fmla="*/ 0 h 548"/>
                <a:gd name="T90" fmla="*/ 4284 w 4284"/>
                <a:gd name="T91" fmla="*/ 29 h 548"/>
                <a:gd name="T92" fmla="*/ 4276 w 4284"/>
                <a:gd name="T93" fmla="*/ 0 h 548"/>
                <a:gd name="T94" fmla="*/ 4284 w 4284"/>
                <a:gd name="T95" fmla="*/ 0 h 548"/>
                <a:gd name="T96" fmla="*/ 4276 w 4284"/>
                <a:gd name="T97" fmla="*/ 548 h 548"/>
                <a:gd name="T98" fmla="*/ 4284 w 4284"/>
                <a:gd name="T9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84" h="548">
                  <a:moveTo>
                    <a:pt x="8" y="0"/>
                  </a:moveTo>
                  <a:lnTo>
                    <a:pt x="8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0"/>
                  </a:moveTo>
                  <a:lnTo>
                    <a:pt x="8" y="548"/>
                  </a:lnTo>
                  <a:lnTo>
                    <a:pt x="0" y="5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485" y="0"/>
                  </a:moveTo>
                  <a:lnTo>
                    <a:pt x="485" y="29"/>
                  </a:lnTo>
                  <a:lnTo>
                    <a:pt x="477" y="29"/>
                  </a:lnTo>
                  <a:lnTo>
                    <a:pt x="477" y="0"/>
                  </a:lnTo>
                  <a:lnTo>
                    <a:pt x="485" y="0"/>
                  </a:lnTo>
                  <a:close/>
                  <a:moveTo>
                    <a:pt x="485" y="0"/>
                  </a:moveTo>
                  <a:lnTo>
                    <a:pt x="485" y="548"/>
                  </a:lnTo>
                  <a:lnTo>
                    <a:pt x="477" y="548"/>
                  </a:lnTo>
                  <a:lnTo>
                    <a:pt x="477" y="0"/>
                  </a:lnTo>
                  <a:lnTo>
                    <a:pt x="485" y="0"/>
                  </a:lnTo>
                  <a:close/>
                  <a:moveTo>
                    <a:pt x="962" y="0"/>
                  </a:moveTo>
                  <a:lnTo>
                    <a:pt x="962" y="29"/>
                  </a:lnTo>
                  <a:lnTo>
                    <a:pt x="954" y="29"/>
                  </a:lnTo>
                  <a:lnTo>
                    <a:pt x="954" y="0"/>
                  </a:lnTo>
                  <a:lnTo>
                    <a:pt x="962" y="0"/>
                  </a:lnTo>
                  <a:close/>
                  <a:moveTo>
                    <a:pt x="962" y="0"/>
                  </a:moveTo>
                  <a:lnTo>
                    <a:pt x="962" y="548"/>
                  </a:lnTo>
                  <a:lnTo>
                    <a:pt x="954" y="548"/>
                  </a:lnTo>
                  <a:lnTo>
                    <a:pt x="954" y="0"/>
                  </a:lnTo>
                  <a:lnTo>
                    <a:pt x="962" y="0"/>
                  </a:lnTo>
                  <a:close/>
                  <a:moveTo>
                    <a:pt x="1439" y="0"/>
                  </a:moveTo>
                  <a:lnTo>
                    <a:pt x="1439" y="29"/>
                  </a:lnTo>
                  <a:lnTo>
                    <a:pt x="1431" y="29"/>
                  </a:lnTo>
                  <a:lnTo>
                    <a:pt x="1431" y="0"/>
                  </a:lnTo>
                  <a:lnTo>
                    <a:pt x="1439" y="0"/>
                  </a:lnTo>
                  <a:close/>
                  <a:moveTo>
                    <a:pt x="1439" y="0"/>
                  </a:moveTo>
                  <a:lnTo>
                    <a:pt x="1439" y="548"/>
                  </a:lnTo>
                  <a:lnTo>
                    <a:pt x="1431" y="548"/>
                  </a:lnTo>
                  <a:lnTo>
                    <a:pt x="1431" y="0"/>
                  </a:lnTo>
                  <a:lnTo>
                    <a:pt x="1439" y="0"/>
                  </a:lnTo>
                  <a:close/>
                  <a:moveTo>
                    <a:pt x="1908" y="0"/>
                  </a:moveTo>
                  <a:lnTo>
                    <a:pt x="1908" y="29"/>
                  </a:lnTo>
                  <a:lnTo>
                    <a:pt x="1900" y="29"/>
                  </a:lnTo>
                  <a:lnTo>
                    <a:pt x="1900" y="0"/>
                  </a:lnTo>
                  <a:lnTo>
                    <a:pt x="1908" y="0"/>
                  </a:lnTo>
                  <a:close/>
                  <a:moveTo>
                    <a:pt x="1908" y="0"/>
                  </a:moveTo>
                  <a:lnTo>
                    <a:pt x="1908" y="548"/>
                  </a:lnTo>
                  <a:lnTo>
                    <a:pt x="1900" y="548"/>
                  </a:lnTo>
                  <a:lnTo>
                    <a:pt x="1900" y="0"/>
                  </a:lnTo>
                  <a:lnTo>
                    <a:pt x="1908" y="0"/>
                  </a:lnTo>
                  <a:close/>
                  <a:moveTo>
                    <a:pt x="2384" y="0"/>
                  </a:moveTo>
                  <a:lnTo>
                    <a:pt x="2384" y="29"/>
                  </a:lnTo>
                  <a:lnTo>
                    <a:pt x="2376" y="29"/>
                  </a:lnTo>
                  <a:lnTo>
                    <a:pt x="2376" y="0"/>
                  </a:lnTo>
                  <a:lnTo>
                    <a:pt x="2384" y="0"/>
                  </a:lnTo>
                  <a:close/>
                  <a:moveTo>
                    <a:pt x="2384" y="0"/>
                  </a:moveTo>
                  <a:lnTo>
                    <a:pt x="2384" y="548"/>
                  </a:lnTo>
                  <a:lnTo>
                    <a:pt x="2376" y="548"/>
                  </a:lnTo>
                  <a:lnTo>
                    <a:pt x="2376" y="0"/>
                  </a:lnTo>
                  <a:lnTo>
                    <a:pt x="2384" y="0"/>
                  </a:lnTo>
                  <a:close/>
                  <a:moveTo>
                    <a:pt x="2861" y="0"/>
                  </a:moveTo>
                  <a:lnTo>
                    <a:pt x="2861" y="29"/>
                  </a:lnTo>
                  <a:lnTo>
                    <a:pt x="2853" y="29"/>
                  </a:lnTo>
                  <a:lnTo>
                    <a:pt x="2853" y="0"/>
                  </a:lnTo>
                  <a:lnTo>
                    <a:pt x="2861" y="0"/>
                  </a:lnTo>
                  <a:close/>
                  <a:moveTo>
                    <a:pt x="2861" y="0"/>
                  </a:moveTo>
                  <a:lnTo>
                    <a:pt x="2861" y="548"/>
                  </a:lnTo>
                  <a:lnTo>
                    <a:pt x="2853" y="548"/>
                  </a:lnTo>
                  <a:lnTo>
                    <a:pt x="2853" y="0"/>
                  </a:lnTo>
                  <a:lnTo>
                    <a:pt x="2861" y="0"/>
                  </a:lnTo>
                  <a:close/>
                  <a:moveTo>
                    <a:pt x="3330" y="0"/>
                  </a:moveTo>
                  <a:lnTo>
                    <a:pt x="3330" y="29"/>
                  </a:lnTo>
                  <a:lnTo>
                    <a:pt x="3322" y="29"/>
                  </a:lnTo>
                  <a:lnTo>
                    <a:pt x="3322" y="0"/>
                  </a:lnTo>
                  <a:lnTo>
                    <a:pt x="3330" y="0"/>
                  </a:lnTo>
                  <a:close/>
                  <a:moveTo>
                    <a:pt x="3330" y="0"/>
                  </a:moveTo>
                  <a:lnTo>
                    <a:pt x="3330" y="548"/>
                  </a:lnTo>
                  <a:lnTo>
                    <a:pt x="3322" y="548"/>
                  </a:lnTo>
                  <a:lnTo>
                    <a:pt x="3322" y="0"/>
                  </a:lnTo>
                  <a:lnTo>
                    <a:pt x="3330" y="0"/>
                  </a:lnTo>
                  <a:close/>
                  <a:moveTo>
                    <a:pt x="3807" y="0"/>
                  </a:moveTo>
                  <a:lnTo>
                    <a:pt x="3807" y="29"/>
                  </a:lnTo>
                  <a:lnTo>
                    <a:pt x="3799" y="29"/>
                  </a:lnTo>
                  <a:lnTo>
                    <a:pt x="3799" y="0"/>
                  </a:lnTo>
                  <a:lnTo>
                    <a:pt x="3807" y="0"/>
                  </a:lnTo>
                  <a:close/>
                  <a:moveTo>
                    <a:pt x="3807" y="0"/>
                  </a:moveTo>
                  <a:lnTo>
                    <a:pt x="3807" y="548"/>
                  </a:lnTo>
                  <a:lnTo>
                    <a:pt x="3799" y="548"/>
                  </a:lnTo>
                  <a:lnTo>
                    <a:pt x="3799" y="0"/>
                  </a:lnTo>
                  <a:lnTo>
                    <a:pt x="3807" y="0"/>
                  </a:lnTo>
                  <a:close/>
                  <a:moveTo>
                    <a:pt x="4284" y="0"/>
                  </a:moveTo>
                  <a:lnTo>
                    <a:pt x="4284" y="29"/>
                  </a:lnTo>
                  <a:lnTo>
                    <a:pt x="4276" y="29"/>
                  </a:lnTo>
                  <a:lnTo>
                    <a:pt x="4276" y="0"/>
                  </a:lnTo>
                  <a:lnTo>
                    <a:pt x="4284" y="0"/>
                  </a:lnTo>
                  <a:close/>
                  <a:moveTo>
                    <a:pt x="4284" y="0"/>
                  </a:moveTo>
                  <a:lnTo>
                    <a:pt x="4284" y="548"/>
                  </a:lnTo>
                  <a:lnTo>
                    <a:pt x="4276" y="548"/>
                  </a:lnTo>
                  <a:lnTo>
                    <a:pt x="4276" y="0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rgbClr val="868686"/>
            </a:solidFill>
            <a:ln w="12700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089" y="3466"/>
              <a:ext cx="4284" cy="339"/>
            </a:xfrm>
            <a:custGeom>
              <a:avLst/>
              <a:gdLst>
                <a:gd name="T0" fmla="*/ 8 w 4284"/>
                <a:gd name="T1" fmla="*/ 0 h 339"/>
                <a:gd name="T2" fmla="*/ 8 w 4284"/>
                <a:gd name="T3" fmla="*/ 339 h 339"/>
                <a:gd name="T4" fmla="*/ 0 w 4284"/>
                <a:gd name="T5" fmla="*/ 339 h 339"/>
                <a:gd name="T6" fmla="*/ 0 w 4284"/>
                <a:gd name="T7" fmla="*/ 0 h 339"/>
                <a:gd name="T8" fmla="*/ 8 w 4284"/>
                <a:gd name="T9" fmla="*/ 0 h 339"/>
                <a:gd name="T10" fmla="*/ 485 w 4284"/>
                <a:gd name="T11" fmla="*/ 0 h 339"/>
                <a:gd name="T12" fmla="*/ 485 w 4284"/>
                <a:gd name="T13" fmla="*/ 339 h 339"/>
                <a:gd name="T14" fmla="*/ 477 w 4284"/>
                <a:gd name="T15" fmla="*/ 339 h 339"/>
                <a:gd name="T16" fmla="*/ 477 w 4284"/>
                <a:gd name="T17" fmla="*/ 0 h 339"/>
                <a:gd name="T18" fmla="*/ 485 w 4284"/>
                <a:gd name="T19" fmla="*/ 0 h 339"/>
                <a:gd name="T20" fmla="*/ 4284 w 4284"/>
                <a:gd name="T21" fmla="*/ 0 h 339"/>
                <a:gd name="T22" fmla="*/ 4284 w 4284"/>
                <a:gd name="T23" fmla="*/ 339 h 339"/>
                <a:gd name="T24" fmla="*/ 4276 w 4284"/>
                <a:gd name="T25" fmla="*/ 339 h 339"/>
                <a:gd name="T26" fmla="*/ 4276 w 4284"/>
                <a:gd name="T27" fmla="*/ 0 h 339"/>
                <a:gd name="T28" fmla="*/ 4284 w 4284"/>
                <a:gd name="T2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84" h="339">
                  <a:moveTo>
                    <a:pt x="8" y="0"/>
                  </a:moveTo>
                  <a:lnTo>
                    <a:pt x="8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485" y="0"/>
                  </a:moveTo>
                  <a:lnTo>
                    <a:pt x="485" y="339"/>
                  </a:lnTo>
                  <a:lnTo>
                    <a:pt x="477" y="339"/>
                  </a:lnTo>
                  <a:lnTo>
                    <a:pt x="477" y="0"/>
                  </a:lnTo>
                  <a:lnTo>
                    <a:pt x="485" y="0"/>
                  </a:lnTo>
                  <a:close/>
                  <a:moveTo>
                    <a:pt x="4284" y="0"/>
                  </a:moveTo>
                  <a:lnTo>
                    <a:pt x="4284" y="339"/>
                  </a:lnTo>
                  <a:lnTo>
                    <a:pt x="4276" y="339"/>
                  </a:lnTo>
                  <a:lnTo>
                    <a:pt x="4276" y="0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rgbClr val="868686"/>
            </a:solidFill>
            <a:ln w="12700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765" y="2846"/>
              <a:ext cx="2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765" y="2537"/>
              <a:ext cx="2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765" y="2228"/>
              <a:ext cx="27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4.0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765" y="1920"/>
              <a:ext cx="2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6.0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65" y="1611"/>
              <a:ext cx="2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8.0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688" y="1302"/>
              <a:ext cx="34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10.0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688" y="993"/>
              <a:ext cx="34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12.0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688" y="685"/>
              <a:ext cx="34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14.0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390" y="3470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2012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390" y="3237"/>
              <a:ext cx="32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390" y="3202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1864" y="3215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339" y="3215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814" y="3215"/>
              <a:ext cx="31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288" y="3215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763" y="3215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2017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4238" y="3215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2018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4712" y="3215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2019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187" y="3215"/>
              <a:ext cx="32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2020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184" y="353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898" y="367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192" y="3537"/>
              <a:ext cx="6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Проекты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566" y="1403"/>
              <a:ext cx="32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Млн. т/год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551" y="194"/>
              <a:ext cx="306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Прирост мощностей ППН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885" y="428"/>
              <a:ext cx="2289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на российских НПЗ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1487" y="991"/>
              <a:ext cx="2408" cy="641"/>
            </a:xfrm>
            <a:custGeom>
              <a:avLst/>
              <a:gdLst>
                <a:gd name="T0" fmla="*/ 239 w 4848"/>
                <a:gd name="T1" fmla="*/ 1753 h 1759"/>
                <a:gd name="T2" fmla="*/ 134 w 4848"/>
                <a:gd name="T3" fmla="*/ 1708 h 1759"/>
                <a:gd name="T4" fmla="*/ 88 w 4848"/>
                <a:gd name="T5" fmla="*/ 1672 h 1759"/>
                <a:gd name="T6" fmla="*/ 24 w 4848"/>
                <a:gd name="T7" fmla="*/ 1578 h 1759"/>
                <a:gd name="T8" fmla="*/ 7 w 4848"/>
                <a:gd name="T9" fmla="*/ 1520 h 1759"/>
                <a:gd name="T10" fmla="*/ 7 w 4848"/>
                <a:gd name="T11" fmla="*/ 240 h 1759"/>
                <a:gd name="T12" fmla="*/ 24 w 4848"/>
                <a:gd name="T13" fmla="*/ 182 h 1759"/>
                <a:gd name="T14" fmla="*/ 88 w 4848"/>
                <a:gd name="T15" fmla="*/ 88 h 1759"/>
                <a:gd name="T16" fmla="*/ 134 w 4848"/>
                <a:gd name="T17" fmla="*/ 50 h 1759"/>
                <a:gd name="T18" fmla="*/ 239 w 4848"/>
                <a:gd name="T19" fmla="*/ 6 h 1759"/>
                <a:gd name="T20" fmla="*/ 300 w 4848"/>
                <a:gd name="T21" fmla="*/ 15 h 1759"/>
                <a:gd name="T22" fmla="*/ 189 w 4848"/>
                <a:gd name="T23" fmla="*/ 38 h 1759"/>
                <a:gd name="T24" fmla="*/ 143 w 4848"/>
                <a:gd name="T25" fmla="*/ 64 h 1759"/>
                <a:gd name="T26" fmla="*/ 65 w 4848"/>
                <a:gd name="T27" fmla="*/ 142 h 1759"/>
                <a:gd name="T28" fmla="*/ 39 w 4848"/>
                <a:gd name="T29" fmla="*/ 188 h 1759"/>
                <a:gd name="T30" fmla="*/ 16 w 4848"/>
                <a:gd name="T31" fmla="*/ 298 h 1759"/>
                <a:gd name="T32" fmla="*/ 22 w 4848"/>
                <a:gd name="T33" fmla="*/ 1517 h 1759"/>
                <a:gd name="T34" fmla="*/ 65 w 4848"/>
                <a:gd name="T35" fmla="*/ 1620 h 1759"/>
                <a:gd name="T36" fmla="*/ 100 w 4848"/>
                <a:gd name="T37" fmla="*/ 1660 h 1759"/>
                <a:gd name="T38" fmla="*/ 190 w 4848"/>
                <a:gd name="T39" fmla="*/ 1721 h 1759"/>
                <a:gd name="T40" fmla="*/ 242 w 4848"/>
                <a:gd name="T41" fmla="*/ 1738 h 1759"/>
                <a:gd name="T42" fmla="*/ 4551 w 4848"/>
                <a:gd name="T43" fmla="*/ 0 h 1759"/>
                <a:gd name="T44" fmla="*/ 4666 w 4848"/>
                <a:gd name="T45" fmla="*/ 23 h 1759"/>
                <a:gd name="T46" fmla="*/ 4718 w 4848"/>
                <a:gd name="T47" fmla="*/ 51 h 1759"/>
                <a:gd name="T48" fmla="*/ 4797 w 4848"/>
                <a:gd name="T49" fmla="*/ 131 h 1759"/>
                <a:gd name="T50" fmla="*/ 4825 w 4848"/>
                <a:gd name="T51" fmla="*/ 183 h 1759"/>
                <a:gd name="T52" fmla="*/ 4848 w 4848"/>
                <a:gd name="T53" fmla="*/ 298 h 1759"/>
                <a:gd name="T54" fmla="*/ 4842 w 4848"/>
                <a:gd name="T55" fmla="*/ 1522 h 1759"/>
                <a:gd name="T56" fmla="*/ 4797 w 4848"/>
                <a:gd name="T57" fmla="*/ 1627 h 1759"/>
                <a:gd name="T58" fmla="*/ 4761 w 4848"/>
                <a:gd name="T59" fmla="*/ 1673 h 1759"/>
                <a:gd name="T60" fmla="*/ 4667 w 4848"/>
                <a:gd name="T61" fmla="*/ 1735 h 1759"/>
                <a:gd name="T62" fmla="*/ 4609 w 4848"/>
                <a:gd name="T63" fmla="*/ 1753 h 1759"/>
                <a:gd name="T64" fmla="*/ 4608 w 4848"/>
                <a:gd name="T65" fmla="*/ 1738 h 1759"/>
                <a:gd name="T66" fmla="*/ 4660 w 4848"/>
                <a:gd name="T67" fmla="*/ 1721 h 1759"/>
                <a:gd name="T68" fmla="*/ 4750 w 4848"/>
                <a:gd name="T69" fmla="*/ 1660 h 1759"/>
                <a:gd name="T70" fmla="*/ 4783 w 4848"/>
                <a:gd name="T71" fmla="*/ 1620 h 1759"/>
                <a:gd name="T72" fmla="*/ 4827 w 4848"/>
                <a:gd name="T73" fmla="*/ 1517 h 1759"/>
                <a:gd name="T74" fmla="*/ 4833 w 4848"/>
                <a:gd name="T75" fmla="*/ 299 h 1759"/>
                <a:gd name="T76" fmla="*/ 4810 w 4848"/>
                <a:gd name="T77" fmla="*/ 188 h 1759"/>
                <a:gd name="T78" fmla="*/ 4784 w 4848"/>
                <a:gd name="T79" fmla="*/ 142 h 1759"/>
                <a:gd name="T80" fmla="*/ 4707 w 4848"/>
                <a:gd name="T81" fmla="*/ 64 h 1759"/>
                <a:gd name="T82" fmla="*/ 4661 w 4848"/>
                <a:gd name="T83" fmla="*/ 38 h 1759"/>
                <a:gd name="T84" fmla="*/ 4550 w 4848"/>
                <a:gd name="T85" fmla="*/ 15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8" h="1759">
                  <a:moveTo>
                    <a:pt x="299" y="1759"/>
                  </a:moveTo>
                  <a:lnTo>
                    <a:pt x="241" y="1753"/>
                  </a:lnTo>
                  <a:cubicBezTo>
                    <a:pt x="240" y="1753"/>
                    <a:pt x="240" y="1753"/>
                    <a:pt x="239" y="1753"/>
                  </a:cubicBezTo>
                  <a:lnTo>
                    <a:pt x="184" y="1736"/>
                  </a:lnTo>
                  <a:cubicBezTo>
                    <a:pt x="184" y="1736"/>
                    <a:pt x="183" y="1736"/>
                    <a:pt x="183" y="1735"/>
                  </a:cubicBezTo>
                  <a:lnTo>
                    <a:pt x="134" y="1708"/>
                  </a:lnTo>
                  <a:cubicBezTo>
                    <a:pt x="133" y="1708"/>
                    <a:pt x="133" y="1708"/>
                    <a:pt x="132" y="1708"/>
                  </a:cubicBezTo>
                  <a:lnTo>
                    <a:pt x="89" y="1673"/>
                  </a:lnTo>
                  <a:cubicBezTo>
                    <a:pt x="89" y="1672"/>
                    <a:pt x="89" y="1672"/>
                    <a:pt x="88" y="1672"/>
                  </a:cubicBezTo>
                  <a:lnTo>
                    <a:pt x="52" y="1629"/>
                  </a:lnTo>
                  <a:cubicBezTo>
                    <a:pt x="52" y="1628"/>
                    <a:pt x="52" y="1628"/>
                    <a:pt x="51" y="1627"/>
                  </a:cubicBezTo>
                  <a:lnTo>
                    <a:pt x="24" y="1578"/>
                  </a:lnTo>
                  <a:cubicBezTo>
                    <a:pt x="24" y="1578"/>
                    <a:pt x="24" y="1577"/>
                    <a:pt x="24" y="1577"/>
                  </a:cubicBezTo>
                  <a:lnTo>
                    <a:pt x="7" y="1522"/>
                  </a:lnTo>
                  <a:cubicBezTo>
                    <a:pt x="7" y="1521"/>
                    <a:pt x="7" y="1521"/>
                    <a:pt x="7" y="1520"/>
                  </a:cubicBezTo>
                  <a:lnTo>
                    <a:pt x="1" y="1462"/>
                  </a:lnTo>
                  <a:lnTo>
                    <a:pt x="0" y="298"/>
                  </a:lnTo>
                  <a:lnTo>
                    <a:pt x="7" y="240"/>
                  </a:lnTo>
                  <a:cubicBezTo>
                    <a:pt x="7" y="239"/>
                    <a:pt x="7" y="239"/>
                    <a:pt x="7" y="238"/>
                  </a:cubicBezTo>
                  <a:lnTo>
                    <a:pt x="24" y="183"/>
                  </a:lnTo>
                  <a:cubicBezTo>
                    <a:pt x="24" y="183"/>
                    <a:pt x="24" y="182"/>
                    <a:pt x="24" y="182"/>
                  </a:cubicBezTo>
                  <a:lnTo>
                    <a:pt x="51" y="133"/>
                  </a:lnTo>
                  <a:cubicBezTo>
                    <a:pt x="52" y="132"/>
                    <a:pt x="52" y="132"/>
                    <a:pt x="52" y="131"/>
                  </a:cubicBezTo>
                  <a:lnTo>
                    <a:pt x="88" y="88"/>
                  </a:lnTo>
                  <a:cubicBezTo>
                    <a:pt x="89" y="88"/>
                    <a:pt x="89" y="88"/>
                    <a:pt x="89" y="87"/>
                  </a:cubicBezTo>
                  <a:lnTo>
                    <a:pt x="132" y="51"/>
                  </a:lnTo>
                  <a:cubicBezTo>
                    <a:pt x="133" y="51"/>
                    <a:pt x="133" y="51"/>
                    <a:pt x="134" y="50"/>
                  </a:cubicBezTo>
                  <a:lnTo>
                    <a:pt x="183" y="23"/>
                  </a:lnTo>
                  <a:cubicBezTo>
                    <a:pt x="183" y="23"/>
                    <a:pt x="184" y="23"/>
                    <a:pt x="184" y="23"/>
                  </a:cubicBezTo>
                  <a:lnTo>
                    <a:pt x="239" y="6"/>
                  </a:lnTo>
                  <a:cubicBezTo>
                    <a:pt x="240" y="6"/>
                    <a:pt x="240" y="6"/>
                    <a:pt x="241" y="6"/>
                  </a:cubicBezTo>
                  <a:lnTo>
                    <a:pt x="299" y="0"/>
                  </a:lnTo>
                  <a:lnTo>
                    <a:pt x="300" y="15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189" y="38"/>
                  </a:lnTo>
                  <a:lnTo>
                    <a:pt x="190" y="37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00" y="100"/>
                  </a:lnTo>
                  <a:lnTo>
                    <a:pt x="101" y="99"/>
                  </a:lnTo>
                  <a:lnTo>
                    <a:pt x="65" y="142"/>
                  </a:lnTo>
                  <a:lnTo>
                    <a:pt x="65" y="140"/>
                  </a:lnTo>
                  <a:lnTo>
                    <a:pt x="38" y="189"/>
                  </a:lnTo>
                  <a:lnTo>
                    <a:pt x="39" y="188"/>
                  </a:lnTo>
                  <a:lnTo>
                    <a:pt x="22" y="243"/>
                  </a:lnTo>
                  <a:lnTo>
                    <a:pt x="22" y="241"/>
                  </a:lnTo>
                  <a:lnTo>
                    <a:pt x="16" y="298"/>
                  </a:lnTo>
                  <a:lnTo>
                    <a:pt x="16" y="1461"/>
                  </a:lnTo>
                  <a:lnTo>
                    <a:pt x="22" y="1519"/>
                  </a:lnTo>
                  <a:lnTo>
                    <a:pt x="22" y="1517"/>
                  </a:lnTo>
                  <a:lnTo>
                    <a:pt x="39" y="1572"/>
                  </a:lnTo>
                  <a:lnTo>
                    <a:pt x="38" y="1571"/>
                  </a:lnTo>
                  <a:lnTo>
                    <a:pt x="65" y="1620"/>
                  </a:lnTo>
                  <a:lnTo>
                    <a:pt x="65" y="1618"/>
                  </a:lnTo>
                  <a:lnTo>
                    <a:pt x="101" y="1661"/>
                  </a:lnTo>
                  <a:lnTo>
                    <a:pt x="100" y="1660"/>
                  </a:lnTo>
                  <a:lnTo>
                    <a:pt x="143" y="1695"/>
                  </a:lnTo>
                  <a:lnTo>
                    <a:pt x="141" y="1694"/>
                  </a:lnTo>
                  <a:lnTo>
                    <a:pt x="190" y="1721"/>
                  </a:lnTo>
                  <a:lnTo>
                    <a:pt x="189" y="1721"/>
                  </a:lnTo>
                  <a:lnTo>
                    <a:pt x="244" y="1738"/>
                  </a:lnTo>
                  <a:lnTo>
                    <a:pt x="242" y="1738"/>
                  </a:lnTo>
                  <a:lnTo>
                    <a:pt x="300" y="1744"/>
                  </a:lnTo>
                  <a:lnTo>
                    <a:pt x="299" y="1759"/>
                  </a:lnTo>
                  <a:close/>
                  <a:moveTo>
                    <a:pt x="4551" y="0"/>
                  </a:moveTo>
                  <a:lnTo>
                    <a:pt x="4609" y="6"/>
                  </a:lnTo>
                  <a:cubicBezTo>
                    <a:pt x="4610" y="6"/>
                    <a:pt x="4610" y="6"/>
                    <a:pt x="4611" y="6"/>
                  </a:cubicBezTo>
                  <a:lnTo>
                    <a:pt x="4666" y="23"/>
                  </a:lnTo>
                  <a:cubicBezTo>
                    <a:pt x="4666" y="23"/>
                    <a:pt x="4667" y="23"/>
                    <a:pt x="4667" y="23"/>
                  </a:cubicBezTo>
                  <a:lnTo>
                    <a:pt x="4716" y="50"/>
                  </a:lnTo>
                  <a:cubicBezTo>
                    <a:pt x="4717" y="51"/>
                    <a:pt x="4717" y="51"/>
                    <a:pt x="4718" y="51"/>
                  </a:cubicBezTo>
                  <a:lnTo>
                    <a:pt x="4761" y="87"/>
                  </a:lnTo>
                  <a:cubicBezTo>
                    <a:pt x="4761" y="88"/>
                    <a:pt x="4761" y="88"/>
                    <a:pt x="4762" y="88"/>
                  </a:cubicBezTo>
                  <a:lnTo>
                    <a:pt x="4797" y="131"/>
                  </a:lnTo>
                  <a:cubicBezTo>
                    <a:pt x="4797" y="132"/>
                    <a:pt x="4797" y="132"/>
                    <a:pt x="4797" y="133"/>
                  </a:cubicBezTo>
                  <a:lnTo>
                    <a:pt x="4824" y="182"/>
                  </a:lnTo>
                  <a:cubicBezTo>
                    <a:pt x="4825" y="182"/>
                    <a:pt x="4825" y="183"/>
                    <a:pt x="4825" y="183"/>
                  </a:cubicBezTo>
                  <a:lnTo>
                    <a:pt x="4842" y="238"/>
                  </a:lnTo>
                  <a:cubicBezTo>
                    <a:pt x="4842" y="239"/>
                    <a:pt x="4842" y="239"/>
                    <a:pt x="4842" y="240"/>
                  </a:cubicBezTo>
                  <a:lnTo>
                    <a:pt x="4848" y="298"/>
                  </a:lnTo>
                  <a:lnTo>
                    <a:pt x="4848" y="1461"/>
                  </a:lnTo>
                  <a:lnTo>
                    <a:pt x="4842" y="1520"/>
                  </a:lnTo>
                  <a:cubicBezTo>
                    <a:pt x="4842" y="1521"/>
                    <a:pt x="4842" y="1521"/>
                    <a:pt x="4842" y="1522"/>
                  </a:cubicBezTo>
                  <a:lnTo>
                    <a:pt x="4825" y="1577"/>
                  </a:lnTo>
                  <a:cubicBezTo>
                    <a:pt x="4825" y="1577"/>
                    <a:pt x="4825" y="1578"/>
                    <a:pt x="4824" y="1578"/>
                  </a:cubicBezTo>
                  <a:lnTo>
                    <a:pt x="4797" y="1627"/>
                  </a:lnTo>
                  <a:cubicBezTo>
                    <a:pt x="4797" y="1628"/>
                    <a:pt x="4797" y="1628"/>
                    <a:pt x="4797" y="1629"/>
                  </a:cubicBezTo>
                  <a:lnTo>
                    <a:pt x="4762" y="1672"/>
                  </a:lnTo>
                  <a:cubicBezTo>
                    <a:pt x="4761" y="1672"/>
                    <a:pt x="4761" y="1672"/>
                    <a:pt x="4761" y="1673"/>
                  </a:cubicBezTo>
                  <a:lnTo>
                    <a:pt x="4718" y="1708"/>
                  </a:lnTo>
                  <a:cubicBezTo>
                    <a:pt x="4717" y="1708"/>
                    <a:pt x="4717" y="1708"/>
                    <a:pt x="4716" y="1708"/>
                  </a:cubicBezTo>
                  <a:lnTo>
                    <a:pt x="4667" y="1735"/>
                  </a:lnTo>
                  <a:cubicBezTo>
                    <a:pt x="4667" y="1736"/>
                    <a:pt x="4666" y="1736"/>
                    <a:pt x="4666" y="1736"/>
                  </a:cubicBezTo>
                  <a:lnTo>
                    <a:pt x="4611" y="1753"/>
                  </a:lnTo>
                  <a:cubicBezTo>
                    <a:pt x="4610" y="1753"/>
                    <a:pt x="4610" y="1753"/>
                    <a:pt x="4609" y="1753"/>
                  </a:cubicBezTo>
                  <a:lnTo>
                    <a:pt x="4551" y="1759"/>
                  </a:lnTo>
                  <a:lnTo>
                    <a:pt x="4550" y="1744"/>
                  </a:lnTo>
                  <a:lnTo>
                    <a:pt x="4608" y="1738"/>
                  </a:lnTo>
                  <a:lnTo>
                    <a:pt x="4606" y="1738"/>
                  </a:lnTo>
                  <a:lnTo>
                    <a:pt x="4661" y="1721"/>
                  </a:lnTo>
                  <a:lnTo>
                    <a:pt x="4660" y="1721"/>
                  </a:lnTo>
                  <a:lnTo>
                    <a:pt x="4709" y="1694"/>
                  </a:lnTo>
                  <a:lnTo>
                    <a:pt x="4707" y="1695"/>
                  </a:lnTo>
                  <a:lnTo>
                    <a:pt x="4750" y="1660"/>
                  </a:lnTo>
                  <a:lnTo>
                    <a:pt x="4749" y="1661"/>
                  </a:lnTo>
                  <a:lnTo>
                    <a:pt x="4784" y="1618"/>
                  </a:lnTo>
                  <a:lnTo>
                    <a:pt x="4783" y="1620"/>
                  </a:lnTo>
                  <a:lnTo>
                    <a:pt x="4810" y="1571"/>
                  </a:lnTo>
                  <a:lnTo>
                    <a:pt x="4810" y="1572"/>
                  </a:lnTo>
                  <a:lnTo>
                    <a:pt x="4827" y="1517"/>
                  </a:lnTo>
                  <a:lnTo>
                    <a:pt x="4827" y="1519"/>
                  </a:lnTo>
                  <a:lnTo>
                    <a:pt x="4832" y="1461"/>
                  </a:lnTo>
                  <a:lnTo>
                    <a:pt x="4833" y="299"/>
                  </a:lnTo>
                  <a:lnTo>
                    <a:pt x="4827" y="241"/>
                  </a:lnTo>
                  <a:lnTo>
                    <a:pt x="4827" y="243"/>
                  </a:lnTo>
                  <a:lnTo>
                    <a:pt x="4810" y="188"/>
                  </a:lnTo>
                  <a:lnTo>
                    <a:pt x="4810" y="189"/>
                  </a:lnTo>
                  <a:lnTo>
                    <a:pt x="4783" y="140"/>
                  </a:lnTo>
                  <a:lnTo>
                    <a:pt x="4784" y="142"/>
                  </a:lnTo>
                  <a:lnTo>
                    <a:pt x="4749" y="99"/>
                  </a:lnTo>
                  <a:lnTo>
                    <a:pt x="4750" y="100"/>
                  </a:lnTo>
                  <a:lnTo>
                    <a:pt x="4707" y="64"/>
                  </a:lnTo>
                  <a:lnTo>
                    <a:pt x="4709" y="64"/>
                  </a:lnTo>
                  <a:lnTo>
                    <a:pt x="4660" y="37"/>
                  </a:lnTo>
                  <a:lnTo>
                    <a:pt x="4661" y="38"/>
                  </a:lnTo>
                  <a:lnTo>
                    <a:pt x="4606" y="21"/>
                  </a:lnTo>
                  <a:lnTo>
                    <a:pt x="4608" y="21"/>
                  </a:lnTo>
                  <a:lnTo>
                    <a:pt x="4550" y="15"/>
                  </a:lnTo>
                  <a:lnTo>
                    <a:pt x="4551" y="0"/>
                  </a:lnTo>
                  <a:close/>
                </a:path>
              </a:pathLst>
            </a:custGeom>
            <a:solidFill>
              <a:srgbClr val="4A7EBB"/>
            </a:solidFill>
            <a:ln w="1588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645" y="967"/>
              <a:ext cx="2154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1988" y="1021"/>
              <a:ext cx="167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До 2018 г. мощности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1861" y="1173"/>
              <a:ext cx="18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первичной переработки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1821" y="1324"/>
              <a:ext cx="200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нефти увеличатся еще на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2218" y="1476"/>
              <a:ext cx="116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 млн. т в год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832" y="3704"/>
              <a:ext cx="151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7F7F7F"/>
                  </a:solidFill>
                  <a:effectLst/>
                  <a:latin typeface="Calibri" pitchFamily="34" charset="0"/>
                  <a:cs typeface="Arial" pitchFamily="34" charset="0"/>
                </a:rPr>
                <a:t>Источник: ИГ "Петромаркет"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CDAB8-39BC-4A63-A32D-C78017FFD22C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9274" y="158293"/>
            <a:ext cx="6321425" cy="712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kern="0" dirty="0" smtClean="0">
                <a:solidFill>
                  <a:srgbClr val="00397E"/>
                </a:solidFill>
              </a:rPr>
              <a:t>ПЕРЕРАБОТКА ВЫСОКОСЕРНИСТЫХ НЕФТЕЙ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3302" y="1013217"/>
            <a:ext cx="8642012" cy="4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Clr>
                <a:srgbClr val="00629E"/>
              </a:buClr>
              <a:buFont typeface="Wingdings 3" panose="05040102010807070707" pitchFamily="18" charset="2"/>
              <a:buChar char="Æ"/>
            </a:pPr>
            <a:r>
              <a:rPr lang="ru-RU" altLang="ru-RU" sz="2000" dirty="0" smtClean="0"/>
              <a:t>В настоящее время на российских НПЗ перерабатывают нефти </a:t>
            </a:r>
            <a:br>
              <a:rPr lang="ru-RU" altLang="ru-RU" sz="2000" dirty="0" smtClean="0"/>
            </a:br>
            <a:r>
              <a:rPr lang="ru-RU" altLang="ru-RU" sz="2000" dirty="0" smtClean="0"/>
              <a:t>с содержанием серы до 2,0% </a:t>
            </a:r>
            <a:r>
              <a:rPr lang="ru-RU" altLang="ru-RU" sz="2000" dirty="0" err="1" smtClean="0"/>
              <a:t>мас</a:t>
            </a:r>
            <a:r>
              <a:rPr lang="ru-RU" altLang="ru-RU" sz="2000" dirty="0" smtClean="0"/>
              <a:t>.</a:t>
            </a:r>
          </a:p>
          <a:p>
            <a:pPr marL="285750" indent="-285750" eaLnBrk="1" hangingPunct="1">
              <a:spcBef>
                <a:spcPts val="1800"/>
              </a:spcBef>
              <a:buClr>
                <a:srgbClr val="00629E"/>
              </a:buClr>
              <a:buFont typeface="Wingdings 3" panose="05040102010807070707" pitchFamily="18" charset="2"/>
              <a:buChar char="Æ"/>
            </a:pPr>
            <a:r>
              <a:rPr lang="ru-RU" altLang="ru-RU" sz="2000" dirty="0" smtClean="0"/>
              <a:t>В ближайшей перспективе в России произойдет увеличение доли высокосернистых </a:t>
            </a:r>
            <a:r>
              <a:rPr lang="ru-RU" altLang="ru-RU" sz="2000" dirty="0" err="1" smtClean="0"/>
              <a:t>нефтей</a:t>
            </a:r>
            <a:r>
              <a:rPr lang="ru-RU" altLang="ru-RU" sz="2000" dirty="0" smtClean="0"/>
              <a:t> (с содержанием </a:t>
            </a:r>
            <a:r>
              <a:rPr lang="ru-RU" altLang="ru-RU" sz="2000" smtClean="0"/>
              <a:t>серы  </a:t>
            </a:r>
            <a:r>
              <a:rPr lang="ru-RU" altLang="ru-RU" sz="2000" smtClean="0">
                <a:sym typeface="Symbol"/>
              </a:rPr>
              <a:t>2,0</a:t>
            </a:r>
            <a:r>
              <a:rPr lang="ru-RU" altLang="ru-RU" sz="2000" smtClean="0"/>
              <a:t> </a:t>
            </a:r>
            <a:r>
              <a:rPr lang="ru-RU" altLang="ru-RU" sz="2000" dirty="0" smtClean="0"/>
              <a:t>% </a:t>
            </a:r>
            <a:r>
              <a:rPr lang="ru-RU" altLang="ru-RU" sz="2000" dirty="0" err="1" smtClean="0"/>
              <a:t>мас</a:t>
            </a:r>
            <a:r>
              <a:rPr lang="ru-RU" altLang="ru-RU" sz="2000" dirty="0" smtClean="0"/>
              <a:t>.), направляемых на переработку </a:t>
            </a:r>
          </a:p>
          <a:p>
            <a:pPr marL="261938" indent="-261938" eaLnBrk="1" hangingPunct="1">
              <a:spcBef>
                <a:spcPts val="1800"/>
              </a:spcBef>
              <a:buClr>
                <a:srgbClr val="00629E"/>
              </a:buClr>
              <a:buFont typeface="Wingdings 3" panose="05040102010807070707" pitchFamily="18" charset="2"/>
              <a:buChar char="Æ"/>
            </a:pPr>
            <a:r>
              <a:rPr lang="ru-RU" altLang="ru-RU" sz="2000" dirty="0" smtClean="0"/>
              <a:t> Увеличение в нефти содержания серы влечет за собой:</a:t>
            </a:r>
          </a:p>
          <a:p>
            <a:pPr marL="1028700" lvl="1" eaLnBrk="1" hangingPunct="1">
              <a:spcBef>
                <a:spcPts val="600"/>
              </a:spcBef>
              <a:buClr>
                <a:srgbClr val="00629E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снижение выработки моторных топлив</a:t>
            </a:r>
          </a:p>
          <a:p>
            <a:pPr marL="1028700" lvl="1" eaLnBrk="1" hangingPunct="1">
              <a:spcBef>
                <a:spcPts val="600"/>
              </a:spcBef>
              <a:buClr>
                <a:srgbClr val="00629E"/>
              </a:buCl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увеличение расходов на переработку нефти</a:t>
            </a:r>
          </a:p>
          <a:p>
            <a:pPr marL="285750" indent="-285750" eaLnBrk="1" hangingPunct="1">
              <a:spcBef>
                <a:spcPts val="1800"/>
              </a:spcBef>
              <a:buClr>
                <a:srgbClr val="00629E"/>
              </a:buClr>
              <a:buFont typeface="Wingdings 3" panose="05040102010807070707" pitchFamily="18" charset="2"/>
              <a:buChar char="Æ"/>
            </a:pPr>
            <a:r>
              <a:rPr lang="ru-RU" sz="2000" dirty="0" smtClean="0"/>
              <a:t>Капитальные </a:t>
            </a:r>
            <a:r>
              <a:rPr lang="ru-RU" sz="2000" dirty="0"/>
              <a:t>вложения на создание мощностей по переработке </a:t>
            </a:r>
            <a:r>
              <a:rPr lang="ru-RU" sz="2000" dirty="0" smtClean="0"/>
              <a:t>высокосернистых </a:t>
            </a:r>
            <a:r>
              <a:rPr lang="ru-RU" sz="2000" dirty="0" err="1" smtClean="0"/>
              <a:t>нефтей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15-20% </a:t>
            </a:r>
            <a:r>
              <a:rPr lang="ru-RU" sz="2000" dirty="0"/>
              <a:t>больше капитальных вложений </a:t>
            </a:r>
            <a:r>
              <a:rPr lang="ru-RU" sz="2000" dirty="0" smtClean="0"/>
              <a:t>на переработку </a:t>
            </a:r>
            <a:r>
              <a:rPr lang="ru-RU" sz="2000" dirty="0" err="1" smtClean="0"/>
              <a:t>нефтей</a:t>
            </a:r>
            <a:r>
              <a:rPr lang="ru-RU" sz="2000" dirty="0" smtClean="0"/>
              <a:t> с </a:t>
            </a:r>
            <a:r>
              <a:rPr lang="ru-RU" altLang="ru-RU" sz="2000" dirty="0" smtClean="0"/>
              <a:t>содержанием </a:t>
            </a:r>
            <a:r>
              <a:rPr lang="ru-RU" altLang="ru-RU" sz="2000" dirty="0"/>
              <a:t>серы  </a:t>
            </a:r>
            <a:r>
              <a:rPr lang="ru-RU" altLang="ru-RU" sz="2000" dirty="0" smtClean="0">
                <a:sym typeface="Symbol"/>
              </a:rPr>
              <a:t>до </a:t>
            </a:r>
            <a:r>
              <a:rPr lang="ru-RU" altLang="ru-RU" sz="2000" dirty="0" smtClean="0"/>
              <a:t>1,8 </a:t>
            </a:r>
            <a:r>
              <a:rPr lang="ru-RU" altLang="ru-RU" sz="2000" dirty="0"/>
              <a:t>% </a:t>
            </a:r>
            <a:r>
              <a:rPr lang="ru-RU" altLang="ru-RU" sz="2000" dirty="0" err="1"/>
              <a:t>мас</a:t>
            </a:r>
            <a:r>
              <a:rPr lang="ru-RU" altLang="ru-RU" sz="2000" dirty="0" smtClean="0"/>
              <a:t>. </a:t>
            </a:r>
            <a:endParaRPr lang="ru-RU" altLang="ru-RU" sz="2000" dirty="0"/>
          </a:p>
          <a:p>
            <a:pPr marL="285750" eaLnBrk="1" hangingPunct="1">
              <a:spcBef>
                <a:spcPct val="50000"/>
              </a:spcBef>
              <a:buClr>
                <a:srgbClr val="00629E"/>
              </a:buClr>
              <a:buFont typeface="Wingdings" panose="05000000000000000000" pitchFamily="2" charset="2"/>
              <a:buChar char="§"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427312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E409-252A-4A6D-8BA7-E2DA6D2FE6A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01713" y="-71438"/>
            <a:ext cx="8447087" cy="750888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ru-RU" altLang="ru-RU" sz="1700" b="1" dirty="0">
                <a:solidFill>
                  <a:srgbClr val="00397E"/>
                </a:solidFill>
              </a:rPr>
              <a:t>УСТАНОВКИ, ПОВЫШАЮЩИЕ КАЧЕСТВО  </a:t>
            </a:r>
            <a:r>
              <a:rPr lang="ru-RU" altLang="ru-RU" sz="1700" b="1" dirty="0" smtClean="0">
                <a:solidFill>
                  <a:srgbClr val="00397E"/>
                </a:solidFill>
              </a:rPr>
              <a:t>ДИЗЕЛЬНОГО ТОПЛИВА, ВВЕДЕННЫЕ </a:t>
            </a:r>
            <a:r>
              <a:rPr lang="ru-RU" altLang="ru-RU" sz="1700" b="1" dirty="0">
                <a:solidFill>
                  <a:srgbClr val="00397E"/>
                </a:solidFill>
              </a:rPr>
              <a:t>В </a:t>
            </a:r>
            <a:r>
              <a:rPr lang="ru-RU" altLang="ru-RU" sz="1700" b="1" dirty="0" smtClean="0">
                <a:solidFill>
                  <a:srgbClr val="00397E"/>
                </a:solidFill>
              </a:rPr>
              <a:t>2014-2015 </a:t>
            </a:r>
            <a:r>
              <a:rPr lang="ru-RU" altLang="ru-RU" sz="1700" b="1" dirty="0">
                <a:solidFill>
                  <a:srgbClr val="00397E"/>
                </a:solidFill>
              </a:rPr>
              <a:t>гг.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4787" y="2408459"/>
            <a:ext cx="2185988" cy="722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ru-RU" altLang="ru-RU" sz="1600" b="1" dirty="0" smtClean="0"/>
              <a:t>Гидроочистка дизельного топлива</a:t>
            </a:r>
            <a:endParaRPr lang="ru-RU" altLang="ru-RU" sz="160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50480" y="1818701"/>
            <a:ext cx="6056313" cy="1901827"/>
          </a:xfrm>
          <a:prstGeom prst="rect">
            <a:avLst/>
          </a:prstGeom>
          <a:solidFill>
            <a:schemeClr val="bg1"/>
          </a:solidFill>
          <a:ln w="19050">
            <a:solidFill>
              <a:srgbClr val="3672A4"/>
            </a:solidFill>
            <a:miter lim="800000"/>
            <a:headEnd/>
            <a:tailEnd/>
          </a:ln>
        </p:spPr>
        <p:txBody>
          <a:bodyPr rIns="18000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ru-RU" altLang="ru-RU" sz="1400" b="1" dirty="0" smtClean="0"/>
              <a:t>ОАО </a:t>
            </a:r>
            <a:r>
              <a:rPr lang="ru-RU" altLang="ru-RU" sz="1400" b="1" dirty="0"/>
              <a:t>«</a:t>
            </a:r>
            <a:r>
              <a:rPr lang="ru-RU" altLang="ru-RU" sz="1400" b="1" dirty="0" err="1" smtClean="0"/>
              <a:t>Газпромнефть</a:t>
            </a:r>
            <a:r>
              <a:rPr lang="ru-RU" altLang="ru-RU" sz="1400" b="1" dirty="0" smtClean="0"/>
              <a:t> - МНПЗ» </a:t>
            </a:r>
            <a:r>
              <a:rPr lang="ru-RU" altLang="ru-RU" sz="1400" b="1" dirty="0"/>
              <a:t>– </a:t>
            </a:r>
            <a:r>
              <a:rPr lang="ru-RU" altLang="ru-RU" sz="1400" b="1" dirty="0" smtClean="0"/>
              <a:t>2,0 млн.т/г</a:t>
            </a:r>
            <a:r>
              <a:rPr lang="en-US" altLang="ru-RU" sz="1400" b="1" dirty="0" smtClean="0"/>
              <a:t> </a:t>
            </a:r>
            <a:endParaRPr lang="ru-RU" altLang="ru-RU" sz="14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ru-RU" altLang="ru-RU" sz="1400" b="1" dirty="0" smtClean="0"/>
              <a:t>ОАО «</a:t>
            </a:r>
            <a:r>
              <a:rPr lang="ru-RU" altLang="ru-RU" sz="1400" b="1" dirty="0" err="1" smtClean="0"/>
              <a:t>Газпромнефть</a:t>
            </a:r>
            <a:r>
              <a:rPr lang="ru-RU" altLang="ru-RU" sz="1400" b="1" dirty="0" smtClean="0"/>
              <a:t> - ЯНОС» – 1,5 млн.т/г</a:t>
            </a:r>
            <a:r>
              <a:rPr lang="en-US" altLang="ru-RU" sz="1400" b="1" dirty="0" smtClean="0"/>
              <a:t> </a:t>
            </a:r>
            <a:endParaRPr lang="ru-RU" altLang="ru-RU" sz="14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ru-RU" altLang="ru-RU" sz="1400" b="1" dirty="0" smtClean="0"/>
              <a:t>ООО «</a:t>
            </a:r>
            <a:r>
              <a:rPr lang="ru-RU" altLang="ru-RU" sz="1400" b="1" dirty="0" err="1" smtClean="0"/>
              <a:t>ЛУКОЙЛ-Ухтанефтепереработка</a:t>
            </a:r>
            <a:r>
              <a:rPr lang="ru-RU" altLang="ru-RU" sz="1400" b="1" dirty="0" smtClean="0"/>
              <a:t>» - 2,0 млн.т/г</a:t>
            </a:r>
            <a:r>
              <a:rPr lang="en-US" altLang="ru-RU" sz="1400" b="1" dirty="0" smtClean="0"/>
              <a:t> </a:t>
            </a:r>
            <a:r>
              <a:rPr lang="ru-RU" altLang="ru-RU" sz="1400" b="1" dirty="0" smtClean="0"/>
              <a:t>(реконструкция)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ru-RU" altLang="ru-RU" sz="1400" b="1" dirty="0" smtClean="0"/>
              <a:t>ООО «ЛУКОЙЛ-Пермнефтеоргсинтез» - 1,8 млн.т/г</a:t>
            </a:r>
            <a:r>
              <a:rPr lang="en-US" altLang="ru-RU" sz="1400" b="1" dirty="0" smtClean="0"/>
              <a:t> </a:t>
            </a:r>
            <a:r>
              <a:rPr lang="ru-RU" altLang="ru-RU" sz="1400" b="1" dirty="0" smtClean="0"/>
              <a:t>(реконструкция)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ru-RU" altLang="ru-RU" sz="1400" b="1" dirty="0" smtClean="0"/>
              <a:t>ОАО «</a:t>
            </a:r>
            <a:r>
              <a:rPr lang="ru-RU" altLang="ru-RU" sz="1400" b="1" dirty="0" err="1" smtClean="0"/>
              <a:t>Орскнефтеоргсинтез</a:t>
            </a:r>
            <a:r>
              <a:rPr lang="ru-RU" altLang="ru-RU" sz="1400" b="1" dirty="0" smtClean="0"/>
              <a:t>» - 2,0 млн.т/г</a:t>
            </a:r>
            <a:r>
              <a:rPr lang="en-US" altLang="ru-RU" sz="1400" b="1" dirty="0" smtClean="0"/>
              <a:t> </a:t>
            </a:r>
            <a:r>
              <a:rPr lang="ru-RU" altLang="ru-RU" sz="1400" b="1" dirty="0" smtClean="0"/>
              <a:t>(реконструкция)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390773" y="2762522"/>
            <a:ext cx="559707" cy="0"/>
          </a:xfrm>
          <a:prstGeom prst="line">
            <a:avLst/>
          </a:prstGeom>
          <a:noFill/>
          <a:ln w="38100">
            <a:solidFill>
              <a:srgbClr val="3672A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E409-252A-4A6D-8BA7-E2DA6D2FE6A2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59231" y="1355857"/>
            <a:ext cx="5276767" cy="732508"/>
          </a:xfrm>
          <a:prstGeom prst="rect">
            <a:avLst/>
          </a:prstGeom>
          <a:solidFill>
            <a:schemeClr val="bg1"/>
          </a:solidFill>
          <a:ln w="19050">
            <a:solidFill>
              <a:srgbClr val="3672A4"/>
            </a:solidFill>
            <a:miter lim="800000"/>
            <a:headEnd/>
            <a:tailEnd/>
          </a:ln>
        </p:spPr>
        <p:txBody>
          <a:bodyPr wrap="square" rIns="18000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600" b="1" dirty="0" smtClean="0"/>
              <a:t>ООО «Лукойл-</a:t>
            </a:r>
            <a:r>
              <a:rPr lang="ru-RU" altLang="ru-RU" sz="1600" b="1" dirty="0" err="1" smtClean="0"/>
              <a:t>Пермнефтеоргсинтез</a:t>
            </a:r>
            <a:r>
              <a:rPr lang="ru-RU" altLang="ru-RU" sz="1600" b="1" dirty="0" smtClean="0"/>
              <a:t>»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1,5 млн. т/г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600" b="1" dirty="0" smtClean="0"/>
              <a:t>ОАО «</a:t>
            </a:r>
            <a:r>
              <a:rPr lang="ru-RU" altLang="ru-RU" sz="1600" b="1" dirty="0" err="1" smtClean="0"/>
              <a:t>Антипинский</a:t>
            </a:r>
            <a:r>
              <a:rPr lang="ru-RU" altLang="ru-RU" sz="1600" b="1" dirty="0" smtClean="0"/>
              <a:t> НПЗ»  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2,6 млн</a:t>
            </a:r>
            <a:r>
              <a:rPr lang="ru-RU" altLang="ru-RU" sz="1600" b="1" dirty="0">
                <a:solidFill>
                  <a:srgbClr val="FF0000"/>
                </a:solidFill>
              </a:rPr>
              <a:t>.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т/г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9667" y="1366838"/>
            <a:ext cx="2185988" cy="722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ru-RU" altLang="ru-RU" sz="1600" b="1" dirty="0" smtClean="0"/>
              <a:t>Гидроочистка дизельного топлива</a:t>
            </a:r>
            <a:endParaRPr lang="ru-RU" altLang="ru-RU" sz="1600" b="1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695560" y="1733891"/>
            <a:ext cx="400050" cy="0"/>
          </a:xfrm>
          <a:prstGeom prst="line">
            <a:avLst/>
          </a:prstGeom>
          <a:noFill/>
          <a:ln w="38100">
            <a:solidFill>
              <a:srgbClr val="3672A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1116013" y="-42863"/>
            <a:ext cx="8447087" cy="750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ВВОДА  УСТАНОВОК, ПОВЫШАЮЩИХ </a:t>
            </a:r>
            <a:br>
              <a:rPr kumimoji="0" lang="ru-RU" alt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КАЧЕСТВО ДИЗЕЛЬНОГО</a:t>
            </a:r>
            <a:r>
              <a:rPr kumimoji="0" lang="ru-RU" altLang="ru-RU" sz="17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ТОПЛИВА</a:t>
            </a:r>
            <a:r>
              <a:rPr lang="ru-RU" altLang="ru-RU" sz="17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7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 </a:t>
            </a:r>
            <a:r>
              <a:rPr kumimoji="0" lang="ru-RU" alt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 г.</a:t>
            </a:r>
            <a:endParaRPr kumimoji="0" lang="ru-RU" altLang="ru-RU" sz="17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84119" y="3025421"/>
            <a:ext cx="849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indent="895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Calibri"/>
              </a:rPr>
              <a:t>ПЕРЕНОС СРОКОВ ВВОДА В ЭКСПЛУАТАЦИЮ УСТАНОВОК, ПОВЫШАЮЩИХ КАЧЕСТВО </a:t>
            </a:r>
            <a:r>
              <a:rPr lang="ru-RU" altLang="ru-RU" sz="18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НЕФТЕПРОДУКТОВ</a:t>
            </a:r>
            <a:r>
              <a:rPr lang="ru-RU" altLang="ru-RU" sz="1800" b="1" kern="0" dirty="0" smtClean="0">
                <a:solidFill>
                  <a:srgbClr val="0070C0"/>
                </a:solidFill>
                <a:latin typeface="Calibri"/>
              </a:rPr>
              <a:t> </a:t>
            </a:r>
            <a:endParaRPr lang="ru-RU" altLang="ru-RU" sz="1800" b="1" kern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09572" y="4805817"/>
            <a:ext cx="2185988" cy="722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ru-RU" altLang="ru-RU" sz="1600" b="1" dirty="0" smtClean="0"/>
              <a:t>Гидроочистка дизельного топлива</a:t>
            </a:r>
            <a:endParaRPr lang="ru-RU" altLang="ru-RU" sz="1600" b="1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724559" y="5174912"/>
            <a:ext cx="400050" cy="0"/>
          </a:xfrm>
          <a:prstGeom prst="line">
            <a:avLst/>
          </a:prstGeom>
          <a:noFill/>
          <a:ln w="38100">
            <a:solidFill>
              <a:srgbClr val="3672A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16709" y="4060567"/>
            <a:ext cx="5522490" cy="2462213"/>
          </a:xfrm>
          <a:prstGeom prst="rect">
            <a:avLst/>
          </a:prstGeom>
          <a:solidFill>
            <a:schemeClr val="bg1"/>
          </a:solidFill>
          <a:ln w="19050">
            <a:solidFill>
              <a:srgbClr val="3672A4"/>
            </a:solidFill>
            <a:miter lim="800000"/>
            <a:headEnd/>
            <a:tailEnd/>
          </a:ln>
        </p:spPr>
        <p:txBody>
          <a:bodyPr wrap="square" rIns="18000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b="1" dirty="0" smtClean="0"/>
              <a:t>ОАО «Ангарская НХК»- 4,0 </a:t>
            </a:r>
            <a:r>
              <a:rPr lang="ru-RU" altLang="ru-RU" sz="1400" b="1" dirty="0" err="1" smtClean="0"/>
              <a:t>млн.т</a:t>
            </a:r>
            <a:r>
              <a:rPr lang="ru-RU" altLang="ru-RU" sz="1400" b="1" dirty="0" smtClean="0"/>
              <a:t>/г</a:t>
            </a:r>
            <a:r>
              <a:rPr lang="en-US" altLang="ru-RU" sz="1400" b="1" dirty="0" smtClean="0"/>
              <a:t>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(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2016→2017)</a:t>
            </a:r>
            <a:endParaRPr lang="ru-RU" altLang="ru-RU" sz="14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b="1" dirty="0" smtClean="0"/>
              <a:t>ОАО «Комсомольский НПЗ» 1,4 </a:t>
            </a:r>
            <a:r>
              <a:rPr lang="ru-RU" altLang="ru-RU" sz="1400" b="1" dirty="0" err="1" smtClean="0"/>
              <a:t>млн.т</a:t>
            </a:r>
            <a:r>
              <a:rPr lang="ru-RU" altLang="ru-RU" sz="1400" b="1" dirty="0" smtClean="0"/>
              <a:t>/г </a:t>
            </a:r>
            <a:r>
              <a:rPr lang="ru-RU" altLang="ru-RU" sz="1400" b="1" dirty="0">
                <a:solidFill>
                  <a:srgbClr val="FF0000"/>
                </a:solidFill>
              </a:rPr>
              <a:t>(</a:t>
            </a:r>
            <a:r>
              <a:rPr lang="ru-RU" altLang="ru-RU" sz="1400" b="1" kern="0" dirty="0">
                <a:solidFill>
                  <a:srgbClr val="FF0000"/>
                </a:solidFill>
                <a:latin typeface="Arial" pitchFamily="34" charset="0"/>
              </a:rPr>
              <a:t>2016→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2018)</a:t>
            </a:r>
            <a:endParaRPr lang="ru-RU" altLang="ru-RU" sz="1400" b="1" dirty="0" smtClean="0"/>
          </a:p>
          <a:p>
            <a:pPr lvl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b="1" dirty="0" smtClean="0"/>
              <a:t>ОАО «Ачинский  НПЗ» - 1,6 </a:t>
            </a:r>
            <a:r>
              <a:rPr lang="ru-RU" altLang="ru-RU" sz="1400" b="1" dirty="0" err="1" smtClean="0"/>
              <a:t>млн.т</a:t>
            </a:r>
            <a:r>
              <a:rPr lang="ru-RU" altLang="ru-RU" sz="1400" b="1" dirty="0" smtClean="0"/>
              <a:t>/г</a:t>
            </a:r>
            <a:r>
              <a:rPr lang="en-US" altLang="ru-RU" sz="1400" b="1" dirty="0" smtClean="0"/>
              <a:t> </a:t>
            </a:r>
            <a:r>
              <a:rPr lang="ru-RU" altLang="ru-RU" sz="1400" b="1" dirty="0">
                <a:solidFill>
                  <a:srgbClr val="FF0000"/>
                </a:solidFill>
              </a:rPr>
              <a:t>(</a:t>
            </a:r>
            <a:r>
              <a:rPr lang="ru-RU" altLang="ru-RU" sz="1400" b="1" kern="0" dirty="0">
                <a:solidFill>
                  <a:srgbClr val="FF0000"/>
                </a:solidFill>
                <a:latin typeface="Arial" pitchFamily="34" charset="0"/>
              </a:rPr>
              <a:t>2016→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2017)</a:t>
            </a:r>
            <a:endParaRPr lang="ru-RU" altLang="ru-RU" sz="1400" b="1" dirty="0" smtClean="0"/>
          </a:p>
          <a:p>
            <a:pPr lvl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b="1" dirty="0" smtClean="0"/>
              <a:t>ОАО «Сызранский  НПЗ» - 2,5 </a:t>
            </a:r>
            <a:r>
              <a:rPr lang="ru-RU" altLang="ru-RU" sz="1400" b="1" dirty="0" err="1" smtClean="0"/>
              <a:t>млн.т</a:t>
            </a:r>
            <a:r>
              <a:rPr lang="ru-RU" altLang="ru-RU" sz="1400" b="1" dirty="0" smtClean="0"/>
              <a:t>/г</a:t>
            </a:r>
            <a:r>
              <a:rPr lang="en-US" altLang="ru-RU" sz="1400" b="1" dirty="0" smtClean="0"/>
              <a:t> </a:t>
            </a:r>
            <a:r>
              <a:rPr lang="ru-RU" altLang="ru-RU" sz="1400" b="1" dirty="0">
                <a:solidFill>
                  <a:srgbClr val="FF0000"/>
                </a:solidFill>
              </a:rPr>
              <a:t>(</a:t>
            </a:r>
            <a:r>
              <a:rPr lang="ru-RU" altLang="ru-RU" sz="1400" b="1" kern="0" dirty="0">
                <a:solidFill>
                  <a:srgbClr val="FF0000"/>
                </a:solidFill>
                <a:latin typeface="Arial" pitchFamily="34" charset="0"/>
              </a:rPr>
              <a:t>2016→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2017)</a:t>
            </a:r>
            <a:endParaRPr lang="ru-RU" altLang="ru-RU" sz="1400" b="1" dirty="0" smtClean="0"/>
          </a:p>
          <a:p>
            <a:pPr lvl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b="1" dirty="0" smtClean="0"/>
              <a:t>ОАО «</a:t>
            </a:r>
            <a:r>
              <a:rPr lang="ru-RU" altLang="ru-RU" sz="1400" b="1" dirty="0" err="1" smtClean="0"/>
              <a:t>Ильский</a:t>
            </a:r>
            <a:r>
              <a:rPr lang="ru-RU" altLang="ru-RU" sz="1400" b="1" dirty="0" smtClean="0"/>
              <a:t> НПЗ» - 1,2 </a:t>
            </a:r>
            <a:r>
              <a:rPr lang="ru-RU" altLang="ru-RU" sz="1400" b="1" dirty="0" err="1" smtClean="0"/>
              <a:t>млн.т</a:t>
            </a:r>
            <a:r>
              <a:rPr lang="ru-RU" altLang="ru-RU" sz="1400" b="1" dirty="0" smtClean="0"/>
              <a:t>/г</a:t>
            </a:r>
            <a:r>
              <a:rPr lang="en-US" altLang="ru-RU" sz="1400" b="1" dirty="0" smtClean="0"/>
              <a:t> </a:t>
            </a:r>
            <a:r>
              <a:rPr lang="ru-RU" altLang="ru-RU" sz="1400" b="1" dirty="0">
                <a:solidFill>
                  <a:srgbClr val="FF0000"/>
                </a:solidFill>
              </a:rPr>
              <a:t>(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2015→</a:t>
            </a:r>
            <a:r>
              <a:rPr lang="ru-RU" altLang="ru-RU" sz="1400" b="1" kern="0" dirty="0">
                <a:solidFill>
                  <a:srgbClr val="FF0000"/>
                </a:solidFill>
                <a:latin typeface="Arial" pitchFamily="34" charset="0"/>
              </a:rPr>
              <a:t>2018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ru-RU" altLang="ru-RU" sz="1400" b="1" dirty="0" smtClean="0"/>
          </a:p>
          <a:p>
            <a:pPr lvl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b="1" dirty="0" smtClean="0"/>
              <a:t>ОАО «</a:t>
            </a:r>
            <a:r>
              <a:rPr lang="ru-RU" altLang="ru-RU" sz="1400" b="1" dirty="0" err="1" smtClean="0"/>
              <a:t>Новокуйбышевский</a:t>
            </a:r>
            <a:r>
              <a:rPr lang="ru-RU" altLang="ru-RU" sz="1400" b="1" dirty="0" smtClean="0"/>
              <a:t> НПЗ» - 2,7 </a:t>
            </a:r>
            <a:r>
              <a:rPr lang="ru-RU" altLang="ru-RU" sz="1400" b="1" dirty="0" err="1" smtClean="0"/>
              <a:t>млн.т</a:t>
            </a:r>
            <a:r>
              <a:rPr lang="ru-RU" altLang="ru-RU" sz="1400" b="1" dirty="0" smtClean="0"/>
              <a:t>/г</a:t>
            </a:r>
            <a:r>
              <a:rPr lang="en-US" altLang="ru-RU" sz="1400" b="1" dirty="0" smtClean="0"/>
              <a:t> </a:t>
            </a:r>
            <a:r>
              <a:rPr lang="ru-RU" altLang="ru-RU" sz="1400" b="1" dirty="0">
                <a:solidFill>
                  <a:srgbClr val="FF0000"/>
                </a:solidFill>
              </a:rPr>
              <a:t>(</a:t>
            </a:r>
            <a:r>
              <a:rPr lang="ru-RU" altLang="ru-RU" sz="1400" b="1" kern="0" dirty="0">
                <a:solidFill>
                  <a:srgbClr val="FF0000"/>
                </a:solidFill>
                <a:latin typeface="Arial" pitchFamily="34" charset="0"/>
              </a:rPr>
              <a:t>2016→2018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b="1" kern="0" dirty="0" smtClean="0">
                <a:latin typeface="Arial" pitchFamily="34" charset="0"/>
              </a:rPr>
              <a:t>ОАО «Афипский НПЗ»- 1,9 </a:t>
            </a:r>
            <a:r>
              <a:rPr lang="ru-RU" altLang="ru-RU" sz="1400" b="1" kern="0" dirty="0" err="1" smtClean="0">
                <a:latin typeface="Arial" pitchFamily="34" charset="0"/>
              </a:rPr>
              <a:t>млн.т</a:t>
            </a:r>
            <a:r>
              <a:rPr lang="ru-RU" altLang="ru-RU" sz="1400" b="1" kern="0" dirty="0" smtClean="0">
                <a:latin typeface="Arial" pitchFamily="34" charset="0"/>
              </a:rPr>
              <a:t>/г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</a:rPr>
              <a:t>(</a:t>
            </a:r>
            <a:r>
              <a:rPr lang="ru-RU" altLang="ru-RU" sz="1400" b="1" kern="0" dirty="0" smtClean="0">
                <a:solidFill>
                  <a:srgbClr val="FF0000"/>
                </a:solidFill>
                <a:latin typeface="Arial" pitchFamily="34" charset="0"/>
              </a:rPr>
              <a:t>2015→2019)</a:t>
            </a:r>
            <a:endParaRPr lang="ru-RU" altLang="ru-RU" sz="1400" b="1" kern="0" dirty="0">
              <a:solidFill>
                <a:srgbClr val="FF0000"/>
              </a:solidFill>
              <a:latin typeface="Arial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ru-RU" altLang="ru-RU" sz="14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519D-0104-4C30-BDF0-80A436656AA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0" y="-44450"/>
            <a:ext cx="8172450" cy="777875"/>
          </a:xfrm>
          <a:noFill/>
          <a:ln/>
        </p:spPr>
        <p:txBody>
          <a:bodyPr/>
          <a:lstStyle/>
          <a:p>
            <a:r>
              <a:rPr lang="en-US" altLang="ru-RU" sz="1700" dirty="0"/>
              <a:t>   </a:t>
            </a:r>
            <a:r>
              <a:rPr lang="ru-RU" altLang="ru-RU" sz="1700" b="1" dirty="0">
                <a:solidFill>
                  <a:srgbClr val="00397E"/>
                </a:solidFill>
                <a:cs typeface="Arial" charset="0"/>
              </a:rPr>
              <a:t>ГИДРООЧИСТКА ДИЗЕЛЬНОГО ТОПЛИВА </a:t>
            </a:r>
            <a:br>
              <a:rPr lang="ru-RU" altLang="ru-RU" sz="1700" b="1" dirty="0">
                <a:solidFill>
                  <a:srgbClr val="00397E"/>
                </a:solidFill>
                <a:cs typeface="Arial" charset="0"/>
              </a:rPr>
            </a:br>
            <a:r>
              <a:rPr lang="ru-RU" altLang="ru-RU" sz="1700" b="1" dirty="0">
                <a:solidFill>
                  <a:srgbClr val="00397E"/>
                </a:solidFill>
                <a:cs typeface="Arial" charset="0"/>
              </a:rPr>
              <a:t> ОАО «АНГАРСКИЙ НХК»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609600" y="1177925"/>
            <a:ext cx="8016875" cy="5411788"/>
          </a:xfrm>
          <a:prstGeom prst="rect">
            <a:avLst/>
          </a:prstGeom>
          <a:solidFill>
            <a:schemeClr val="bg1"/>
          </a:solidFill>
          <a:ln w="9525">
            <a:solidFill>
              <a:srgbClr val="045AA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895350" y="1292225"/>
            <a:ext cx="86868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500" b="1"/>
              <a:t>Мощность – 4 млн. т/г с получением ДТ Евро-5</a:t>
            </a:r>
          </a:p>
          <a:p>
            <a:pPr>
              <a:spcBef>
                <a:spcPct val="5000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500" b="1"/>
              <a:t>Лицензиар и разработчик  базового проекта</a:t>
            </a:r>
            <a:r>
              <a:rPr lang="en-US" altLang="ru-RU" sz="1500" b="1"/>
              <a:t> </a:t>
            </a:r>
            <a:r>
              <a:rPr lang="ru-RU" altLang="ru-RU" sz="1500" b="1"/>
              <a:t>-</a:t>
            </a:r>
            <a:r>
              <a:rPr lang="en-US" altLang="ru-RU" sz="1500" b="1"/>
              <a:t> Exxon Mobil</a:t>
            </a:r>
            <a:endParaRPr lang="ru-RU" altLang="ru-RU" sz="1500" b="1"/>
          </a:p>
          <a:p>
            <a:pPr>
              <a:spcBef>
                <a:spcPct val="5000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500" b="1">
                <a:solidFill>
                  <a:srgbClr val="CC3300"/>
                </a:solidFill>
              </a:rPr>
              <a:t>Объем работ ОАО «ВНИПИнефть»: приемка базового проекта,  </a:t>
            </a:r>
            <a:br>
              <a:rPr lang="ru-RU" altLang="ru-RU" sz="1500" b="1">
                <a:solidFill>
                  <a:srgbClr val="CC3300"/>
                </a:solidFill>
              </a:rPr>
            </a:br>
            <a:r>
              <a:rPr lang="ru-RU" altLang="ru-RU" sz="1500" b="1">
                <a:solidFill>
                  <a:srgbClr val="CC3300"/>
                </a:solidFill>
              </a:rPr>
              <a:t>рабочее проектирование, авторский надзор </a:t>
            </a:r>
          </a:p>
          <a:p>
            <a:pPr>
              <a:spcBef>
                <a:spcPct val="50000"/>
              </a:spcBef>
              <a:buClr>
                <a:srgbClr val="045AA8"/>
              </a:buClr>
              <a:buFont typeface="Wingdings" pitchFamily="2" charset="2"/>
              <a:buNone/>
            </a:pPr>
            <a:r>
              <a:rPr lang="ru-RU" altLang="ru-RU" sz="1500" b="1">
                <a:solidFill>
                  <a:srgbClr val="033E73"/>
                </a:solidFill>
              </a:rPr>
              <a:t>Новые технические решения:</a:t>
            </a:r>
            <a:r>
              <a:rPr lang="en-US" altLang="ru-RU" sz="1500" b="1"/>
              <a:t> </a:t>
            </a:r>
            <a:r>
              <a:rPr lang="ru-RU" altLang="ru-RU" sz="1500" b="1"/>
              <a:t/>
            </a:r>
            <a:br>
              <a:rPr lang="ru-RU" altLang="ru-RU" sz="1500" b="1"/>
            </a:br>
            <a:endParaRPr lang="ru-RU" altLang="ru-RU" sz="1500" b="1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39825" y="2914650"/>
            <a:ext cx="7772400" cy="2339975"/>
          </a:xfrm>
          <a:noFill/>
          <a:ln/>
        </p:spPr>
        <p:txBody>
          <a:bodyPr/>
          <a:lstStyle/>
          <a:p>
            <a:pPr>
              <a:buClr>
                <a:srgbClr val="045AA8"/>
              </a:buClr>
              <a:buFont typeface="Wingdings" pitchFamily="2" charset="2"/>
              <a:buChar char="ü"/>
            </a:pPr>
            <a:r>
              <a:rPr lang="ru-RU" altLang="ru-RU" sz="1500" b="1"/>
              <a:t>Используется технология, сочетающая в себе гидроочистку и гидродепарафинизацию дизельного топлива</a:t>
            </a:r>
          </a:p>
          <a:p>
            <a:pPr>
              <a:lnSpc>
                <a:spcPct val="90000"/>
              </a:lnSpc>
              <a:buClr>
                <a:srgbClr val="045AA8"/>
              </a:buClr>
              <a:buFont typeface="Wingdings" pitchFamily="2" charset="2"/>
              <a:buChar char="ü"/>
            </a:pPr>
            <a:r>
              <a:rPr lang="ru-RU" altLang="ru-RU" sz="1500" b="1"/>
              <a:t>Два потока:   </a:t>
            </a:r>
          </a:p>
          <a:p>
            <a:pPr lvl="1">
              <a:lnSpc>
                <a:spcPct val="90000"/>
              </a:lnSpc>
              <a:buClr>
                <a:srgbClr val="045AA8"/>
              </a:buClr>
            </a:pPr>
            <a:r>
              <a:rPr lang="ru-RU" altLang="ru-RU" sz="1500" b="1"/>
              <a:t> 1 – летнее ДТ</a:t>
            </a:r>
          </a:p>
          <a:p>
            <a:pPr lvl="1">
              <a:lnSpc>
                <a:spcPct val="90000"/>
              </a:lnSpc>
              <a:buClr>
                <a:srgbClr val="045AA8"/>
              </a:buClr>
            </a:pPr>
            <a:r>
              <a:rPr lang="ru-RU" altLang="ru-RU" sz="1500" b="1"/>
              <a:t> 2 – зимнее и летнее ДТ</a:t>
            </a:r>
          </a:p>
          <a:p>
            <a:pPr>
              <a:lnSpc>
                <a:spcPct val="90000"/>
              </a:lnSpc>
              <a:buClr>
                <a:srgbClr val="045AA8"/>
              </a:buClr>
              <a:buFont typeface="Wingdings" pitchFamily="2" charset="2"/>
              <a:buChar char="ü"/>
            </a:pPr>
            <a:r>
              <a:rPr lang="ru-RU" altLang="ru-RU" sz="1500" b="1"/>
              <a:t>Длительность рабочего цикла катализатора : </a:t>
            </a:r>
          </a:p>
          <a:p>
            <a:pPr lvl="1">
              <a:lnSpc>
                <a:spcPct val="90000"/>
              </a:lnSpc>
              <a:buClr>
                <a:srgbClr val="045AA8"/>
              </a:buClr>
            </a:pPr>
            <a:r>
              <a:rPr lang="ru-RU" altLang="ru-RU" sz="1500" b="1"/>
              <a:t> 1-й поток – 3 года </a:t>
            </a:r>
          </a:p>
          <a:p>
            <a:pPr lvl="1">
              <a:lnSpc>
                <a:spcPct val="90000"/>
              </a:lnSpc>
              <a:buClr>
                <a:srgbClr val="045AA8"/>
              </a:buClr>
            </a:pPr>
            <a:r>
              <a:rPr lang="ru-RU" altLang="ru-RU" sz="1500" b="1"/>
              <a:t> 2-й поток – 4 года</a:t>
            </a:r>
          </a:p>
        </p:txBody>
      </p:sp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895350" y="5037138"/>
            <a:ext cx="8686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500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500" b="1" dirty="0"/>
              <a:t>Состояние проекта:</a:t>
            </a:r>
          </a:p>
          <a:p>
            <a:pPr lvl="1" algn="just">
              <a:spcBef>
                <a:spcPct val="20000"/>
              </a:spcBef>
              <a:buClr>
                <a:srgbClr val="045AA8"/>
              </a:buClr>
              <a:buFont typeface="Arial" charset="0"/>
              <a:buChar char="–"/>
            </a:pPr>
            <a:r>
              <a:rPr lang="ru-RU" altLang="ru-RU" sz="1500" b="1" dirty="0"/>
              <a:t>рабочее проектирование выполнено </a:t>
            </a:r>
            <a:r>
              <a:rPr lang="en-US" altLang="ru-RU" sz="1500" b="1" dirty="0"/>
              <a:t>~</a:t>
            </a:r>
            <a:r>
              <a:rPr lang="ru-RU" altLang="ru-RU" sz="1500" b="1" dirty="0"/>
              <a:t> на 50%</a:t>
            </a:r>
          </a:p>
          <a:p>
            <a:pPr lvl="1" algn="just">
              <a:spcBef>
                <a:spcPct val="20000"/>
              </a:spcBef>
              <a:buClr>
                <a:srgbClr val="045AA8"/>
              </a:buClr>
              <a:buFont typeface="Arial" charset="0"/>
              <a:buChar char="–"/>
            </a:pPr>
            <a:r>
              <a:rPr lang="ru-RU" altLang="ru-RU" sz="1500" b="1" dirty="0"/>
              <a:t>оборудование закуплено </a:t>
            </a:r>
            <a:r>
              <a:rPr lang="en-US" altLang="ru-RU" sz="1500" b="1" dirty="0"/>
              <a:t>~</a:t>
            </a:r>
            <a:r>
              <a:rPr lang="ru-RU" altLang="ru-RU" sz="1500" b="1" dirty="0"/>
              <a:t> на 90%</a:t>
            </a:r>
          </a:p>
          <a:p>
            <a:pPr lvl="1">
              <a:spcBef>
                <a:spcPct val="20000"/>
              </a:spcBef>
              <a:buClr>
                <a:srgbClr val="045AA8"/>
              </a:buClr>
              <a:buFont typeface="Arial" charset="0"/>
              <a:buChar char="–"/>
            </a:pPr>
            <a:r>
              <a:rPr lang="ru-RU" altLang="ru-RU" sz="1500" b="1" dirty="0"/>
              <a:t>строительно-монтажные работы выполнены </a:t>
            </a:r>
            <a:r>
              <a:rPr lang="en-US" altLang="ru-RU" sz="1500" b="1" dirty="0"/>
              <a:t>~</a:t>
            </a:r>
            <a:r>
              <a:rPr lang="ru-RU" altLang="ru-RU" sz="1500" b="1" dirty="0"/>
              <a:t> на 10%</a:t>
            </a:r>
          </a:p>
          <a:p>
            <a:pPr>
              <a:spcBef>
                <a:spcPct val="50000"/>
              </a:spcBef>
              <a:buClr>
                <a:srgbClr val="3672A4"/>
              </a:buClr>
              <a:buFont typeface="Wingdings" pitchFamily="2" charset="2"/>
              <a:buChar char="v"/>
            </a:pPr>
            <a:r>
              <a:rPr lang="ru-RU" altLang="ru-RU" sz="1500" b="1" dirty="0"/>
              <a:t>   Срок ввода в эксплуатацию – </a:t>
            </a:r>
            <a:r>
              <a:rPr lang="ru-RU" altLang="ru-RU" sz="1500" b="1" dirty="0" smtClean="0"/>
              <a:t>2017 </a:t>
            </a:r>
            <a:r>
              <a:rPr lang="ru-RU" altLang="ru-RU" sz="1500" b="1" dirty="0"/>
              <a:t>г.</a:t>
            </a:r>
          </a:p>
          <a:p>
            <a:pPr lvl="1" algn="just">
              <a:spcBef>
                <a:spcPct val="20000"/>
              </a:spcBef>
              <a:buClr>
                <a:srgbClr val="045AA8"/>
              </a:buClr>
              <a:buFont typeface="Arial" charset="0"/>
              <a:buChar char="–"/>
            </a:pPr>
            <a:endParaRPr lang="ru-RU" altLang="ru-RU" sz="15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vestikavkaza.ru/upload/nvk/Remont-Moskovskogo-NPZ-perenesen-vo-izbezhanie-defitsita-topliva-Moscow-NP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0409" b="4111"/>
          <a:stretch/>
        </p:blipFill>
        <p:spPr bwMode="auto">
          <a:xfrm>
            <a:off x="-63516" y="3963994"/>
            <a:ext cx="9213735" cy="2894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77724" y="-110218"/>
            <a:ext cx="7272338" cy="1143001"/>
          </a:xfrm>
          <a:prstGeom prst="roundRect">
            <a:avLst>
              <a:gd name="adj" fmla="val 16667"/>
            </a:avLst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ru-RU" altLang="ru-RU" sz="1700" b="1" dirty="0" smtClean="0">
                <a:solidFill>
                  <a:srgbClr val="00397E"/>
                </a:solidFill>
              </a:rPr>
              <a:t>СОСТОЯНИЕ НЕФТЕПЕРЕРАБОТКИ В РОССИИ В 201</a:t>
            </a:r>
            <a:r>
              <a:rPr lang="en-US" altLang="ru-RU" sz="1700" b="1" dirty="0" smtClean="0">
                <a:solidFill>
                  <a:srgbClr val="00397E"/>
                </a:solidFill>
              </a:rPr>
              <a:t>4</a:t>
            </a:r>
            <a:r>
              <a:rPr lang="ru-RU" altLang="ru-RU" sz="1700" b="1" dirty="0" smtClean="0">
                <a:solidFill>
                  <a:srgbClr val="00397E"/>
                </a:solidFill>
              </a:rPr>
              <a:t> г.</a:t>
            </a:r>
            <a:br>
              <a:rPr lang="ru-RU" altLang="ru-RU" sz="1700" b="1" dirty="0" smtClean="0">
                <a:solidFill>
                  <a:srgbClr val="00397E"/>
                </a:solidFill>
              </a:rPr>
            </a:br>
            <a:endParaRPr lang="ru-RU" altLang="ru-RU" sz="1700" b="1" dirty="0" smtClean="0">
              <a:solidFill>
                <a:srgbClr val="00397E"/>
              </a:solidFill>
            </a:endParaRPr>
          </a:p>
        </p:txBody>
      </p:sp>
      <p:sp>
        <p:nvSpPr>
          <p:cNvPr id="149510" name="Text Box 17"/>
          <p:cNvSpPr txBox="1">
            <a:spLocks noChangeArrowheads="1"/>
          </p:cNvSpPr>
          <p:nvPr/>
        </p:nvSpPr>
        <p:spPr bwMode="auto">
          <a:xfrm>
            <a:off x="179" y="2212106"/>
            <a:ext cx="647858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800" b="1" dirty="0"/>
              <a:t> Произведено: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98763-EE6E-4083-B67A-CC4BFA578D11}" type="slidenum">
              <a:rPr lang="ru-RU" sz="1500" smtClean="0"/>
              <a:pPr>
                <a:defRPr/>
              </a:pPr>
              <a:t>1</a:t>
            </a:fld>
            <a:endParaRPr lang="ru-RU" sz="1500"/>
          </a:p>
        </p:txBody>
      </p:sp>
      <p:sp>
        <p:nvSpPr>
          <p:cNvPr id="149513" name="Text Box 8"/>
          <p:cNvSpPr txBox="1">
            <a:spLocks noChangeArrowheads="1"/>
          </p:cNvSpPr>
          <p:nvPr/>
        </p:nvSpPr>
        <p:spPr bwMode="auto">
          <a:xfrm>
            <a:off x="5474242" y="1069660"/>
            <a:ext cx="19939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45AA8"/>
              </a:buClr>
              <a:buFont typeface="Wingdings" pitchFamily="2" charset="2"/>
              <a:buNone/>
            </a:pPr>
            <a:r>
              <a:rPr lang="ru-RU" altLang="ru-RU" sz="1500" b="1" dirty="0"/>
              <a:t>(% к </a:t>
            </a:r>
            <a:r>
              <a:rPr lang="ru-RU" altLang="ru-RU" sz="1500" b="1" dirty="0" smtClean="0"/>
              <a:t>201</a:t>
            </a:r>
            <a:r>
              <a:rPr lang="en-US" altLang="ru-RU" sz="1500" b="1" dirty="0" smtClean="0"/>
              <a:t>3</a:t>
            </a:r>
            <a:r>
              <a:rPr lang="ru-RU" altLang="ru-RU" sz="1500" b="1" dirty="0" smtClean="0"/>
              <a:t>г</a:t>
            </a:r>
            <a:r>
              <a:rPr lang="ru-RU" altLang="ru-RU" sz="1500" b="1" dirty="0"/>
              <a:t>.)</a:t>
            </a:r>
          </a:p>
        </p:txBody>
      </p:sp>
      <p:sp>
        <p:nvSpPr>
          <p:cNvPr id="149515" name="Text Box 17"/>
          <p:cNvSpPr txBox="1">
            <a:spLocks noChangeArrowheads="1"/>
          </p:cNvSpPr>
          <p:nvPr/>
        </p:nvSpPr>
        <p:spPr bwMode="auto">
          <a:xfrm>
            <a:off x="253496" y="2698334"/>
            <a:ext cx="5971952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45AA8"/>
              </a:buClr>
              <a:buFont typeface="Wingdings" pitchFamily="2" charset="2"/>
              <a:buChar char="Ø"/>
            </a:pPr>
            <a:r>
              <a:rPr lang="ru-RU" altLang="ru-RU" sz="1800" b="1" dirty="0" err="1" smtClean="0"/>
              <a:t>диз</a:t>
            </a:r>
            <a:r>
              <a:rPr lang="ru-RU" altLang="ru-RU" sz="1800" b="1" dirty="0"/>
              <a:t>. топливо – </a:t>
            </a:r>
            <a:r>
              <a:rPr lang="ru-RU" altLang="ru-RU" sz="1800" b="1" dirty="0" smtClean="0"/>
              <a:t>7</a:t>
            </a:r>
            <a:r>
              <a:rPr lang="en-US" altLang="ru-RU" sz="1800" b="1" dirty="0" smtClean="0"/>
              <a:t>7</a:t>
            </a:r>
            <a:r>
              <a:rPr lang="ru-RU" altLang="ru-RU" sz="1800" b="1" dirty="0" smtClean="0"/>
              <a:t>,</a:t>
            </a:r>
            <a:r>
              <a:rPr lang="en-US" altLang="ru-RU" sz="1800" b="1" dirty="0" smtClean="0"/>
              <a:t>3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млн.т</a:t>
            </a:r>
            <a:r>
              <a:rPr lang="ru-RU" altLang="ru-RU" sz="1800" b="1" dirty="0" smtClean="0"/>
              <a:t>	(</a:t>
            </a:r>
            <a:r>
              <a:rPr lang="ru-RU" altLang="ru-RU" sz="1800" b="1" dirty="0" smtClean="0">
                <a:cs typeface="Arial" charset="0"/>
              </a:rPr>
              <a:t>+</a:t>
            </a:r>
            <a:r>
              <a:rPr lang="en-US" altLang="ru-RU" sz="1800" b="1" dirty="0">
                <a:cs typeface="Arial" charset="0"/>
              </a:rPr>
              <a:t>7</a:t>
            </a:r>
            <a:r>
              <a:rPr lang="ru-RU" altLang="ru-RU" sz="1800" b="1" dirty="0" smtClean="0">
                <a:cs typeface="Arial" charset="0"/>
              </a:rPr>
              <a:t>,4</a:t>
            </a:r>
            <a:r>
              <a:rPr lang="ru-RU" altLang="ru-RU" sz="1800" b="1" dirty="0" smtClean="0"/>
              <a:t>%)</a:t>
            </a:r>
            <a:endParaRPr lang="ru-RU" altLang="ru-RU" sz="1800" b="1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45AA8"/>
              </a:buClr>
              <a:buFont typeface="Wingdings" pitchFamily="2" charset="2"/>
              <a:buChar char="Ø"/>
            </a:pPr>
            <a:r>
              <a:rPr lang="ru-RU" altLang="ru-RU" sz="1800" b="1" dirty="0"/>
              <a:t>мазут – </a:t>
            </a:r>
            <a:r>
              <a:rPr lang="ru-RU" altLang="ru-RU" sz="1800" b="1" dirty="0" smtClean="0"/>
              <a:t>7</a:t>
            </a:r>
            <a:r>
              <a:rPr lang="en-US" altLang="ru-RU" sz="1800" b="1" dirty="0" smtClean="0"/>
              <a:t>8</a:t>
            </a:r>
            <a:r>
              <a:rPr lang="ru-RU" altLang="ru-RU" sz="1800" b="1" dirty="0" smtClean="0"/>
              <a:t>,</a:t>
            </a:r>
            <a:r>
              <a:rPr lang="en-US" altLang="ru-RU" sz="1800" b="1" dirty="0" smtClean="0"/>
              <a:t>3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млн.т</a:t>
            </a:r>
            <a:r>
              <a:rPr lang="ru-RU" altLang="ru-RU" sz="1800" b="1" dirty="0" smtClean="0"/>
              <a:t>		(+</a:t>
            </a:r>
            <a:r>
              <a:rPr lang="en-US" altLang="ru-RU" sz="1800" b="1" dirty="0"/>
              <a:t>1</a:t>
            </a:r>
            <a:r>
              <a:rPr lang="ru-RU" altLang="ru-RU" sz="1800" b="1" dirty="0" smtClean="0"/>
              <a:t>,</a:t>
            </a:r>
            <a:r>
              <a:rPr lang="en-US" altLang="ru-RU" sz="1800" b="1" dirty="0" smtClean="0"/>
              <a:t>8</a:t>
            </a:r>
            <a:r>
              <a:rPr lang="ru-RU" altLang="ru-RU" sz="1800" b="1" dirty="0" smtClean="0"/>
              <a:t>%)</a:t>
            </a:r>
            <a:endParaRPr lang="ru-RU" alt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5648" y="3456163"/>
            <a:ext cx="57499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altLang="ru-RU" b="1" dirty="0" smtClean="0"/>
              <a:t>Глубина переработки нефти – 7</a:t>
            </a:r>
            <a:r>
              <a:rPr lang="en-US" altLang="ru-RU" b="1" dirty="0" smtClean="0"/>
              <a:t>2,3</a:t>
            </a:r>
            <a:r>
              <a:rPr lang="ru-RU" altLang="ru-RU" b="1" dirty="0" smtClean="0"/>
              <a:t>%</a:t>
            </a:r>
            <a:endParaRPr lang="ru-RU" b="1" dirty="0" smtClean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729146" y="605889"/>
            <a:ext cx="6053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rgbClr val="0051A2"/>
              </a:buClr>
              <a:buNone/>
            </a:pPr>
            <a:r>
              <a:rPr lang="ru-RU" altLang="ru-RU" sz="1800" b="1" dirty="0" smtClean="0"/>
              <a:t>Состав: 28 крупных, 8 средних, более 250 мини-НПЗ</a:t>
            </a:r>
            <a:endParaRPr lang="ru-RU" altLang="ru-RU" sz="1800" b="1" dirty="0"/>
          </a:p>
        </p:txBody>
      </p:sp>
      <p:sp>
        <p:nvSpPr>
          <p:cNvPr id="149511" name="Text Box 6"/>
          <p:cNvSpPr txBox="1">
            <a:spLocks noChangeArrowheads="1"/>
          </p:cNvSpPr>
          <p:nvPr/>
        </p:nvSpPr>
        <p:spPr bwMode="auto">
          <a:xfrm>
            <a:off x="24831" y="1219701"/>
            <a:ext cx="4730907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0051A2"/>
              </a:buClr>
              <a:buFont typeface="Wingdings" pitchFamily="2" charset="2"/>
              <a:buChar char="v"/>
            </a:pPr>
            <a:r>
              <a:rPr lang="ru-RU" altLang="ru-RU" sz="1800" b="1" dirty="0"/>
              <a:t>Объем переработки – </a:t>
            </a:r>
            <a:r>
              <a:rPr lang="ru-RU" altLang="ru-RU" sz="1800" b="1" dirty="0" smtClean="0"/>
              <a:t>2</a:t>
            </a:r>
            <a:r>
              <a:rPr lang="en-US" altLang="ru-RU" sz="1800" b="1" dirty="0" smtClean="0"/>
              <a:t>88,9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млн.т</a:t>
            </a:r>
            <a:r>
              <a:rPr lang="ru-RU" altLang="ru-RU" sz="1800" b="1" dirty="0" smtClean="0"/>
              <a:t>        </a:t>
            </a:r>
            <a:r>
              <a:rPr lang="en-US" altLang="ru-RU" sz="1800" b="1" dirty="0" smtClean="0"/>
              <a:t>(+6%)</a:t>
            </a: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>(3-е место в мире)</a:t>
            </a:r>
          </a:p>
        </p:txBody>
      </p:sp>
    </p:spTree>
    <p:extLst>
      <p:ext uri="{BB962C8B-B14F-4D97-AF65-F5344CB8AC3E}">
        <p14:creationId xmlns:p14="http://schemas.microsoft.com/office/powerpoint/2010/main" val="17068123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303344" y="2434591"/>
            <a:ext cx="8447087" cy="750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altLang="ru-RU" sz="1700" b="1" kern="0" dirty="0" smtClean="0">
                <a:solidFill>
                  <a:srgbClr val="0070C0"/>
                </a:solidFill>
              </a:rPr>
              <a:t>ПЕРЕНОС СРОКОВ  ВВОДА В ЭКСПЛУАТАЦИЮ  УСТАНОВОК </a:t>
            </a:r>
            <a:br>
              <a:rPr lang="ru-RU" altLang="ru-RU" sz="1700" b="1" kern="0" dirty="0" smtClean="0">
                <a:solidFill>
                  <a:srgbClr val="0070C0"/>
                </a:solidFill>
              </a:rPr>
            </a:br>
            <a:r>
              <a:rPr lang="ru-RU" altLang="ru-RU" sz="1700" b="1" kern="0" dirty="0" smtClean="0">
                <a:solidFill>
                  <a:srgbClr val="0070C0"/>
                </a:solidFill>
              </a:rPr>
              <a:t>ГЛУБОКОЙ ПЕРЕРАБОТКИ НЕФТИ</a:t>
            </a:r>
            <a:endParaRPr lang="ru-RU" altLang="ru-RU" sz="1700" b="1" kern="0" dirty="0">
              <a:solidFill>
                <a:srgbClr val="0070C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485280" y="3138181"/>
            <a:ext cx="5388977" cy="1858970"/>
          </a:xfrm>
          <a:prstGeom prst="rect">
            <a:avLst/>
          </a:prstGeom>
          <a:solidFill>
            <a:schemeClr val="bg1"/>
          </a:solidFill>
          <a:ln w="19050">
            <a:solidFill>
              <a:srgbClr val="03447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4625" indent="-174625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ОАО «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Ачинский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НПЗ»  – 2,0 </a:t>
            </a:r>
            <a:r>
              <a:rPr lang="ru-RU" altLang="ru-RU" sz="1400" b="1" dirty="0" err="1">
                <a:solidFill>
                  <a:srgbClr val="000000"/>
                </a:solidFill>
              </a:rPr>
              <a:t>млн.т</a:t>
            </a:r>
            <a:r>
              <a:rPr lang="ru-RU" altLang="ru-RU" sz="1400" b="1" dirty="0">
                <a:solidFill>
                  <a:srgbClr val="000000"/>
                </a:solidFill>
              </a:rPr>
              <a:t>/г.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            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2016→2017</a:t>
            </a:r>
          </a:p>
          <a:p>
            <a:pPr marL="174625" indent="-174625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ООО «Комсомольский НПЗ» – 2,0 </a:t>
            </a:r>
            <a:r>
              <a:rPr lang="ru-RU" altLang="ru-RU" sz="1400" b="1" dirty="0" err="1">
                <a:solidFill>
                  <a:srgbClr val="000000"/>
                </a:solidFill>
              </a:rPr>
              <a:t>млн.т</a:t>
            </a:r>
            <a:r>
              <a:rPr lang="ru-RU" altLang="ru-RU" sz="1400" b="1" dirty="0">
                <a:solidFill>
                  <a:srgbClr val="000000"/>
                </a:solidFill>
              </a:rPr>
              <a:t>/г.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  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2016</a:t>
            </a:r>
            <a:r>
              <a:rPr lang="ru-RU" altLang="ru-RU" sz="1400" b="1" dirty="0">
                <a:solidFill>
                  <a:srgbClr val="FF0000"/>
                </a:solidFill>
              </a:rPr>
              <a:t>→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2018</a:t>
            </a:r>
          </a:p>
          <a:p>
            <a:pPr marL="174625" indent="-174625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ОАО «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Новокуйбышевский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НПЗ» - </a:t>
            </a:r>
            <a:r>
              <a:rPr lang="ru-RU" altLang="ru-RU" sz="1400" b="1" dirty="0">
                <a:solidFill>
                  <a:srgbClr val="000000"/>
                </a:solidFill>
              </a:rPr>
              <a:t>2,0 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млн.т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/г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2016</a:t>
            </a:r>
            <a:r>
              <a:rPr lang="ru-RU" altLang="ru-RU" sz="1400" b="1" dirty="0">
                <a:solidFill>
                  <a:srgbClr val="FF0000"/>
                </a:solidFill>
              </a:rPr>
              <a:t>→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2018</a:t>
            </a:r>
          </a:p>
          <a:p>
            <a:pPr marL="174625" indent="-174625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ЗАО «РНПК» - 2,2 </a:t>
            </a:r>
            <a:r>
              <a:rPr lang="ru-RU" altLang="ru-RU" sz="1400" b="1" dirty="0" err="1">
                <a:solidFill>
                  <a:srgbClr val="000000"/>
                </a:solidFill>
              </a:rPr>
              <a:t>млн.т</a:t>
            </a:r>
            <a:r>
              <a:rPr lang="ru-RU" altLang="ru-RU" sz="1400" b="1" dirty="0">
                <a:solidFill>
                  <a:srgbClr val="000000"/>
                </a:solidFill>
              </a:rPr>
              <a:t>/г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                                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2019→2020                    </a:t>
            </a:r>
          </a:p>
          <a:p>
            <a:pPr marL="174625" indent="-174625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ООО «Туапсинский НПЗ» </a:t>
            </a:r>
            <a:r>
              <a:rPr lang="ru-RU" altLang="ru-RU" sz="1400" b="1" dirty="0">
                <a:solidFill>
                  <a:srgbClr val="000000"/>
                </a:solidFill>
              </a:rPr>
              <a:t>-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4,0 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млн.т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/г          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2016→2020</a:t>
            </a:r>
          </a:p>
          <a:p>
            <a:pPr marL="174625" indent="-174625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ОАО «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Славнефть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-ЯНОС» </a:t>
            </a:r>
            <a:r>
              <a:rPr lang="ru-RU" altLang="ru-RU" sz="1400" b="1" dirty="0">
                <a:solidFill>
                  <a:srgbClr val="000000"/>
                </a:solidFill>
              </a:rPr>
              <a:t>- 2,0 </a:t>
            </a:r>
            <a:r>
              <a:rPr lang="ru-RU" altLang="ru-RU" sz="1400" b="1" dirty="0" err="1">
                <a:solidFill>
                  <a:srgbClr val="000000"/>
                </a:solidFill>
              </a:rPr>
              <a:t>млн.т</a:t>
            </a:r>
            <a:r>
              <a:rPr lang="ru-RU" altLang="ru-RU" sz="1400" b="1" dirty="0">
                <a:solidFill>
                  <a:srgbClr val="000000"/>
                </a:solidFill>
              </a:rPr>
              <a:t>/г.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       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2020</a:t>
            </a:r>
            <a:r>
              <a:rPr lang="ru-RU" altLang="ru-RU" sz="1400" b="1" dirty="0">
                <a:solidFill>
                  <a:srgbClr val="FF0000"/>
                </a:solidFill>
              </a:rPr>
              <a:t>→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2022 </a:t>
            </a:r>
            <a:endParaRPr lang="ru-RU" altLang="ru-RU" sz="1400" b="1" dirty="0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2684493" y="3972244"/>
            <a:ext cx="771525" cy="0"/>
          </a:xfrm>
          <a:prstGeom prst="line">
            <a:avLst/>
          </a:prstGeom>
          <a:noFill/>
          <a:ln w="38100">
            <a:solidFill>
              <a:srgbClr val="0041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1539" y="3750470"/>
            <a:ext cx="2505075" cy="3421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ru-RU" altLang="ru-RU" sz="1600" b="1" dirty="0" smtClean="0"/>
              <a:t>Гидрокрекинг</a:t>
            </a:r>
            <a:endParaRPr lang="ru-RU" altLang="ru-RU" sz="1600" b="1" dirty="0"/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A03F-C46D-4FA3-A9FA-6B7BEB20C244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58702" y="92720"/>
            <a:ext cx="971990" cy="478753"/>
            <a:chOff x="1135" y="1152"/>
            <a:chExt cx="2925" cy="1824"/>
          </a:xfrm>
        </p:grpSpPr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1135" y="2022"/>
              <a:ext cx="2925" cy="954"/>
            </a:xfrm>
            <a:custGeom>
              <a:avLst/>
              <a:gdLst>
                <a:gd name="T0" fmla="*/ 1487 w 20000"/>
                <a:gd name="T1" fmla="*/ 953 h 20000"/>
                <a:gd name="T2" fmla="*/ 2924 w 20000"/>
                <a:gd name="T3" fmla="*/ 0 h 20000"/>
                <a:gd name="T4" fmla="*/ 0 w 20000"/>
                <a:gd name="T5" fmla="*/ 0 h 2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00" h="20000">
                  <a:moveTo>
                    <a:pt x="10167" y="19973"/>
                  </a:moveTo>
                  <a:lnTo>
                    <a:pt x="19991" y="0"/>
                  </a:lnTo>
                  <a:lnTo>
                    <a:pt x="0" y="0"/>
                  </a:lnTo>
                </a:path>
              </a:pathLst>
            </a:custGeom>
            <a:solidFill>
              <a:srgbClr val="E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1848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1669" y="1152"/>
              <a:ext cx="1896" cy="182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E8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grpSp>
          <p:nvGrpSpPr>
            <p:cNvPr id="46" name="Group 33"/>
            <p:cNvGrpSpPr>
              <a:grpSpLocks/>
            </p:cNvGrpSpPr>
            <p:nvPr/>
          </p:nvGrpSpPr>
          <p:grpSpPr bwMode="auto">
            <a:xfrm>
              <a:off x="1769" y="2047"/>
              <a:ext cx="1686" cy="846"/>
              <a:chOff x="215" y="2575"/>
              <a:chExt cx="1554" cy="801"/>
            </a:xfrm>
          </p:grpSpPr>
          <p:sp>
            <p:nvSpPr>
              <p:cNvPr id="50" name="Arc 34"/>
              <p:cNvSpPr>
                <a:spLocks/>
              </p:cNvSpPr>
              <p:nvPr/>
            </p:nvSpPr>
            <p:spPr bwMode="auto">
              <a:xfrm flipH="1" flipV="1">
                <a:off x="215" y="2575"/>
                <a:ext cx="793" cy="801"/>
              </a:xfrm>
              <a:custGeom>
                <a:avLst/>
                <a:gdLst>
                  <a:gd name="T0" fmla="*/ 0 w 21600"/>
                  <a:gd name="T1" fmla="*/ 0 h 21600"/>
                  <a:gd name="T2" fmla="*/ 793 w 21600"/>
                  <a:gd name="T3" fmla="*/ 801 h 21600"/>
                  <a:gd name="T4" fmla="*/ 0 w 21600"/>
                  <a:gd name="T5" fmla="*/ 8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0000"/>
              </a:solidFill>
              <a:ln w="12700">
                <a:solidFill>
                  <a:srgbClr val="E8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35"/>
              <p:cNvSpPr>
                <a:spLocks/>
              </p:cNvSpPr>
              <p:nvPr/>
            </p:nvSpPr>
            <p:spPr bwMode="auto">
              <a:xfrm flipV="1">
                <a:off x="1008" y="2575"/>
                <a:ext cx="761" cy="801"/>
              </a:xfrm>
              <a:custGeom>
                <a:avLst/>
                <a:gdLst>
                  <a:gd name="T0" fmla="*/ 0 w 21600"/>
                  <a:gd name="T1" fmla="*/ 0 h 21600"/>
                  <a:gd name="T2" fmla="*/ 761 w 21600"/>
                  <a:gd name="T3" fmla="*/ 801 h 21600"/>
                  <a:gd name="T4" fmla="*/ 0 w 21600"/>
                  <a:gd name="T5" fmla="*/ 8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1848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Oval 36"/>
            <p:cNvSpPr>
              <a:spLocks noChangeArrowheads="1"/>
            </p:cNvSpPr>
            <p:nvPr/>
          </p:nvSpPr>
          <p:spPr bwMode="auto">
            <a:xfrm>
              <a:off x="2287" y="1250"/>
              <a:ext cx="643" cy="230"/>
            </a:xfrm>
            <a:prstGeom prst="ellipse">
              <a:avLst/>
            </a:prstGeom>
            <a:solidFill>
              <a:srgbClr val="E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1848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8" name="AutoShape 37"/>
            <p:cNvSpPr>
              <a:spLocks noChangeArrowheads="1"/>
            </p:cNvSpPr>
            <p:nvPr/>
          </p:nvSpPr>
          <p:spPr bwMode="auto">
            <a:xfrm flipV="1">
              <a:off x="1769" y="2032"/>
              <a:ext cx="1686" cy="84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9" name="AutoShape 38"/>
            <p:cNvSpPr>
              <a:spLocks noChangeArrowheads="1"/>
            </p:cNvSpPr>
            <p:nvPr/>
          </p:nvSpPr>
          <p:spPr bwMode="auto">
            <a:xfrm rot="10786686">
              <a:off x="2287" y="1365"/>
              <a:ext cx="643" cy="1504"/>
            </a:xfrm>
            <a:prstGeom prst="triangle">
              <a:avLst>
                <a:gd name="adj" fmla="val 50000"/>
              </a:avLst>
            </a:prstGeom>
            <a:solidFill>
              <a:srgbClr val="E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184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692466" y="151770"/>
            <a:ext cx="2806700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>
                <a:solidFill>
                  <a:srgbClr val="CC3300"/>
                </a:solidFill>
              </a:rPr>
              <a:t>ОАО «</a:t>
            </a:r>
            <a:r>
              <a:rPr lang="ru-RU" altLang="ru-RU" sz="1600" b="1" dirty="0" err="1">
                <a:solidFill>
                  <a:srgbClr val="CC3300"/>
                </a:solidFill>
              </a:rPr>
              <a:t>ВНИПИнефть</a:t>
            </a:r>
            <a:r>
              <a:rPr lang="ru-RU" altLang="ru-RU" sz="1600" b="1" dirty="0">
                <a:solidFill>
                  <a:srgbClr val="CC3300"/>
                </a:solidFill>
              </a:rPr>
              <a:t>»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470443" y="5222000"/>
            <a:ext cx="5418652" cy="1341906"/>
          </a:xfrm>
          <a:prstGeom prst="rect">
            <a:avLst/>
          </a:prstGeom>
          <a:solidFill>
            <a:schemeClr val="bg1"/>
          </a:solidFill>
          <a:ln w="19050">
            <a:solidFill>
              <a:srgbClr val="03447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7800" indent="-177800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ОАО «Рязанская НПК»                                     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после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2020</a:t>
            </a:r>
          </a:p>
          <a:p>
            <a:pPr marL="177800" indent="-177800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ОАО «Газпром </a:t>
            </a:r>
            <a:r>
              <a:rPr lang="ru-RU" altLang="ru-RU" sz="1400" b="1" dirty="0" err="1" smtClean="0"/>
              <a:t>нефтехим</a:t>
            </a:r>
            <a:r>
              <a:rPr lang="ru-RU" altLang="ru-RU" sz="1400" b="1" dirty="0" smtClean="0"/>
              <a:t> Салават» 1,1 </a:t>
            </a:r>
            <a:r>
              <a:rPr lang="ru-RU" altLang="ru-RU" sz="1400" b="1" dirty="0" err="1" smtClean="0"/>
              <a:t>млн.т</a:t>
            </a:r>
            <a:r>
              <a:rPr lang="ru-RU" altLang="ru-RU" sz="1400" b="1" dirty="0" smtClean="0"/>
              <a:t>/г         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2015 →2016</a:t>
            </a:r>
          </a:p>
          <a:p>
            <a:pPr marL="177800" indent="-177800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kern="0" dirty="0">
                <a:solidFill>
                  <a:srgbClr val="FF0000"/>
                </a:solidFill>
              </a:rPr>
              <a:t>ОАО «</a:t>
            </a:r>
            <a:r>
              <a:rPr lang="ru-RU" altLang="ru-RU" sz="1400" b="1" kern="0" dirty="0" err="1">
                <a:solidFill>
                  <a:srgbClr val="FF0000"/>
                </a:solidFill>
              </a:rPr>
              <a:t>Сызранский</a:t>
            </a:r>
            <a:r>
              <a:rPr lang="ru-RU" altLang="ru-RU" sz="1400" b="1" kern="0" dirty="0">
                <a:solidFill>
                  <a:srgbClr val="FF0000"/>
                </a:solidFill>
              </a:rPr>
              <a:t> НПЗ</a:t>
            </a:r>
            <a:r>
              <a:rPr lang="ru-RU" altLang="ru-RU" sz="1400" b="1" kern="0" dirty="0" smtClean="0">
                <a:solidFill>
                  <a:srgbClr val="FF0000"/>
                </a:solidFill>
              </a:rPr>
              <a:t>» 1,1 </a:t>
            </a:r>
            <a:r>
              <a:rPr lang="ru-RU" altLang="ru-RU" sz="1400" b="1" kern="0" dirty="0" err="1" smtClean="0">
                <a:solidFill>
                  <a:srgbClr val="FF0000"/>
                </a:solidFill>
              </a:rPr>
              <a:t>млн.т</a:t>
            </a:r>
            <a:r>
              <a:rPr lang="ru-RU" altLang="ru-RU" sz="1400" b="1" kern="0" dirty="0" smtClean="0">
                <a:solidFill>
                  <a:srgbClr val="FF0000"/>
                </a:solidFill>
              </a:rPr>
              <a:t>/г                  2015</a:t>
            </a:r>
            <a:r>
              <a:rPr lang="ru-RU" altLang="ru-RU" sz="1400" b="1" dirty="0">
                <a:solidFill>
                  <a:srgbClr val="FF0000"/>
                </a:solidFill>
              </a:rPr>
              <a:t> →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2017</a:t>
            </a:r>
          </a:p>
          <a:p>
            <a:pPr marL="177800" indent="-177800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</a:rPr>
              <a:t>ОАО «</a:t>
            </a:r>
            <a:r>
              <a:rPr lang="ru-RU" altLang="ru-RU" sz="1400" b="1" dirty="0" err="1">
                <a:solidFill>
                  <a:srgbClr val="000000"/>
                </a:solidFill>
              </a:rPr>
              <a:t>Новокуйбышевский</a:t>
            </a:r>
            <a:r>
              <a:rPr lang="ru-RU" altLang="ru-RU" sz="1400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НПЗ» 1,1 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млн.т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/г  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2015→2016</a:t>
            </a:r>
            <a:endParaRPr lang="ru-RU" altLang="ru-RU" sz="1400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48214"/>
            <a:ext cx="54435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508678" y="911149"/>
            <a:ext cx="5418652" cy="824841"/>
          </a:xfrm>
          <a:prstGeom prst="rect">
            <a:avLst/>
          </a:prstGeom>
          <a:solidFill>
            <a:schemeClr val="bg1"/>
          </a:solidFill>
          <a:ln w="19050">
            <a:solidFill>
              <a:srgbClr val="03447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7800" indent="-177800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ОАО «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Газпромнефть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-Омский НПЗ»- 2,5 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млн.т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/г (реконструкция)</a:t>
            </a:r>
          </a:p>
          <a:p>
            <a:pPr marL="177800" indent="-177800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ООО «ЛУКОЙЛ-Нижегороднефтеоргсинтез»- 2 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млн.т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/г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52399" y="2041863"/>
            <a:ext cx="2505075" cy="3421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ru-RU" altLang="ru-RU" sz="1600" b="1" dirty="0" err="1" smtClean="0"/>
              <a:t>Висбрекинг</a:t>
            </a:r>
            <a:endParaRPr lang="ru-RU" altLang="ru-RU" sz="1600" b="1" dirty="0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450182" y="2016095"/>
            <a:ext cx="5476110" cy="310919"/>
          </a:xfrm>
          <a:prstGeom prst="rect">
            <a:avLst/>
          </a:prstGeom>
          <a:solidFill>
            <a:schemeClr val="bg1"/>
          </a:solidFill>
          <a:ln w="19050">
            <a:solidFill>
              <a:srgbClr val="03447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77800" indent="-177800">
              <a:lnSpc>
                <a:spcPct val="11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 sz="1400" b="1"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>
                <a:solidFill>
                  <a:schemeClr val="tx1"/>
                </a:solidFill>
              </a:rPr>
              <a:t>ОАО «Хабаровский НПЗ»</a:t>
            </a:r>
            <a:r>
              <a:rPr lang="ru-RU" altLang="ru-RU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2678657" y="2228701"/>
            <a:ext cx="771525" cy="0"/>
          </a:xfrm>
          <a:prstGeom prst="line">
            <a:avLst/>
          </a:prstGeom>
          <a:noFill/>
          <a:ln w="38100">
            <a:solidFill>
              <a:srgbClr val="0041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2737153" y="1341385"/>
            <a:ext cx="771525" cy="0"/>
          </a:xfrm>
          <a:prstGeom prst="line">
            <a:avLst/>
          </a:prstGeom>
          <a:noFill/>
          <a:ln w="38100">
            <a:solidFill>
              <a:srgbClr val="0041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2684492" y="5827585"/>
            <a:ext cx="771525" cy="0"/>
          </a:xfrm>
          <a:prstGeom prst="line">
            <a:avLst/>
          </a:prstGeom>
          <a:noFill/>
          <a:ln w="38100">
            <a:solidFill>
              <a:srgbClr val="0041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344" y="1024449"/>
            <a:ext cx="2523270" cy="6338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Каталитический крекинг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4358" y="5510649"/>
            <a:ext cx="2512793" cy="6338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Каталитический крекинг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0" y="6545945"/>
            <a:ext cx="414338" cy="304800"/>
          </a:xfrm>
        </p:spPr>
        <p:txBody>
          <a:bodyPr/>
          <a:lstStyle/>
          <a:p>
            <a:fld id="{0B15EBDB-9662-4C9A-9E78-A98906B077C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776206" name="AutoShape 43"/>
          <p:cNvSpPr>
            <a:spLocks noChangeArrowheads="1"/>
          </p:cNvSpPr>
          <p:nvPr/>
        </p:nvSpPr>
        <p:spPr bwMode="auto">
          <a:xfrm>
            <a:off x="1406525" y="58056"/>
            <a:ext cx="7737475" cy="571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45AA8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700" b="1" dirty="0" smtClean="0">
                <a:solidFill>
                  <a:srgbClr val="00397E"/>
                </a:solidFill>
              </a:rPr>
              <a:t>КОМПЛЕКСЫ ГИДРОКРЕКИНГА ВАКУУМНОГО ГАЗОЙЛЯ</a:t>
            </a:r>
            <a:endParaRPr lang="ru-RU" altLang="ru-RU" sz="1700" b="1" dirty="0">
              <a:solidFill>
                <a:srgbClr val="00397E"/>
              </a:solidFill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569232" y="801236"/>
            <a:ext cx="7957911" cy="1970995"/>
          </a:xfrm>
          <a:prstGeom prst="rect">
            <a:avLst/>
          </a:prstGeom>
          <a:solidFill>
            <a:schemeClr val="bg1"/>
          </a:solidFill>
          <a:ln w="9525">
            <a:solidFill>
              <a:srgbClr val="006DDA"/>
            </a:solidFill>
            <a:miter lim="800000"/>
            <a:headEnd/>
            <a:tailEnd/>
          </a:ln>
        </p:spPr>
        <p:txBody>
          <a:bodyPr/>
          <a:lstStyle>
            <a:lvl1pPr marL="261938" indent="-26193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045AA8"/>
              </a:buClr>
              <a:buNone/>
            </a:pPr>
            <a:r>
              <a:rPr lang="ru-RU" altLang="ru-RU" sz="1300" b="1" dirty="0">
                <a:solidFill>
                  <a:srgbClr val="00397E"/>
                </a:solidFill>
              </a:rPr>
              <a:t> </a:t>
            </a:r>
            <a:r>
              <a:rPr lang="ru-RU" altLang="ru-RU" sz="1400" b="1" dirty="0">
                <a:solidFill>
                  <a:srgbClr val="00397E"/>
                </a:solidFill>
              </a:rPr>
              <a:t>ОАО «ТАНЕКО</a:t>
            </a:r>
            <a:r>
              <a:rPr lang="ru-RU" altLang="ru-RU" sz="1400" b="1" dirty="0" smtClean="0">
                <a:solidFill>
                  <a:srgbClr val="00397E"/>
                </a:solidFill>
              </a:rPr>
              <a:t>»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300" b="1" dirty="0" smtClean="0">
                <a:solidFill>
                  <a:srgbClr val="00397E"/>
                </a:solidFill>
              </a:rPr>
              <a:t> </a:t>
            </a:r>
            <a:r>
              <a:rPr lang="ru-RU" altLang="ru-RU" sz="1300" b="1" dirty="0" smtClean="0">
                <a:cs typeface="Arial" charset="0"/>
              </a:rPr>
              <a:t>Мощность</a:t>
            </a:r>
            <a:r>
              <a:rPr lang="ru-RU" altLang="ru-RU" sz="1300" b="1" dirty="0">
                <a:cs typeface="Arial" charset="0"/>
              </a:rPr>
              <a:t>: 2,9 </a:t>
            </a:r>
            <a:r>
              <a:rPr lang="ru-RU" altLang="ru-RU" sz="1300" b="1" dirty="0" err="1">
                <a:cs typeface="Arial" charset="0"/>
              </a:rPr>
              <a:t>млн.т</a:t>
            </a:r>
            <a:endParaRPr lang="ru-RU" altLang="ru-RU" sz="1300" b="1" dirty="0"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300" b="1" dirty="0">
                <a:cs typeface="Arial" charset="0"/>
              </a:rPr>
              <a:t>Лицензиары: гидрокрекинг - </a:t>
            </a:r>
            <a:r>
              <a:rPr lang="en-US" altLang="ru-RU" sz="1300" b="1" dirty="0">
                <a:cs typeface="Arial" charset="0"/>
              </a:rPr>
              <a:t>Chevron</a:t>
            </a:r>
            <a:r>
              <a:rPr lang="ru-RU" altLang="ru-RU" sz="1300" b="1" dirty="0">
                <a:cs typeface="Arial" charset="0"/>
              </a:rPr>
              <a:t> </a:t>
            </a:r>
            <a:r>
              <a:rPr lang="en-US" altLang="ru-RU" sz="1300" b="1" dirty="0" err="1">
                <a:cs typeface="Arial" charset="0"/>
              </a:rPr>
              <a:t>Lummus</a:t>
            </a:r>
            <a:r>
              <a:rPr lang="en-US" altLang="ru-RU" sz="1300" b="1" dirty="0">
                <a:cs typeface="Arial" charset="0"/>
              </a:rPr>
              <a:t>, </a:t>
            </a:r>
            <a:r>
              <a:rPr lang="ru-RU" altLang="ru-RU" sz="1300" b="1" dirty="0" err="1">
                <a:cs typeface="Arial" charset="0"/>
              </a:rPr>
              <a:t>гидродепарафинизация</a:t>
            </a:r>
            <a:r>
              <a:rPr lang="ru-RU" altLang="ru-RU" sz="1300" b="1" dirty="0">
                <a:cs typeface="Arial" charset="0"/>
              </a:rPr>
              <a:t> – </a:t>
            </a:r>
            <a:r>
              <a:rPr lang="en-US" altLang="ru-RU" sz="1300" b="1" dirty="0">
                <a:cs typeface="Arial" charset="0"/>
              </a:rPr>
              <a:t>ExxonMobil, </a:t>
            </a:r>
            <a:r>
              <a:rPr lang="ru-RU" altLang="ru-RU" sz="1300" b="1" dirty="0">
                <a:cs typeface="Arial" charset="0"/>
              </a:rPr>
              <a:t>производство водорода – </a:t>
            </a:r>
            <a:r>
              <a:rPr lang="en-US" altLang="ru-RU" sz="1300" b="1" dirty="0" err="1">
                <a:cs typeface="Arial" charset="0"/>
              </a:rPr>
              <a:t>Haldor</a:t>
            </a:r>
            <a:r>
              <a:rPr lang="en-US" altLang="ru-RU" sz="1300" b="1" dirty="0">
                <a:cs typeface="Arial" charset="0"/>
              </a:rPr>
              <a:t> </a:t>
            </a:r>
            <a:r>
              <a:rPr lang="en-US" altLang="ru-RU" sz="1300" b="1" dirty="0" err="1">
                <a:cs typeface="Arial" charset="0"/>
              </a:rPr>
              <a:t>Topsoe</a:t>
            </a:r>
            <a:endParaRPr lang="ru-RU" altLang="ru-RU" sz="1300" b="1" dirty="0"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v"/>
            </a:pPr>
            <a:r>
              <a:rPr lang="ru-RU" altLang="ru-RU" sz="1300" b="1" dirty="0">
                <a:solidFill>
                  <a:srgbClr val="CC3300"/>
                </a:solidFill>
                <a:cs typeface="Arial" charset="0"/>
              </a:rPr>
              <a:t>Генеральный проектировщик: - ОАО «</a:t>
            </a:r>
            <a:r>
              <a:rPr lang="ru-RU" altLang="ru-RU" sz="1300" b="1" dirty="0" err="1">
                <a:solidFill>
                  <a:srgbClr val="CC3300"/>
                </a:solidFill>
                <a:cs typeface="Arial" charset="0"/>
              </a:rPr>
              <a:t>ВНИПИнефть</a:t>
            </a:r>
            <a:r>
              <a:rPr lang="ru-RU" altLang="ru-RU" sz="1300" b="1" dirty="0">
                <a:solidFill>
                  <a:srgbClr val="CC3300"/>
                </a:solidFill>
                <a:cs typeface="Arial" charset="0"/>
              </a:rPr>
              <a:t>»»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v"/>
            </a:pPr>
            <a:r>
              <a:rPr lang="ru-RU" altLang="ru-RU" sz="1300" b="1" dirty="0">
                <a:solidFill>
                  <a:srgbClr val="CC3300"/>
                </a:solidFill>
                <a:cs typeface="Arial" charset="0"/>
              </a:rPr>
              <a:t>Объем работ ОАО «</a:t>
            </a:r>
            <a:r>
              <a:rPr lang="ru-RU" altLang="ru-RU" sz="1300" b="1" dirty="0" err="1">
                <a:solidFill>
                  <a:srgbClr val="CC3300"/>
                </a:solidFill>
                <a:cs typeface="Arial" charset="0"/>
              </a:rPr>
              <a:t>ВНИПИнефть</a:t>
            </a:r>
            <a:r>
              <a:rPr lang="ru-RU" altLang="ru-RU" sz="1300" b="1" dirty="0">
                <a:solidFill>
                  <a:srgbClr val="CC3300"/>
                </a:solidFill>
                <a:cs typeface="Arial" charset="0"/>
              </a:rPr>
              <a:t>»: разработка проектной и рабочей документации, поставка оборудования, авторский надзор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300" b="1" dirty="0" smtClean="0">
                <a:cs typeface="Arial" charset="0"/>
              </a:rPr>
              <a:t>Пущен в эксплуатацию в 2014 г.</a:t>
            </a:r>
            <a:endParaRPr lang="ru-RU" altLang="ru-RU" sz="1300" b="1" dirty="0">
              <a:solidFill>
                <a:srgbClr val="CC3300"/>
              </a:solidFill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9231" y="2859090"/>
            <a:ext cx="7957911" cy="1379083"/>
          </a:xfrm>
          <a:prstGeom prst="rect">
            <a:avLst/>
          </a:prstGeom>
          <a:solidFill>
            <a:schemeClr val="bg1"/>
          </a:solidFill>
          <a:ln w="9525">
            <a:solidFill>
              <a:srgbClr val="006DDA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045AA8"/>
              </a:buClr>
            </a:pPr>
            <a:r>
              <a:rPr lang="ru-RU" sz="1400" b="1" dirty="0">
                <a:solidFill>
                  <a:srgbClr val="00397E"/>
                </a:solidFill>
                <a:cs typeface="Arial" pitchFamily="34" charset="0"/>
              </a:rPr>
              <a:t>ООО «ПО «КИРИШИНЕФТЕОРГСИНТЕЗ»</a:t>
            </a:r>
            <a:endParaRPr lang="ru-RU" sz="1400" b="1" dirty="0" smtClean="0">
              <a:cs typeface="Arial" pitchFamily="34" charset="0"/>
            </a:endParaRPr>
          </a:p>
          <a:p>
            <a:pPr marL="261938" indent="-261938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sz="1300" b="1" dirty="0" smtClean="0">
                <a:cs typeface="Arial" pitchFamily="34" charset="0"/>
              </a:rPr>
              <a:t>Мощность</a:t>
            </a:r>
            <a:r>
              <a:rPr lang="ru-RU" sz="1300" b="1" dirty="0">
                <a:cs typeface="Arial" pitchFamily="34" charset="0"/>
              </a:rPr>
              <a:t>: 2,9 </a:t>
            </a:r>
            <a:r>
              <a:rPr lang="ru-RU" sz="1300" b="1" dirty="0" err="1">
                <a:cs typeface="Arial" pitchFamily="34" charset="0"/>
              </a:rPr>
              <a:t>млн.т</a:t>
            </a:r>
            <a:endParaRPr lang="ru-RU" sz="1300" b="1" dirty="0">
              <a:cs typeface="Arial" pitchFamily="34" charset="0"/>
            </a:endParaRPr>
          </a:p>
          <a:p>
            <a:pPr marL="261938" indent="-261938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sz="1300" b="1" dirty="0">
                <a:cs typeface="Arial" pitchFamily="34" charset="0"/>
              </a:rPr>
              <a:t>Лицензиар гидрокрекинга – </a:t>
            </a:r>
            <a:r>
              <a:rPr lang="en-US" sz="1300" b="1" dirty="0">
                <a:cs typeface="Arial" pitchFamily="34" charset="0"/>
              </a:rPr>
              <a:t>Chevron</a:t>
            </a:r>
            <a:r>
              <a:rPr lang="ru-RU" sz="1300" b="1" dirty="0">
                <a:cs typeface="Arial" pitchFamily="34" charset="0"/>
              </a:rPr>
              <a:t> </a:t>
            </a:r>
            <a:r>
              <a:rPr lang="en-US" sz="1300" b="1" dirty="0" err="1">
                <a:cs typeface="Arial" pitchFamily="34" charset="0"/>
              </a:rPr>
              <a:t>Lummus</a:t>
            </a:r>
            <a:endParaRPr lang="ru-RU" sz="1300" b="1" dirty="0">
              <a:cs typeface="Arial" pitchFamily="34" charset="0"/>
            </a:endParaRPr>
          </a:p>
          <a:p>
            <a:pPr marL="261938" indent="-261938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sz="1300" b="1" dirty="0">
                <a:solidFill>
                  <a:srgbClr val="CC3300"/>
                </a:solidFill>
                <a:cs typeface="Arial" pitchFamily="34" charset="0"/>
              </a:rPr>
              <a:t>Объем работ ОАО «</a:t>
            </a:r>
            <a:r>
              <a:rPr lang="ru-RU" sz="1300" b="1" dirty="0" err="1">
                <a:solidFill>
                  <a:srgbClr val="CC3300"/>
                </a:solidFill>
                <a:cs typeface="Arial" pitchFamily="34" charset="0"/>
              </a:rPr>
              <a:t>ВНИПИнефть</a:t>
            </a:r>
            <a:r>
              <a:rPr lang="ru-RU" sz="1300" b="1" dirty="0">
                <a:solidFill>
                  <a:srgbClr val="CC3300"/>
                </a:solidFill>
                <a:cs typeface="Arial" pitchFamily="34" charset="0"/>
              </a:rPr>
              <a:t>»: разработка рабочей документации установок вакуумной перегонки и </a:t>
            </a:r>
            <a:r>
              <a:rPr lang="ru-RU" sz="1300" b="1" dirty="0" err="1">
                <a:solidFill>
                  <a:srgbClr val="CC3300"/>
                </a:solidFill>
                <a:cs typeface="Arial" pitchFamily="34" charset="0"/>
              </a:rPr>
              <a:t>висбрекинга</a:t>
            </a:r>
            <a:r>
              <a:rPr lang="ru-RU" sz="1300" b="1" dirty="0">
                <a:solidFill>
                  <a:srgbClr val="CC3300"/>
                </a:solidFill>
                <a:cs typeface="Arial" pitchFamily="34" charset="0"/>
              </a:rPr>
              <a:t>, участие в поставке оборудования</a:t>
            </a:r>
          </a:p>
          <a:p>
            <a:pPr marL="261938" indent="-261938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sz="1300" b="1" dirty="0">
                <a:cs typeface="Arial" pitchFamily="34" charset="0"/>
              </a:rPr>
              <a:t>Введена в эксплуатацию в 2014 г.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80566" y="4382750"/>
            <a:ext cx="7953829" cy="2373652"/>
          </a:xfrm>
          <a:prstGeom prst="rect">
            <a:avLst/>
          </a:prstGeom>
          <a:solidFill>
            <a:schemeClr val="bg1"/>
          </a:solidFill>
          <a:ln w="9525">
            <a:solidFill>
              <a:srgbClr val="006DDA"/>
            </a:solidFill>
            <a:miter lim="800000"/>
            <a:headEnd/>
            <a:tailEnd/>
          </a:ln>
        </p:spPr>
        <p:txBody>
          <a:bodyPr/>
          <a:lstStyle>
            <a:lvl1pPr marL="261938" indent="-26193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45AA8"/>
              </a:buClr>
              <a:buNone/>
            </a:pPr>
            <a:r>
              <a:rPr lang="ru-RU" altLang="ru-RU" sz="1400" b="1" dirty="0">
                <a:solidFill>
                  <a:srgbClr val="00397E"/>
                </a:solidFill>
              </a:rPr>
              <a:t>ЗАО «РЯЗАНСКАЯ НПК»</a:t>
            </a:r>
            <a:endParaRPr lang="ru-RU" altLang="ru-RU" sz="1300" b="1" dirty="0" smtClean="0">
              <a:cs typeface="Arial" charset="0"/>
            </a:endParaRPr>
          </a:p>
          <a:p>
            <a:pPr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300" b="1" dirty="0" smtClean="0">
                <a:cs typeface="Arial" charset="0"/>
              </a:rPr>
              <a:t>Мощность</a:t>
            </a:r>
            <a:r>
              <a:rPr lang="ru-RU" altLang="ru-RU" sz="1300" b="1" dirty="0">
                <a:cs typeface="Arial" charset="0"/>
              </a:rPr>
              <a:t>: 2,0 </a:t>
            </a:r>
            <a:r>
              <a:rPr lang="ru-RU" altLang="ru-RU" sz="1300" b="1" dirty="0" err="1">
                <a:cs typeface="Arial" charset="0"/>
              </a:rPr>
              <a:t>млн.т</a:t>
            </a:r>
            <a:endParaRPr lang="ru-RU" altLang="ru-RU" sz="1300" b="1" dirty="0">
              <a:cs typeface="Arial" charset="0"/>
            </a:endParaRPr>
          </a:p>
          <a:p>
            <a:pPr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300" b="1" dirty="0">
                <a:cs typeface="Arial" charset="0"/>
              </a:rPr>
              <a:t>Состав комплекса </a:t>
            </a:r>
            <a:r>
              <a:rPr lang="ru-RU" altLang="ru-RU" sz="1300" b="1" dirty="0" smtClean="0">
                <a:cs typeface="Arial" charset="0"/>
              </a:rPr>
              <a:t>: гидрокрекинг </a:t>
            </a:r>
            <a:r>
              <a:rPr lang="ru-RU" altLang="ru-RU" sz="1300" b="1" dirty="0">
                <a:cs typeface="Arial" charset="0"/>
              </a:rPr>
              <a:t>вакуумного газойля</a:t>
            </a:r>
            <a:r>
              <a:rPr lang="en-US" altLang="ru-RU" sz="1300" b="1" dirty="0">
                <a:cs typeface="Arial" charset="0"/>
              </a:rPr>
              <a:t> (</a:t>
            </a:r>
            <a:r>
              <a:rPr lang="ru-RU" altLang="ru-RU" sz="1300" b="1" dirty="0">
                <a:cs typeface="Arial" charset="0"/>
              </a:rPr>
              <a:t>лицензиар - </a:t>
            </a:r>
            <a:r>
              <a:rPr lang="en-US" altLang="ru-RU" sz="1300" b="1" dirty="0">
                <a:cs typeface="Arial" charset="0"/>
              </a:rPr>
              <a:t>UOP</a:t>
            </a:r>
            <a:r>
              <a:rPr lang="ru-RU" altLang="ru-RU" sz="1300" b="1" dirty="0" smtClean="0">
                <a:cs typeface="Arial" charset="0"/>
              </a:rPr>
              <a:t>); производство </a:t>
            </a:r>
            <a:r>
              <a:rPr lang="ru-RU" altLang="ru-RU" sz="1300" b="1" dirty="0">
                <a:cs typeface="Arial" charset="0"/>
              </a:rPr>
              <a:t>водорода </a:t>
            </a:r>
            <a:r>
              <a:rPr lang="en-US" altLang="ru-RU" sz="1300" b="1" dirty="0">
                <a:cs typeface="Arial" charset="0"/>
              </a:rPr>
              <a:t>(</a:t>
            </a:r>
            <a:r>
              <a:rPr lang="ru-RU" altLang="ru-RU" sz="1300" b="1" dirty="0">
                <a:cs typeface="Arial" charset="0"/>
              </a:rPr>
              <a:t>лицензиар - </a:t>
            </a:r>
            <a:r>
              <a:rPr lang="en-US" altLang="ru-RU" sz="1300" b="1" dirty="0" err="1">
                <a:cs typeface="Arial" charset="0"/>
              </a:rPr>
              <a:t>Lurgi</a:t>
            </a:r>
            <a:r>
              <a:rPr lang="ru-RU" altLang="ru-RU" sz="1300" b="1" dirty="0" smtClean="0">
                <a:cs typeface="Arial" charset="0"/>
              </a:rPr>
              <a:t>); производство </a:t>
            </a:r>
            <a:r>
              <a:rPr lang="ru-RU" altLang="ru-RU" sz="1300" b="1" dirty="0">
                <a:cs typeface="Arial" charset="0"/>
              </a:rPr>
              <a:t>серы </a:t>
            </a:r>
            <a:r>
              <a:rPr lang="en-US" altLang="ru-RU" sz="1300" b="1" dirty="0">
                <a:cs typeface="Arial" charset="0"/>
              </a:rPr>
              <a:t>(</a:t>
            </a:r>
            <a:r>
              <a:rPr lang="ru-RU" altLang="ru-RU" sz="1300" b="1" dirty="0">
                <a:cs typeface="Arial" charset="0"/>
              </a:rPr>
              <a:t>лицензиар - </a:t>
            </a:r>
            <a:r>
              <a:rPr lang="en-US" altLang="ru-RU" sz="1300" b="1" dirty="0">
                <a:cs typeface="Arial" charset="0"/>
              </a:rPr>
              <a:t>Jacobs</a:t>
            </a:r>
            <a:r>
              <a:rPr lang="ru-RU" altLang="ru-RU" sz="1300" b="1" dirty="0">
                <a:cs typeface="Arial" charset="0"/>
              </a:rPr>
              <a:t>)</a:t>
            </a:r>
            <a:r>
              <a:rPr lang="en-US" altLang="ru-RU" sz="1300" b="1" dirty="0">
                <a:cs typeface="Arial" charset="0"/>
              </a:rPr>
              <a:t> </a:t>
            </a:r>
            <a:endParaRPr lang="ru-RU" altLang="ru-RU" sz="1300" b="1" dirty="0">
              <a:cs typeface="Arial" charset="0"/>
            </a:endParaRP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v"/>
            </a:pPr>
            <a:r>
              <a:rPr lang="ru-RU" altLang="ru-RU" sz="1300" b="1" dirty="0">
                <a:solidFill>
                  <a:srgbClr val="CC3300"/>
                </a:solidFill>
                <a:cs typeface="Arial" charset="0"/>
              </a:rPr>
              <a:t>Объем работ ОАО «</a:t>
            </a:r>
            <a:r>
              <a:rPr lang="ru-RU" altLang="ru-RU" sz="1300" b="1" dirty="0" err="1">
                <a:solidFill>
                  <a:srgbClr val="CC3300"/>
                </a:solidFill>
                <a:cs typeface="Arial" charset="0"/>
              </a:rPr>
              <a:t>ВНИПИнефть</a:t>
            </a:r>
            <a:r>
              <a:rPr lang="ru-RU" altLang="ru-RU" sz="1300" b="1" dirty="0">
                <a:solidFill>
                  <a:srgbClr val="CC3300"/>
                </a:solidFill>
                <a:cs typeface="Arial" charset="0"/>
              </a:rPr>
              <a:t>»: разработка </a:t>
            </a:r>
            <a:r>
              <a:rPr lang="ru-RU" altLang="ru-RU" sz="1300" b="1" dirty="0" err="1">
                <a:solidFill>
                  <a:srgbClr val="CC3300"/>
                </a:solidFill>
                <a:cs typeface="Arial" charset="0"/>
              </a:rPr>
              <a:t>предпроектной</a:t>
            </a:r>
            <a:r>
              <a:rPr lang="en-US" altLang="ru-RU" sz="1300" b="1" dirty="0">
                <a:solidFill>
                  <a:srgbClr val="CC3300"/>
                </a:solidFill>
                <a:cs typeface="Arial" charset="0"/>
              </a:rPr>
              <a:t> </a:t>
            </a:r>
            <a:r>
              <a:rPr lang="ru-RU" altLang="ru-RU" sz="1300" b="1" dirty="0">
                <a:solidFill>
                  <a:srgbClr val="CC3300"/>
                </a:solidFill>
                <a:cs typeface="Arial" charset="0"/>
              </a:rPr>
              <a:t>и проектной документации</a:t>
            </a:r>
          </a:p>
          <a:p>
            <a:pPr>
              <a:spcBef>
                <a:spcPts val="0"/>
              </a:spcBef>
              <a:buClr>
                <a:srgbClr val="3672A4"/>
              </a:buClr>
              <a:buFont typeface="Wingdings" pitchFamily="2" charset="2"/>
              <a:buChar char="v"/>
            </a:pPr>
            <a:r>
              <a:rPr lang="ru-RU" altLang="ru-RU" sz="1300" b="1" dirty="0">
                <a:cs typeface="Arial" charset="0"/>
              </a:rPr>
              <a:t>Состояние проекта:</a:t>
            </a:r>
          </a:p>
          <a:p>
            <a:pPr lvl="1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Ø"/>
            </a:pPr>
            <a:r>
              <a:rPr lang="ru-RU" altLang="ru-RU" sz="1300" b="1" dirty="0">
                <a:cs typeface="Arial" charset="0"/>
              </a:rPr>
              <a:t>разработаны базовые проекты</a:t>
            </a:r>
          </a:p>
          <a:p>
            <a:pPr lvl="1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Ø"/>
            </a:pPr>
            <a:r>
              <a:rPr lang="ru-RU" altLang="ru-RU" sz="1300" b="1" dirty="0">
                <a:cs typeface="Arial" charset="0"/>
              </a:rPr>
              <a:t>выполнена </a:t>
            </a:r>
            <a:r>
              <a:rPr lang="ru-RU" altLang="ru-RU" sz="1300" b="1" dirty="0" err="1">
                <a:cs typeface="Arial" charset="0"/>
              </a:rPr>
              <a:t>предпроектная</a:t>
            </a:r>
            <a:r>
              <a:rPr lang="ru-RU" altLang="ru-RU" sz="1300" b="1" dirty="0">
                <a:cs typeface="Arial" charset="0"/>
              </a:rPr>
              <a:t> проработка</a:t>
            </a:r>
          </a:p>
          <a:p>
            <a:pPr lvl="1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Ø"/>
            </a:pPr>
            <a:r>
              <a:rPr lang="ru-RU" altLang="ru-RU" sz="1300" b="1" dirty="0">
                <a:cs typeface="Arial" charset="0"/>
              </a:rPr>
              <a:t>закупка оборудования выполнена на 25%</a:t>
            </a:r>
          </a:p>
          <a:p>
            <a:pPr lvl="1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Ø"/>
            </a:pPr>
            <a:r>
              <a:rPr lang="ru-RU" altLang="ru-RU" sz="1300" b="1" dirty="0">
                <a:cs typeface="Arial" charset="0"/>
              </a:rPr>
              <a:t>начата разработка проектной документации</a:t>
            </a:r>
            <a:endParaRPr lang="ru-RU" altLang="ru-RU" sz="1300" b="1" dirty="0">
              <a:solidFill>
                <a:srgbClr val="CC3300"/>
              </a:solidFill>
              <a:cs typeface="Arial" charset="0"/>
            </a:endParaRPr>
          </a:p>
          <a:p>
            <a:pPr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300" b="1" dirty="0">
                <a:cs typeface="Arial" charset="0"/>
              </a:rPr>
              <a:t>Срок ввода в эксплуатацию: 2016г</a:t>
            </a:r>
            <a:r>
              <a:rPr lang="ru-RU" altLang="ru-RU" sz="1300" b="1" dirty="0" smtClean="0">
                <a:cs typeface="Arial" charset="0"/>
              </a:rPr>
              <a:t>.</a:t>
            </a:r>
            <a:endParaRPr lang="ru-RU" altLang="ru-RU" sz="1300" b="1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CFDB-2204-42C9-B175-A5536333840D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-42863"/>
            <a:ext cx="8447087" cy="750888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ru-RU" altLang="ru-RU" sz="1700" b="1" dirty="0">
                <a:solidFill>
                  <a:srgbClr val="00397E"/>
                </a:solidFill>
              </a:rPr>
              <a:t>ПЛАН ВВОДА  УСТАНОВОК, УГЛУБЛЯЮЩИХ </a:t>
            </a:r>
            <a:br>
              <a:rPr lang="ru-RU" altLang="ru-RU" sz="1700" b="1" dirty="0">
                <a:solidFill>
                  <a:srgbClr val="00397E"/>
                </a:solidFill>
              </a:rPr>
            </a:br>
            <a:r>
              <a:rPr lang="ru-RU" altLang="ru-RU" sz="1700" b="1" dirty="0">
                <a:solidFill>
                  <a:srgbClr val="00397E"/>
                </a:solidFill>
              </a:rPr>
              <a:t>ПЕРЕРАБОТКУ </a:t>
            </a:r>
            <a:r>
              <a:rPr lang="ru-RU" altLang="ru-RU" sz="1700" b="1" dirty="0" smtClean="0">
                <a:solidFill>
                  <a:srgbClr val="00397E"/>
                </a:solidFill>
              </a:rPr>
              <a:t>НЕФТИ</a:t>
            </a:r>
            <a:r>
              <a:rPr lang="ru-RU" altLang="ru-RU" sz="1700" b="1" dirty="0">
                <a:solidFill>
                  <a:srgbClr val="00397E"/>
                </a:solidFill>
              </a:rPr>
              <a:t> </a:t>
            </a:r>
            <a:r>
              <a:rPr lang="ru-RU" altLang="ru-RU" sz="1700" b="1" dirty="0" smtClean="0">
                <a:solidFill>
                  <a:srgbClr val="00397E"/>
                </a:solidFill>
              </a:rPr>
              <a:t>в  </a:t>
            </a:r>
            <a:r>
              <a:rPr lang="ru-RU" altLang="ru-RU" sz="1700" b="1" dirty="0">
                <a:solidFill>
                  <a:srgbClr val="00397E"/>
                </a:solidFill>
              </a:rPr>
              <a:t>2015 г.</a:t>
            </a:r>
          </a:p>
        </p:txBody>
      </p:sp>
      <p:grpSp>
        <p:nvGrpSpPr>
          <p:cNvPr id="812035" name="Group 3"/>
          <p:cNvGrpSpPr>
            <a:grpSpLocks/>
          </p:cNvGrpSpPr>
          <p:nvPr/>
        </p:nvGrpSpPr>
        <p:grpSpPr bwMode="auto">
          <a:xfrm>
            <a:off x="200025" y="1686368"/>
            <a:ext cx="8647113" cy="1878013"/>
            <a:chOff x="126" y="724"/>
            <a:chExt cx="5447" cy="1183"/>
          </a:xfrm>
        </p:grpSpPr>
        <p:sp>
          <p:nvSpPr>
            <p:cNvPr id="812036" name="Text Box 7"/>
            <p:cNvSpPr txBox="1">
              <a:spLocks noChangeArrowheads="1"/>
            </p:cNvSpPr>
            <p:nvPr/>
          </p:nvSpPr>
          <p:spPr bwMode="auto">
            <a:xfrm>
              <a:off x="1758" y="724"/>
              <a:ext cx="3815" cy="11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672A4"/>
              </a:solidFill>
              <a:miter lim="800000"/>
              <a:headEnd/>
              <a:tailEnd/>
            </a:ln>
          </p:spPr>
          <p:txBody>
            <a:bodyPr rIns="18000"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ru-RU" altLang="ru-RU" sz="1400" b="1" dirty="0"/>
                <a:t>ОАО «Куйбышевский НПЗ» –1,2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ru-RU" altLang="ru-RU" sz="1400" b="1" dirty="0"/>
                <a:t>ОАО «</a:t>
              </a:r>
              <a:r>
                <a:rPr lang="ru-RU" altLang="ru-RU" sz="1400" b="1" dirty="0" err="1"/>
                <a:t>Сызранский</a:t>
              </a:r>
              <a:r>
                <a:rPr lang="ru-RU" altLang="ru-RU" sz="1400" b="1" dirty="0"/>
                <a:t> НПЗ» –1,2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</a:t>
              </a:r>
            </a:p>
            <a:p>
              <a:pPr>
                <a:lnSpc>
                  <a:spcPct val="120000"/>
                </a:lnSpc>
                <a:spcBef>
                  <a:spcPct val="10000"/>
                </a:spcBef>
                <a:buClr>
                  <a:srgbClr val="2D608B"/>
                </a:buClr>
                <a:buFontTx/>
                <a:buChar char="•"/>
              </a:pPr>
              <a:r>
                <a:rPr lang="ru-RU" altLang="ru-RU" sz="1400" b="1" dirty="0"/>
                <a:t>ОАО «Газпром </a:t>
              </a:r>
              <a:r>
                <a:rPr lang="ru-RU" altLang="ru-RU" sz="1400" b="1" dirty="0" err="1"/>
                <a:t>НефтехимСалават</a:t>
              </a:r>
              <a:r>
                <a:rPr lang="ru-RU" altLang="ru-RU" sz="1400" b="1" dirty="0"/>
                <a:t>» – 1,2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</a:t>
              </a:r>
            </a:p>
            <a:p>
              <a:pPr>
                <a:lnSpc>
                  <a:spcPct val="140000"/>
                </a:lnSpc>
                <a:spcBef>
                  <a:spcPct val="10000"/>
                </a:spcBef>
                <a:buClr>
                  <a:srgbClr val="2D608B"/>
                </a:buClr>
                <a:buFontTx/>
                <a:buChar char="•"/>
              </a:pPr>
              <a:r>
                <a:rPr lang="ru-RU" altLang="ru-RU" sz="1400" b="1" dirty="0"/>
                <a:t>ОАО «Нижегороднефтеоргсинтез» –2,0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</a:t>
              </a:r>
              <a:r>
                <a:rPr lang="en-US" altLang="ru-RU" sz="1400" b="1" dirty="0"/>
                <a:t> (</a:t>
              </a:r>
              <a:r>
                <a:rPr lang="ru-RU" altLang="ru-RU" sz="1400" b="1" dirty="0"/>
                <a:t>вторая очередь</a:t>
              </a:r>
              <a:r>
                <a:rPr lang="en-US" altLang="ru-RU" sz="1400" b="1" dirty="0"/>
                <a:t>)</a:t>
              </a:r>
              <a:endParaRPr lang="ru-RU" altLang="ru-RU" sz="1400" b="1" dirty="0"/>
            </a:p>
            <a:p>
              <a:pPr>
                <a:lnSpc>
                  <a:spcPct val="140000"/>
                </a:lnSpc>
                <a:spcBef>
                  <a:spcPct val="10000"/>
                </a:spcBef>
                <a:buClr>
                  <a:srgbClr val="2D608B"/>
                </a:buClr>
                <a:buFontTx/>
                <a:buChar char="•"/>
              </a:pPr>
              <a:r>
                <a:rPr lang="ru-RU" altLang="ru-RU" sz="1400" b="1" dirty="0"/>
                <a:t>ОАО «</a:t>
              </a:r>
              <a:r>
                <a:rPr lang="ru-RU" altLang="ru-RU" sz="1400" b="1" dirty="0" err="1"/>
                <a:t>Газпромнефть</a:t>
              </a:r>
              <a:r>
                <a:rPr lang="ru-RU" altLang="ru-RU" sz="1400" b="1" dirty="0"/>
                <a:t>-Омский НПЗ» – 2,5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 (реконструкция) ОАО «</a:t>
              </a:r>
              <a:r>
                <a:rPr lang="ru-RU" altLang="ru-RU" sz="1400" b="1" dirty="0" err="1"/>
                <a:t>Газпромнефть</a:t>
              </a:r>
              <a:r>
                <a:rPr lang="ru-RU" altLang="ru-RU" sz="1400" b="1" dirty="0"/>
                <a:t>-МНПЗ» – 2,3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 (реконструкция) </a:t>
              </a:r>
            </a:p>
          </p:txBody>
        </p:sp>
        <p:sp>
          <p:nvSpPr>
            <p:cNvPr id="812037" name="Text Box 7"/>
            <p:cNvSpPr txBox="1">
              <a:spLocks noChangeArrowheads="1"/>
            </p:cNvSpPr>
            <p:nvPr/>
          </p:nvSpPr>
          <p:spPr bwMode="auto">
            <a:xfrm>
              <a:off x="126" y="1184"/>
              <a:ext cx="1377" cy="31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ru-RU" altLang="ru-RU" sz="1600" b="1" dirty="0"/>
                <a:t>Каталитический крекинг</a:t>
              </a:r>
            </a:p>
          </p:txBody>
        </p:sp>
        <p:sp>
          <p:nvSpPr>
            <p:cNvPr id="812038" name="Line 12"/>
            <p:cNvSpPr>
              <a:spLocks noChangeShapeType="1"/>
            </p:cNvSpPr>
            <p:nvPr/>
          </p:nvSpPr>
          <p:spPr bwMode="auto">
            <a:xfrm>
              <a:off x="1506" y="1369"/>
              <a:ext cx="252" cy="0"/>
            </a:xfrm>
            <a:prstGeom prst="line">
              <a:avLst/>
            </a:prstGeom>
            <a:noFill/>
            <a:ln w="38100">
              <a:solidFill>
                <a:srgbClr val="3672A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2039" name="Group 7"/>
          <p:cNvGrpSpPr>
            <a:grpSpLocks/>
          </p:cNvGrpSpPr>
          <p:nvPr/>
        </p:nvGrpSpPr>
        <p:grpSpPr bwMode="auto">
          <a:xfrm>
            <a:off x="200025" y="4169217"/>
            <a:ext cx="8647113" cy="930275"/>
            <a:chOff x="126" y="2288"/>
            <a:chExt cx="5447" cy="586"/>
          </a:xfrm>
        </p:grpSpPr>
        <p:sp>
          <p:nvSpPr>
            <p:cNvPr id="812040" name="Text Box 7"/>
            <p:cNvSpPr txBox="1">
              <a:spLocks noChangeArrowheads="1"/>
            </p:cNvSpPr>
            <p:nvPr/>
          </p:nvSpPr>
          <p:spPr bwMode="auto">
            <a:xfrm>
              <a:off x="1758" y="2288"/>
              <a:ext cx="3815" cy="5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672A4"/>
              </a:solidFill>
              <a:miter lim="800000"/>
              <a:headEnd/>
              <a:tailEnd/>
            </a:ln>
          </p:spPr>
          <p:txBody>
            <a:bodyPr rIns="18000"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ru-RU" altLang="ru-RU" sz="1400" b="1" dirty="0" smtClean="0"/>
                <a:t>ОАО </a:t>
              </a:r>
              <a:r>
                <a:rPr lang="ru-RU" altLang="ru-RU" sz="1400" b="1" dirty="0"/>
                <a:t>«Комсомольский НПЗ» – 2,0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ru-RU" altLang="ru-RU" sz="1400" b="1" dirty="0"/>
                <a:t>ОАО «</a:t>
              </a:r>
              <a:r>
                <a:rPr lang="ru-RU" altLang="ru-RU" sz="1400" b="1" dirty="0" err="1"/>
                <a:t>Новокуйбышевский</a:t>
              </a:r>
              <a:r>
                <a:rPr lang="ru-RU" altLang="ru-RU" sz="1400" b="1" dirty="0"/>
                <a:t> НПЗ» –2,0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ru-RU" altLang="ru-RU" sz="1400" b="1" dirty="0"/>
                <a:t>ОАО «Хабаровский НПЗ» - 0,5 </a:t>
              </a:r>
              <a:r>
                <a:rPr lang="ru-RU" altLang="ru-RU" sz="1400" b="1" dirty="0" err="1"/>
                <a:t>млн.т</a:t>
              </a:r>
              <a:r>
                <a:rPr lang="ru-RU" altLang="ru-RU" sz="1400" b="1" dirty="0"/>
                <a:t>/г</a:t>
              </a:r>
            </a:p>
          </p:txBody>
        </p:sp>
        <p:sp>
          <p:nvSpPr>
            <p:cNvPr id="812041" name="Text Box 7"/>
            <p:cNvSpPr txBox="1">
              <a:spLocks noChangeArrowheads="1"/>
            </p:cNvSpPr>
            <p:nvPr/>
          </p:nvSpPr>
          <p:spPr bwMode="auto">
            <a:xfrm>
              <a:off x="126" y="2472"/>
              <a:ext cx="1377" cy="17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10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ru-RU" altLang="ru-RU" sz="1600" b="1" dirty="0"/>
                <a:t>Гидрокрекинг</a:t>
              </a:r>
            </a:p>
          </p:txBody>
        </p:sp>
        <p:sp>
          <p:nvSpPr>
            <p:cNvPr id="812042" name="Line 12"/>
            <p:cNvSpPr>
              <a:spLocks noChangeShapeType="1"/>
            </p:cNvSpPr>
            <p:nvPr/>
          </p:nvSpPr>
          <p:spPr bwMode="auto">
            <a:xfrm>
              <a:off x="1506" y="2585"/>
              <a:ext cx="252" cy="0"/>
            </a:xfrm>
            <a:prstGeom prst="line">
              <a:avLst/>
            </a:prstGeom>
            <a:noFill/>
            <a:ln w="38100">
              <a:solidFill>
                <a:srgbClr val="3672A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2"/>
          <p:cNvSpPr txBox="1">
            <a:spLocks noChangeArrowheads="1"/>
          </p:cNvSpPr>
          <p:nvPr/>
        </p:nvSpPr>
        <p:spPr bwMode="auto">
          <a:xfrm>
            <a:off x="-1463675" y="446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-2413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rgbClr val="00397E"/>
                </a:solidFill>
              </a:rPr>
              <a:t>ОАО «ВНИПИНЕФТЬ» - ВЕДУЩАЯ В РОССИИ ИНЖИНИРИНГОВАЯ </a:t>
            </a:r>
            <a:br>
              <a:rPr lang="ru-RU" altLang="ru-RU" sz="1700" b="1" dirty="0">
                <a:solidFill>
                  <a:srgbClr val="00397E"/>
                </a:solidFill>
              </a:rPr>
            </a:br>
            <a:r>
              <a:rPr lang="ru-RU" altLang="ru-RU" sz="1700" b="1" dirty="0">
                <a:solidFill>
                  <a:srgbClr val="00397E"/>
                </a:solidFill>
              </a:rPr>
              <a:t>КОМПАНИЯ В ОБЛАСТИ   НЕФТЕПЕРЕРАБОТКИ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671888" y="2798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76134" name="Picture 12" descr="P101006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/>
          <a:stretch/>
        </p:blipFill>
        <p:spPr bwMode="auto">
          <a:xfrm>
            <a:off x="2060304" y="5016498"/>
            <a:ext cx="2617788" cy="183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74" y="5018088"/>
            <a:ext cx="2776537" cy="1847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7" name="Rectangle 15"/>
          <p:cNvSpPr>
            <a:spLocks noChangeArrowheads="1"/>
          </p:cNvSpPr>
          <p:nvPr/>
        </p:nvSpPr>
        <p:spPr bwMode="auto">
          <a:xfrm>
            <a:off x="102282" y="765175"/>
            <a:ext cx="8869362" cy="4251325"/>
          </a:xfrm>
          <a:prstGeom prst="rect">
            <a:avLst/>
          </a:prstGeom>
          <a:solidFill>
            <a:srgbClr val="E5F2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ru-RU" sz="1500">
              <a:solidFill>
                <a:srgbClr val="000000"/>
              </a:solidFill>
            </a:endParaRPr>
          </a:p>
        </p:txBody>
      </p:sp>
      <p:sp>
        <p:nvSpPr>
          <p:cNvPr id="176138" name="Rectangle 3"/>
          <p:cNvSpPr>
            <a:spLocks noChangeArrowheads="1"/>
          </p:cNvSpPr>
          <p:nvPr/>
        </p:nvSpPr>
        <p:spPr bwMode="auto">
          <a:xfrm>
            <a:off x="4216400" y="474663"/>
            <a:ext cx="1841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baseline="300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6139" name="Text Box 6"/>
          <p:cNvSpPr txBox="1">
            <a:spLocks noChangeArrowheads="1"/>
          </p:cNvSpPr>
          <p:nvPr/>
        </p:nvSpPr>
        <p:spPr bwMode="auto">
          <a:xfrm>
            <a:off x="260350" y="835025"/>
            <a:ext cx="60753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3399FF"/>
              </a:buClr>
              <a:buSzPct val="120000"/>
              <a:buFont typeface="Wingdings 3" pitchFamily="18" charset="2"/>
              <a:buChar char="Æ"/>
            </a:pP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  85 </a:t>
            </a:r>
            <a:r>
              <a:rPr lang="ru-RU" altLang="ru-RU" sz="1600" b="1" dirty="0">
                <a:solidFill>
                  <a:srgbClr val="000000"/>
                </a:solidFill>
              </a:rPr>
              <a:t>лет на рынке инжиниринговых услуг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40" name="Text Box 8"/>
          <p:cNvSpPr txBox="1">
            <a:spLocks noChangeArrowheads="1"/>
          </p:cNvSpPr>
          <p:nvPr/>
        </p:nvSpPr>
        <p:spPr bwMode="auto">
          <a:xfrm>
            <a:off x="160338" y="2428200"/>
            <a:ext cx="88693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3399FF"/>
              </a:buClr>
              <a:buSzPct val="120000"/>
              <a:buFont typeface="Wingdings 3" pitchFamily="18" charset="2"/>
              <a:buChar char="Æ"/>
            </a:pPr>
            <a:r>
              <a:rPr lang="ru-RU" altLang="ru-RU" sz="1600" b="1" dirty="0">
                <a:solidFill>
                  <a:srgbClr val="000000"/>
                </a:solidFill>
              </a:rPr>
              <a:t>Наиболее крупные проекты по </a:t>
            </a:r>
            <a:r>
              <a:rPr lang="ru-RU" altLang="ru-RU" sz="1600" b="1" smtClean="0">
                <a:solidFill>
                  <a:srgbClr val="000000"/>
                </a:solidFill>
              </a:rPr>
              <a:t>нефтепереработке за </a:t>
            </a:r>
            <a:r>
              <a:rPr lang="ru-RU" altLang="ru-RU" sz="1600" b="1" dirty="0">
                <a:solidFill>
                  <a:srgbClr val="000000"/>
                </a:solidFill>
              </a:rPr>
              <a:t>последние годы:     </a:t>
            </a:r>
          </a:p>
        </p:txBody>
      </p:sp>
      <p:sp>
        <p:nvSpPr>
          <p:cNvPr id="176141" name="Text Box 9"/>
          <p:cNvSpPr txBox="1">
            <a:spLocks noChangeArrowheads="1"/>
          </p:cNvSpPr>
          <p:nvPr/>
        </p:nvSpPr>
        <p:spPr bwMode="auto">
          <a:xfrm>
            <a:off x="431799" y="2837775"/>
            <a:ext cx="8987971" cy="255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Clr>
                <a:srgbClr val="3399FF"/>
              </a:buClr>
              <a:buSzPct val="120000"/>
              <a:buFont typeface="Wingdings" pitchFamily="2" charset="2"/>
              <a:buChar char="Ø"/>
            </a:pPr>
            <a:r>
              <a:rPr lang="ru-RU" altLang="ru-RU" sz="1600" b="1" dirty="0">
                <a:solidFill>
                  <a:srgbClr val="000000"/>
                </a:solidFill>
              </a:rPr>
              <a:t>Установки первичной переработки нефти, каталитического </a:t>
            </a:r>
            <a:br>
              <a:rPr lang="ru-RU" altLang="ru-RU" sz="1600" b="1" dirty="0">
                <a:solidFill>
                  <a:srgbClr val="000000"/>
                </a:solidFill>
              </a:rPr>
            </a:br>
            <a:r>
              <a:rPr lang="ru-RU" altLang="ru-RU" sz="1600" b="1" dirty="0">
                <a:solidFill>
                  <a:srgbClr val="000000"/>
                </a:solidFill>
              </a:rPr>
              <a:t>крекинга и гидроочистки бензина (ОАО «ТАНЕКО», ОАО «ТАИФ-НК», </a:t>
            </a:r>
            <a:br>
              <a:rPr lang="ru-RU" altLang="ru-RU" sz="1600" b="1" dirty="0">
                <a:solidFill>
                  <a:srgbClr val="000000"/>
                </a:solidFill>
              </a:rPr>
            </a:br>
            <a:r>
              <a:rPr lang="ru-RU" altLang="ru-RU" sz="1600" b="1" dirty="0">
                <a:solidFill>
                  <a:srgbClr val="000000"/>
                </a:solidFill>
              </a:rPr>
              <a:t>ООО «ПО «</a:t>
            </a:r>
            <a:r>
              <a:rPr lang="ru-RU" altLang="ru-RU" sz="1600" b="1" dirty="0" err="1">
                <a:solidFill>
                  <a:srgbClr val="000000"/>
                </a:solidFill>
              </a:rPr>
              <a:t>Киришинефтеоргсинтез</a:t>
            </a:r>
            <a:r>
              <a:rPr lang="ru-RU" altLang="ru-RU" sz="1600" b="1" dirty="0">
                <a:solidFill>
                  <a:srgbClr val="000000"/>
                </a:solidFill>
              </a:rPr>
              <a:t>»)</a:t>
            </a:r>
          </a:p>
          <a:p>
            <a:pPr>
              <a:lnSpc>
                <a:spcPts val="2300"/>
              </a:lnSpc>
              <a:spcBef>
                <a:spcPct val="0"/>
              </a:spcBef>
              <a:buClr>
                <a:srgbClr val="3399FF"/>
              </a:buClr>
              <a:buSzPct val="120000"/>
              <a:buFont typeface="Wingdings" pitchFamily="2" charset="2"/>
              <a:buChar char="Ø"/>
            </a:pPr>
            <a:r>
              <a:rPr lang="ru-RU" altLang="ru-RU" sz="1600" b="1" dirty="0">
                <a:solidFill>
                  <a:srgbClr val="000000"/>
                </a:solidFill>
              </a:rPr>
              <a:t>Комплекс гидроочистки вакуумного газойля (ЗАО «Рязанская НПК»)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3399FF"/>
              </a:buClr>
              <a:buSzPct val="120000"/>
              <a:buFont typeface="Wingdings" pitchFamily="2" charset="2"/>
              <a:buChar char="Ø"/>
            </a:pPr>
            <a:r>
              <a:rPr lang="ru-RU" altLang="ru-RU" sz="1600" b="1" dirty="0">
                <a:solidFill>
                  <a:srgbClr val="000000"/>
                </a:solidFill>
              </a:rPr>
              <a:t>Комплексы гидрокрекинга вакуумного газойля (ОАО «Татнефть», ЗАО «РНПК», ООО «</a:t>
            </a:r>
            <a:r>
              <a:rPr lang="ru-RU" altLang="ru-RU" sz="1600" b="1" dirty="0" err="1">
                <a:solidFill>
                  <a:srgbClr val="000000"/>
                </a:solidFill>
              </a:rPr>
              <a:t>Славнефть</a:t>
            </a:r>
            <a:r>
              <a:rPr lang="ru-RU" altLang="ru-RU" sz="1600" b="1" dirty="0">
                <a:solidFill>
                  <a:srgbClr val="000000"/>
                </a:solidFill>
              </a:rPr>
              <a:t>-Ярославнефтеоргсинтез», ООО «ЛУКОЙЛ-</a:t>
            </a:r>
            <a:r>
              <a:rPr lang="ru-RU" altLang="ru-RU" sz="1600" b="1" dirty="0" err="1">
                <a:solidFill>
                  <a:srgbClr val="000000"/>
                </a:solidFill>
              </a:rPr>
              <a:t>Пермнефтеоргсинтез</a:t>
            </a:r>
            <a:r>
              <a:rPr lang="ru-RU" altLang="ru-RU" sz="1600" b="1" dirty="0">
                <a:solidFill>
                  <a:srgbClr val="000000"/>
                </a:solidFill>
              </a:rPr>
              <a:t>»)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3399FF"/>
              </a:buClr>
              <a:buSzPct val="120000"/>
              <a:buFont typeface="Wingdings" pitchFamily="2" charset="2"/>
              <a:buChar char="Ø"/>
            </a:pP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176142" name="Text Box 6"/>
          <p:cNvSpPr txBox="1">
            <a:spLocks noChangeArrowheads="1"/>
          </p:cNvSpPr>
          <p:nvPr/>
        </p:nvSpPr>
        <p:spPr bwMode="auto">
          <a:xfrm>
            <a:off x="274638" y="1769387"/>
            <a:ext cx="828992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3399FF"/>
              </a:buClr>
              <a:buSzPct val="120000"/>
              <a:buFont typeface="Wingdings 3" pitchFamily="18" charset="2"/>
              <a:buChar char="Æ"/>
            </a:pPr>
            <a:r>
              <a:rPr lang="ru-RU" altLang="ru-RU" sz="1600" b="1" dirty="0">
                <a:solidFill>
                  <a:srgbClr val="000000"/>
                </a:solidFill>
              </a:rPr>
              <a:t>Компания оснащена всеми современными средствами ИТ-технологий;</a:t>
            </a:r>
            <a:br>
              <a:rPr lang="ru-RU" altLang="ru-RU" sz="1600" b="1" dirty="0">
                <a:solidFill>
                  <a:srgbClr val="000000"/>
                </a:solidFill>
              </a:rPr>
            </a:br>
            <a:r>
              <a:rPr lang="ru-RU" altLang="ru-RU" sz="1600" b="1" dirty="0">
                <a:solidFill>
                  <a:srgbClr val="000000"/>
                </a:solidFill>
              </a:rPr>
              <a:t>использует более 150 программных средств проектирования, в </a:t>
            </a:r>
            <a:r>
              <a:rPr lang="ru-RU" altLang="ru-RU" sz="1600" b="1" dirty="0" err="1">
                <a:solidFill>
                  <a:srgbClr val="000000"/>
                </a:solidFill>
              </a:rPr>
              <a:t>т.ч</a:t>
            </a:r>
            <a:r>
              <a:rPr lang="ru-RU" altLang="ru-RU" sz="1600" b="1" dirty="0">
                <a:solidFill>
                  <a:srgbClr val="000000"/>
                </a:solidFill>
              </a:rPr>
              <a:t>. </a:t>
            </a:r>
            <a:r>
              <a:rPr lang="en-US" altLang="ru-RU" sz="1600" b="1" dirty="0">
                <a:solidFill>
                  <a:srgbClr val="000000"/>
                </a:solidFill>
              </a:rPr>
              <a:t>PDMS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43" name="Text Box 6"/>
          <p:cNvSpPr txBox="1">
            <a:spLocks noChangeArrowheads="1"/>
          </p:cNvSpPr>
          <p:nvPr/>
        </p:nvSpPr>
        <p:spPr bwMode="auto">
          <a:xfrm>
            <a:off x="274638" y="1139601"/>
            <a:ext cx="887095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3399FF"/>
              </a:buClr>
              <a:buSzPct val="120000"/>
              <a:buFont typeface="Wingdings 3" pitchFamily="18" charset="2"/>
              <a:buChar char="Æ"/>
            </a:pPr>
            <a:r>
              <a:rPr lang="ru-RU" altLang="ru-RU" sz="1600" b="1" dirty="0">
                <a:solidFill>
                  <a:srgbClr val="000000"/>
                </a:solidFill>
              </a:rPr>
              <a:t>Численность персонала – всего </a:t>
            </a:r>
            <a:r>
              <a:rPr lang="en-US" altLang="ru-RU" sz="1600" b="1" dirty="0">
                <a:solidFill>
                  <a:srgbClr val="000000"/>
                </a:solidFill>
              </a:rPr>
              <a:t>9</a:t>
            </a:r>
            <a:r>
              <a:rPr lang="ru-RU" altLang="ru-RU" sz="1600" b="1" dirty="0">
                <a:solidFill>
                  <a:srgbClr val="000000"/>
                </a:solidFill>
              </a:rPr>
              <a:t>54 чел., в </a:t>
            </a:r>
            <a:r>
              <a:rPr lang="ru-RU" altLang="ru-RU" sz="1600" b="1" dirty="0" err="1">
                <a:solidFill>
                  <a:srgbClr val="000000"/>
                </a:solidFill>
              </a:rPr>
              <a:t>т.ч</a:t>
            </a:r>
            <a:r>
              <a:rPr lang="ru-RU" altLang="ru-RU" sz="1600" b="1" dirty="0">
                <a:solidFill>
                  <a:srgbClr val="000000"/>
                </a:solidFill>
              </a:rPr>
              <a:t>.: </a:t>
            </a:r>
            <a:br>
              <a:rPr lang="ru-RU" altLang="ru-RU" sz="1600" b="1" dirty="0">
                <a:solidFill>
                  <a:srgbClr val="000000"/>
                </a:solidFill>
              </a:rPr>
            </a:br>
            <a:r>
              <a:rPr lang="ru-RU" altLang="ru-RU" sz="1600" b="1" dirty="0">
                <a:solidFill>
                  <a:srgbClr val="000000"/>
                </a:solidFill>
              </a:rPr>
              <a:t>в Московском офисе – 630 чел., в Пермском филиале – 286 чел.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73E84-26EB-4BDA-9C1E-D548A7717EE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/>
          <a:stretch/>
        </p:blipFill>
        <p:spPr bwMode="auto">
          <a:xfrm>
            <a:off x="0" y="5016499"/>
            <a:ext cx="2060304" cy="183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5" name="Picture 13" descr="кат-кр-таиф05-14-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r="18499" b="-3455"/>
          <a:stretch/>
        </p:blipFill>
        <p:spPr bwMode="auto">
          <a:xfrm>
            <a:off x="6884989" y="5045528"/>
            <a:ext cx="2259012" cy="1890713"/>
          </a:xfrm>
          <a:prstGeom prst="rect">
            <a:avLst/>
          </a:prstGeom>
          <a:solidFill>
            <a:srgbClr val="FFC78F"/>
          </a:solidFill>
          <a:ln w="19050">
            <a:solidFill>
              <a:srgbClr val="FFF3E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1320" dir="19280412" algn="ctr" rotWithShape="0">
                    <a:srgbClr val="5F5F5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558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C083-4E78-411A-A986-9AE5EACB3C86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814082" name="Номер слайда 3"/>
          <p:cNvSpPr txBox="1">
            <a:spLocks noGrp="1"/>
          </p:cNvSpPr>
          <p:nvPr/>
        </p:nvSpPr>
        <p:spPr bwMode="auto">
          <a:xfrm>
            <a:off x="8686800" y="6553200"/>
            <a:ext cx="414338" cy="304800"/>
          </a:xfrm>
          <a:prstGeom prst="rect">
            <a:avLst/>
          </a:prstGeom>
          <a:solidFill>
            <a:srgbClr val="3672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0D0188F-42F5-4865-B136-360A3A35AEBB}" type="slidenum">
              <a:rPr lang="ru-RU" altLang="ru-RU" sz="1400" b="1">
                <a:solidFill>
                  <a:schemeClr val="bg1"/>
                </a:solidFill>
              </a:rPr>
              <a:pPr algn="r"/>
              <a:t>23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814083" name="Rectangle 6"/>
          <p:cNvSpPr txBox="1">
            <a:spLocks noChangeArrowheads="1"/>
          </p:cNvSpPr>
          <p:nvPr/>
        </p:nvSpPr>
        <p:spPr bwMode="auto">
          <a:xfrm>
            <a:off x="1139825" y="176213"/>
            <a:ext cx="74755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700" b="1" dirty="0">
                <a:solidFill>
                  <a:srgbClr val="00397E"/>
                </a:solidFill>
                <a:cs typeface="Arial" charset="0"/>
              </a:rPr>
              <a:t>ВЫВОДЫ</a:t>
            </a:r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242888" y="727075"/>
            <a:ext cx="86153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276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Char char="Æ"/>
            </a:pPr>
            <a:r>
              <a:rPr lang="ru-RU" altLang="ru-RU" sz="1700" b="1"/>
              <a:t>Основными направлениями развития нефтепереработки России до 2020 года являются:</a:t>
            </a:r>
          </a:p>
        </p:txBody>
      </p: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42888" y="1073150"/>
            <a:ext cx="8615362" cy="619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276225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3619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None/>
            </a:pPr>
            <a:endParaRPr lang="ru-RU" altLang="ru-RU" b="1" dirty="0"/>
          </a:p>
          <a:p>
            <a:pPr lvl="1" eaLnBrk="0" hangingPunct="0">
              <a:lnSpc>
                <a:spcPct val="110000"/>
              </a:lnSpc>
              <a:spcBef>
                <a:spcPct val="35000"/>
              </a:spcBef>
              <a:buClr>
                <a:srgbClr val="004EAC"/>
              </a:buClr>
              <a:buSzPct val="120000"/>
              <a:buFont typeface="Wingdings" pitchFamily="2" charset="2"/>
              <a:buChar char="Ø"/>
            </a:pPr>
            <a:r>
              <a:rPr lang="ru-RU" altLang="ru-RU" sz="1700" b="1" dirty="0"/>
              <a:t>Увеличение глубины переработки </a:t>
            </a:r>
            <a:r>
              <a:rPr lang="ru-RU" altLang="ru-RU" sz="1700" b="1" dirty="0" smtClean="0"/>
              <a:t>нефти</a:t>
            </a:r>
            <a:endParaRPr lang="ru-RU" altLang="ru-RU" sz="1700" b="1" dirty="0"/>
          </a:p>
          <a:p>
            <a:pPr lvl="1" eaLnBrk="0" hangingPunct="0">
              <a:lnSpc>
                <a:spcPct val="110000"/>
              </a:lnSpc>
              <a:spcBef>
                <a:spcPct val="35000"/>
              </a:spcBef>
              <a:buClr>
                <a:srgbClr val="004EAC"/>
              </a:buClr>
              <a:buSzPct val="120000"/>
              <a:buFont typeface="Wingdings" pitchFamily="2" charset="2"/>
              <a:buChar char="Ø"/>
            </a:pPr>
            <a:r>
              <a:rPr lang="ru-RU" altLang="ru-RU" sz="1700" b="1" dirty="0"/>
              <a:t>Повышение качества нефтепродуктов до требований Евро 4, 5</a:t>
            </a:r>
          </a:p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Char char="Æ"/>
            </a:pPr>
            <a:r>
              <a:rPr lang="ru-RU" altLang="ru-RU" sz="1700" b="1" dirty="0"/>
              <a:t>Правительством РФ приняты меры по интенсификации модернизации нефтеперерабатывающей промышленности России</a:t>
            </a:r>
          </a:p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Char char="Æ"/>
            </a:pPr>
            <a:r>
              <a:rPr lang="ru-RU" altLang="ru-RU" sz="1700" b="1" dirty="0"/>
              <a:t>Планами нефтяных компаний предусмотрено строительство и реконструкция 124 установок</a:t>
            </a:r>
          </a:p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Char char="Æ"/>
            </a:pPr>
            <a:r>
              <a:rPr lang="ru-RU" altLang="ru-RU" sz="1700" b="1" dirty="0"/>
              <a:t>Сокращение производства топочного мазута до  13-14 млн. т/г. </a:t>
            </a:r>
            <a:br>
              <a:rPr lang="ru-RU" altLang="ru-RU" sz="1700" b="1" dirty="0"/>
            </a:br>
            <a:r>
              <a:rPr lang="ru-RU" altLang="ru-RU" sz="1700" b="1" dirty="0"/>
              <a:t>с резким сокращением доли мазута для нужд энергетики (с 10 до 6,5 млн. т/г.) и  увеличением доли бункерного топлива (с 4 до 8 млн. т/г.)</a:t>
            </a:r>
          </a:p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Char char="Æ"/>
            </a:pPr>
            <a:r>
              <a:rPr lang="ru-RU" altLang="ru-RU" sz="1700" b="1" dirty="0"/>
              <a:t>Прогнозируется уменьшение доли тяжелого судового </a:t>
            </a:r>
            <a:r>
              <a:rPr lang="ru-RU" altLang="ru-RU" sz="1700" b="1" dirty="0" err="1"/>
              <a:t>низкосернистого</a:t>
            </a:r>
            <a:r>
              <a:rPr lang="ru-RU" altLang="ru-RU" sz="1700" b="1" dirty="0"/>
              <a:t> топлива и увеличение его стоимости на рынке.</a:t>
            </a:r>
          </a:p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Char char="Æ"/>
            </a:pPr>
            <a:r>
              <a:rPr lang="ru-RU" altLang="ru-RU" sz="1700" b="1" dirty="0"/>
              <a:t>Смещение производства судового  топлива от НПЗ к потребителю.</a:t>
            </a:r>
          </a:p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Char char="Æ"/>
            </a:pPr>
            <a:r>
              <a:rPr lang="ru-RU" altLang="ru-RU" sz="1700" b="1" dirty="0"/>
              <a:t>Необходимость изучения  </a:t>
            </a:r>
            <a:r>
              <a:rPr lang="ru-RU" altLang="ru-RU" sz="1700" b="1" dirty="0" smtClean="0"/>
              <a:t>возможности </a:t>
            </a:r>
            <a:r>
              <a:rPr lang="ru-RU" altLang="ru-RU" sz="1700" b="1" dirty="0"/>
              <a:t>использования альтернативных вариантов: дизельного топлива вместо мазута; использование природного газа, </a:t>
            </a:r>
            <a:r>
              <a:rPr lang="ru-RU" altLang="ru-RU" sz="1700" b="1" dirty="0" err="1"/>
              <a:t>биотоплива</a:t>
            </a:r>
            <a:r>
              <a:rPr lang="ru-RU" altLang="ru-RU" sz="1700" b="1" dirty="0"/>
              <a:t> и т.д.</a:t>
            </a:r>
          </a:p>
          <a:p>
            <a:pPr eaLnBrk="0" hangingPunct="0">
              <a:lnSpc>
                <a:spcPct val="110000"/>
              </a:lnSpc>
              <a:spcBef>
                <a:spcPct val="55000"/>
              </a:spcBef>
              <a:buClr>
                <a:srgbClr val="004EAC"/>
              </a:buClr>
              <a:buSzPct val="120000"/>
              <a:buFont typeface="Wingdings 3" pitchFamily="18" charset="2"/>
              <a:buChar char="Æ"/>
            </a:pPr>
            <a:endParaRPr lang="ru-RU" altLang="ru-RU" sz="17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927100" y="2484438"/>
            <a:ext cx="7475538" cy="344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i="1">
                <a:solidFill>
                  <a:srgbClr val="004182"/>
                </a:solidFill>
                <a:cs typeface="Arial" charset="0"/>
              </a:rPr>
              <a:t>Спасибо за внимание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1654628" y="87084"/>
            <a:ext cx="7576456" cy="712788"/>
          </a:xfrm>
        </p:spPr>
        <p:txBody>
          <a:bodyPr/>
          <a:lstStyle/>
          <a:p>
            <a:pPr eaLnBrk="1" hangingPunct="1"/>
            <a:r>
              <a:rPr lang="ru-RU" altLang="ru-RU" sz="1700" b="1" dirty="0">
                <a:solidFill>
                  <a:srgbClr val="00397E"/>
                </a:solidFill>
              </a:rPr>
              <a:t>МЕРЫ ПРАВИТЕЛЬСТВА РФ ПО УСКОРЕНИЮ ВВОДА НОВОГО ТЕХНИЧЕСКОГО РЕГЛАМЕНТА ПО КАЧЕСТВУ НЕФТЕПРОДУКТОВ</a:t>
            </a:r>
            <a:r>
              <a:rPr lang="ru-RU" altLang="ru-RU" sz="1400" b="1" dirty="0" smtClean="0">
                <a:solidFill>
                  <a:srgbClr val="00397E"/>
                </a:solidFill>
              </a:rPr>
              <a:t/>
            </a:r>
            <a:br>
              <a:rPr lang="ru-RU" altLang="ru-RU" sz="1400" b="1" dirty="0" smtClean="0">
                <a:solidFill>
                  <a:srgbClr val="00397E"/>
                </a:solidFill>
              </a:rPr>
            </a:br>
            <a:endParaRPr lang="ru-RU" altLang="ru-RU" sz="1400" b="1" dirty="0">
              <a:solidFill>
                <a:srgbClr val="00397E"/>
              </a:solidFill>
            </a:endParaRPr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597580" y="2263117"/>
            <a:ext cx="792797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29E"/>
              </a:buClr>
            </a:pP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  <a:p>
            <a:pPr marL="285750" indent="-285750" eaLnBrk="1" hangingPunct="1">
              <a:spcBef>
                <a:spcPct val="50000"/>
              </a:spcBef>
              <a:buClr>
                <a:srgbClr val="00629E"/>
              </a:buClr>
              <a:buFont typeface="Wingdings 3" panose="05040102010807070707" pitchFamily="18" charset="2"/>
              <a:buChar char="Æ"/>
            </a:pPr>
            <a:r>
              <a:rPr lang="ru-RU" altLang="ru-RU" sz="2000" dirty="0"/>
              <a:t>До 2020 г. запланировано строительство и реконструкция 124 установок вторичной переработки нефти, что позволит перейти  к производству высококачественных нефтепродуктов по стандартам Евро 4 и </a:t>
            </a:r>
            <a:r>
              <a:rPr lang="ru-RU" altLang="ru-RU" sz="2000" dirty="0" smtClean="0"/>
              <a:t>5</a:t>
            </a:r>
            <a:endParaRPr lang="ru-RU" alt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A03F-C46D-4FA3-A9FA-6B7BEB20C24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97580" y="1642730"/>
            <a:ext cx="7234124" cy="77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Clr>
                <a:srgbClr val="00629E"/>
              </a:buClr>
              <a:buFont typeface="Wingdings 3" panose="05040102010807070707" pitchFamily="18" charset="2"/>
              <a:buChar char="Æ"/>
              <a:defRPr/>
            </a:pPr>
            <a:r>
              <a:rPr lang="ru-RU" altLang="ru-RU" sz="2000" dirty="0" smtClean="0">
                <a:latin typeface="Arial" charset="0"/>
              </a:rPr>
              <a:t>Совершенствуется налоговая политика, направленная на повышение качества нефтепродуктов</a:t>
            </a:r>
            <a:endParaRPr lang="ru-RU" alt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319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CA6A-E99D-44D3-B062-23240D4FC3D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2255838" y="88900"/>
            <a:ext cx="6165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700" b="1">
                <a:solidFill>
                  <a:srgbClr val="004182"/>
                </a:solidFill>
              </a:rPr>
              <a:t>ИНВЕСТИЦИИ В  МОДЕРНИЗАЦИЮ РОССИЙСКОЙ НЕФТЕПЕРЕРАБОТКИ</a:t>
            </a:r>
          </a:p>
        </p:txBody>
      </p:sp>
      <p:sp>
        <p:nvSpPr>
          <p:cNvPr id="761859" name="AutoShape 3"/>
          <p:cNvSpPr>
            <a:spLocks noChangeArrowheads="1"/>
          </p:cNvSpPr>
          <p:nvPr/>
        </p:nvSpPr>
        <p:spPr bwMode="auto">
          <a:xfrm>
            <a:off x="343582" y="4325257"/>
            <a:ext cx="8755062" cy="2550885"/>
          </a:xfrm>
          <a:prstGeom prst="roundRect">
            <a:avLst>
              <a:gd name="adj" fmla="val 109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E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>
            <a:lvl1pPr marL="261938" indent="-261938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87425" indent="-358775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66813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>
              <a:spcBef>
                <a:spcPct val="70000"/>
              </a:spcBef>
              <a:buClr>
                <a:srgbClr val="045AA8"/>
              </a:buClr>
            </a:pPr>
            <a:endParaRPr lang="ru-RU" altLang="ru-RU" sz="1600" b="1" dirty="0" smtClean="0"/>
          </a:p>
          <a:p>
            <a:pPr eaLnBrk="0" hangingPunct="0">
              <a:spcBef>
                <a:spcPts val="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600" b="1" dirty="0"/>
              <a:t>Для продолжения реализации намеченной Правительством РФ программы  развития нефтепереработки </a:t>
            </a:r>
            <a:r>
              <a:rPr lang="ru-RU" altLang="ru-RU" sz="1600" b="1" dirty="0" smtClean="0"/>
              <a:t>потребуется:   </a:t>
            </a:r>
          </a:p>
          <a:p>
            <a:pPr marL="0" indent="0" eaLnBrk="0" hangingPunct="0">
              <a:spcBef>
                <a:spcPts val="0"/>
              </a:spcBef>
              <a:buClr>
                <a:srgbClr val="045AA8"/>
              </a:buClr>
            </a:pPr>
            <a:r>
              <a:rPr lang="ru-RU" altLang="ru-RU" sz="1600" b="1" dirty="0" smtClean="0"/>
              <a:t>     до </a:t>
            </a:r>
            <a:r>
              <a:rPr lang="ru-RU" altLang="ru-RU" sz="1600" b="1" dirty="0"/>
              <a:t>2020 г. – 1,5 </a:t>
            </a:r>
            <a:r>
              <a:rPr lang="ru-RU" altLang="ru-RU" sz="1600" b="1" dirty="0" err="1"/>
              <a:t>трл.руб</a:t>
            </a:r>
            <a:r>
              <a:rPr lang="ru-RU" altLang="ru-RU" sz="1600" b="1" dirty="0"/>
              <a:t>.</a:t>
            </a:r>
          </a:p>
          <a:p>
            <a:pPr eaLnBrk="0" hangingPunct="0">
              <a:spcBef>
                <a:spcPct val="7000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600" b="1" dirty="0" smtClean="0"/>
              <a:t>ОАО «ЛУКОЙЛ» вложил в модернизацию НПЗ с 2011 г. по  2015 г. включительно около </a:t>
            </a:r>
            <a:r>
              <a:rPr lang="en-US" altLang="ru-RU" sz="1600" b="1" dirty="0" smtClean="0"/>
              <a:t>330 </a:t>
            </a:r>
            <a:r>
              <a:rPr lang="ru-RU" altLang="ru-RU" sz="1600" b="1" dirty="0" smtClean="0"/>
              <a:t>млрд. руб. (6 млрд. </a:t>
            </a:r>
            <a:r>
              <a:rPr lang="en-US" altLang="ru-RU" sz="1600" b="1" dirty="0" smtClean="0"/>
              <a:t>$</a:t>
            </a:r>
            <a:r>
              <a:rPr lang="ru-RU" altLang="ru-RU" sz="1600" b="1" dirty="0" smtClean="0"/>
              <a:t>).</a:t>
            </a:r>
          </a:p>
          <a:p>
            <a:pPr eaLnBrk="0" hangingPunct="0">
              <a:spcBef>
                <a:spcPct val="70000"/>
              </a:spcBef>
              <a:buClr>
                <a:srgbClr val="045AA8"/>
              </a:buClr>
              <a:buFont typeface="Wingdings" pitchFamily="2" charset="2"/>
              <a:buChar char="v"/>
            </a:pPr>
            <a:r>
              <a:rPr lang="ru-RU" altLang="ru-RU" sz="1600" b="1" dirty="0" smtClean="0"/>
              <a:t>ОАО </a:t>
            </a:r>
            <a:r>
              <a:rPr lang="ru-RU" altLang="ru-RU" sz="1600" b="1" dirty="0"/>
              <a:t>«Газпром нефть» </a:t>
            </a:r>
            <a:r>
              <a:rPr lang="ru-RU" altLang="ru-RU" sz="1600" b="1" dirty="0" smtClean="0"/>
              <a:t> объявила </a:t>
            </a:r>
            <a:r>
              <a:rPr lang="ru-RU" altLang="ru-RU" sz="1600" b="1" dirty="0"/>
              <a:t>о планах инвестировать значительные средства в развитие нефтепереработки до 2020 г</a:t>
            </a:r>
            <a:r>
              <a:rPr lang="ru-RU" altLang="ru-RU" sz="1600" b="1" dirty="0" smtClean="0"/>
              <a:t>.,:  </a:t>
            </a:r>
            <a:r>
              <a:rPr lang="ru-RU" altLang="ru-RU" sz="1600" b="1" dirty="0"/>
              <a:t>более 350 млрд</a:t>
            </a:r>
            <a:r>
              <a:rPr lang="ru-RU" altLang="ru-RU" sz="1600" b="1" dirty="0" smtClean="0"/>
              <a:t>. руб.</a:t>
            </a:r>
            <a:endParaRPr lang="ru-RU" altLang="ru-RU" sz="1600" b="1" dirty="0"/>
          </a:p>
        </p:txBody>
      </p:sp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789113" y="652691"/>
            <a:ext cx="5500687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600" b="1" dirty="0">
                <a:solidFill>
                  <a:srgbClr val="00397E"/>
                </a:solidFill>
              </a:rPr>
              <a:t/>
            </a:r>
            <a:br>
              <a:rPr lang="ru-RU" altLang="ru-RU" sz="1600" b="1" dirty="0">
                <a:solidFill>
                  <a:srgbClr val="00397E"/>
                </a:solidFill>
              </a:rPr>
            </a:br>
            <a:r>
              <a:rPr lang="ru-RU" altLang="ru-RU" sz="1600" b="1" dirty="0">
                <a:solidFill>
                  <a:srgbClr val="00397E"/>
                </a:solidFill>
              </a:rPr>
              <a:t>            </a:t>
            </a:r>
            <a:r>
              <a:rPr lang="ru-RU" altLang="ru-RU" sz="1600" b="1" dirty="0" smtClean="0">
                <a:solidFill>
                  <a:srgbClr val="00397E"/>
                </a:solidFill>
              </a:rPr>
              <a:t>Динамика роста инвестиций</a:t>
            </a:r>
            <a:r>
              <a:rPr lang="ru-RU" altLang="ru-RU" sz="1600" b="1" dirty="0">
                <a:solidFill>
                  <a:srgbClr val="00397E"/>
                </a:solidFill>
              </a:rPr>
              <a:t/>
            </a:r>
            <a:br>
              <a:rPr lang="ru-RU" altLang="ru-RU" sz="1600" b="1" dirty="0">
                <a:solidFill>
                  <a:srgbClr val="00397E"/>
                </a:solidFill>
              </a:rPr>
            </a:br>
            <a:endParaRPr lang="ru-RU" altLang="ru-RU" sz="1600" b="1" dirty="0">
              <a:solidFill>
                <a:srgbClr val="00397E"/>
              </a:solidFill>
            </a:endParaRPr>
          </a:p>
        </p:txBody>
      </p:sp>
      <p:sp>
        <p:nvSpPr>
          <p:cNvPr id="761863" name="Text Box 7"/>
          <p:cNvSpPr txBox="1">
            <a:spLocks noChangeArrowheads="1"/>
          </p:cNvSpPr>
          <p:nvPr/>
        </p:nvSpPr>
        <p:spPr bwMode="auto">
          <a:xfrm>
            <a:off x="162152" y="814816"/>
            <a:ext cx="12645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/>
              <a:t>Млрд. 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46049761"/>
              </p:ext>
            </p:extLst>
          </p:nvPr>
        </p:nvGraphicFramePr>
        <p:xfrm>
          <a:off x="1021159" y="652691"/>
          <a:ext cx="7036593" cy="430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980" name="Group 116"/>
          <p:cNvGraphicFramePr>
            <a:graphicFrameLocks noGrp="1"/>
          </p:cNvGraphicFramePr>
          <p:nvPr/>
        </p:nvGraphicFramePr>
        <p:xfrm>
          <a:off x="7748588" y="2365375"/>
          <a:ext cx="1131887" cy="2605408"/>
        </p:xfrm>
        <a:graphic>
          <a:graphicData uri="http://schemas.openxmlformats.org/drawingml/2006/table">
            <a:tbl>
              <a:tblPr/>
              <a:tblGrid>
                <a:gridCol w="1131887"/>
              </a:tblGrid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2A4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 г.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2A4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76897" name="Text Box 33"/>
          <p:cNvSpPr txBox="1">
            <a:spLocks noChangeArrowheads="1"/>
          </p:cNvSpPr>
          <p:nvPr/>
        </p:nvSpPr>
        <p:spPr bwMode="auto">
          <a:xfrm>
            <a:off x="214313" y="1052513"/>
            <a:ext cx="8858250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3672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286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03447F"/>
              </a:buClr>
              <a:buFont typeface="Wingdings" pitchFamily="2" charset="2"/>
              <a:buChar char="v"/>
            </a:pPr>
            <a:r>
              <a:rPr lang="ru-RU" altLang="ru-RU" sz="1700" b="1" dirty="0">
                <a:cs typeface="Arial" pitchFamily="34" charset="0"/>
              </a:rPr>
              <a:t>В РФ с </a:t>
            </a:r>
            <a:r>
              <a:rPr lang="ru-RU" altLang="ru-RU" sz="1700" b="1" dirty="0" smtClean="0">
                <a:cs typeface="Arial" pitchFamily="34" charset="0"/>
              </a:rPr>
              <a:t>01.01.2013 введен </a:t>
            </a:r>
            <a:r>
              <a:rPr lang="ru-RU" altLang="ru-RU" sz="1700" b="1" dirty="0">
                <a:cs typeface="Arial" pitchFamily="34" charset="0"/>
              </a:rPr>
              <a:t>запрет на оборот топлива класса 2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03447F"/>
              </a:buClr>
              <a:buFont typeface="Wingdings" pitchFamily="2" charset="2"/>
              <a:buChar char="v"/>
            </a:pPr>
            <a:r>
              <a:rPr lang="ru-RU" altLang="ru-RU" sz="1700" b="1" dirty="0">
                <a:cs typeface="Arial" pitchFamily="34" charset="0"/>
              </a:rPr>
              <a:t>Увеличены налоговые ставки на топлива, не соответствующие классам 3-5</a:t>
            </a:r>
            <a:endParaRPr lang="en-US" altLang="ru-RU" sz="1700" b="1" dirty="0">
              <a:cs typeface="Arial" pitchFamily="34" charset="0"/>
            </a:endParaRPr>
          </a:p>
        </p:txBody>
      </p:sp>
      <p:graphicFrame>
        <p:nvGraphicFramePr>
          <p:cNvPr id="676898" name="Group 34"/>
          <p:cNvGraphicFramePr>
            <a:graphicFrameLocks noGrp="1"/>
          </p:cNvGraphicFramePr>
          <p:nvPr/>
        </p:nvGraphicFramePr>
        <p:xfrm>
          <a:off x="217488" y="2365375"/>
          <a:ext cx="7599362" cy="2609535"/>
        </p:xfrm>
        <a:graphic>
          <a:graphicData uri="http://schemas.openxmlformats.org/drawingml/2006/table">
            <a:tbl>
              <a:tblPr/>
              <a:tblGrid>
                <a:gridCol w="4159250"/>
                <a:gridCol w="1225550"/>
                <a:gridCol w="1198562"/>
                <a:gridCol w="1016000"/>
              </a:tblGrid>
              <a:tr h="3397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Топливо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2A4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Налоговая ставка, руб. за тонну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2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2013г.</a:t>
                      </a:r>
                      <a:b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кв.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2013г.</a:t>
                      </a:r>
                      <a:b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2A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72A4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Дизельное топливо: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 соответствующее классам 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5860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соответствующее классу 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5860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соответствующее классу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5100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соответствующее классу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4500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73717" y="131762"/>
            <a:ext cx="6502626" cy="3539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50000"/>
              </a:spcBef>
              <a:buClr>
                <a:srgbClr val="03447F"/>
              </a:buClr>
            </a:pPr>
            <a:r>
              <a:rPr lang="ru-RU" altLang="ru-RU" sz="1700" b="1" dirty="0" smtClean="0">
                <a:solidFill>
                  <a:srgbClr val="00397E"/>
                </a:solidFill>
                <a:latin typeface="Arial" pitchFamily="34" charset="0"/>
              </a:rPr>
              <a:t>НАЛОГОВЫЕ СТАВКИ НА ТОПЛИВА</a:t>
            </a:r>
            <a:endParaRPr lang="ru-RU" altLang="ru-RU" sz="1700" b="1" dirty="0">
              <a:solidFill>
                <a:srgbClr val="00397E"/>
              </a:solidFill>
              <a:latin typeface="Arial" pitchFamily="34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14338" cy="304800"/>
          </a:xfrm>
        </p:spPr>
        <p:txBody>
          <a:bodyPr/>
          <a:lstStyle/>
          <a:p>
            <a:pPr>
              <a:defRPr/>
            </a:pPr>
            <a:fld id="{6CE0A03F-C46D-4FA3-A9FA-6B7BEB20C24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909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CA6A-E99D-44D3-B062-23240D4FC3D0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761863" name="Text Box 7"/>
          <p:cNvSpPr txBox="1">
            <a:spLocks noChangeArrowheads="1"/>
          </p:cNvSpPr>
          <p:nvPr/>
        </p:nvSpPr>
        <p:spPr bwMode="auto">
          <a:xfrm>
            <a:off x="1464135" y="657100"/>
            <a:ext cx="12645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 err="1" smtClean="0"/>
              <a:t>Тыс.т</a:t>
            </a:r>
            <a:r>
              <a:rPr lang="ru-RU" altLang="ru-RU" sz="1400" b="1" dirty="0" smtClean="0"/>
              <a:t>.</a:t>
            </a:r>
            <a:endParaRPr lang="ru-RU" altLang="ru-RU" sz="1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40000093"/>
              </p:ext>
            </p:extLst>
          </p:nvPr>
        </p:nvGraphicFramePr>
        <p:xfrm>
          <a:off x="383723" y="954150"/>
          <a:ext cx="8074590" cy="424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0598" y="5523819"/>
            <a:ext cx="783771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1600" b="1" dirty="0" smtClean="0"/>
              <a:t>В 2015 году планируется производство печного топлива в размере 360-400 тыс. т., не учитывая выброса на рынок печного топлива в мае месяце из НПЗ ОАО «ТАНЕКО» в размере 230 </a:t>
            </a:r>
            <a:r>
              <a:rPr lang="ru-RU" altLang="ru-RU" sz="1600" b="1" dirty="0" err="1" smtClean="0"/>
              <a:t>тыс.т</a:t>
            </a:r>
            <a:endParaRPr lang="ru-RU" altLang="ru-RU" sz="1600" b="1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150" y="650875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Информация Минфина РФ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66900" y="101600"/>
            <a:ext cx="689133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700" b="1" dirty="0">
                <a:solidFill>
                  <a:srgbClr val="00397E"/>
                </a:solidFill>
              </a:rPr>
              <a:t>ПРОИЗВОДСТВО ПЕЧНОГО ТОПЛИВА В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306" y="4426860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Янв.-авг. 2010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66900" y="4414148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Сент.-дек. 2010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00350" y="4414147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Янв.-авг. 2011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92083" y="4399635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Сент.-дек. 2011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37545" y="4446621"/>
            <a:ext cx="117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2012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22916" y="4446622"/>
            <a:ext cx="117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2013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1827255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062163" y="204788"/>
            <a:ext cx="67484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700" b="1">
                <a:solidFill>
                  <a:srgbClr val="00397E"/>
                </a:solidFill>
                <a:cs typeface="Arial" pitchFamily="34" charset="0"/>
              </a:rPr>
              <a:t>УВЕЛИЧЕНИЕ ПРОИЗВОДСТВА ТОПЛИВ КЛАССА 4,5</a:t>
            </a:r>
          </a:p>
        </p:txBody>
      </p:sp>
      <p:graphicFrame>
        <p:nvGraphicFramePr>
          <p:cNvPr id="103503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96732"/>
              </p:ext>
            </p:extLst>
          </p:nvPr>
        </p:nvGraphicFramePr>
        <p:xfrm>
          <a:off x="974841" y="1807500"/>
          <a:ext cx="6691086" cy="1795369"/>
        </p:xfrm>
        <a:graphic>
          <a:graphicData uri="http://schemas.openxmlformats.org/drawingml/2006/table">
            <a:tbl>
              <a:tblPr/>
              <a:tblGrid>
                <a:gridCol w="2214102"/>
                <a:gridCol w="1174834"/>
                <a:gridCol w="1175994"/>
                <a:gridCol w="1063078"/>
                <a:gridCol w="1063078"/>
              </a:tblGrid>
              <a:tr h="3323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Наменование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08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2011г.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08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2012г.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08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2013г.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0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2014г 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608B"/>
                    </a:solidFill>
                  </a:tcPr>
                </a:tc>
              </a:tr>
              <a:tr h="283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Дизтопливо: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283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класса 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283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     класса 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283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Итого класс 4 и 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51,3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D1FF"/>
                    </a:solidFill>
                  </a:tcPr>
                </a:tc>
              </a:tr>
            </a:tbl>
          </a:graphicData>
        </a:graphic>
      </p:graphicFrame>
      <p:sp>
        <p:nvSpPr>
          <p:cNvPr id="103482" name="Rectangle 1"/>
          <p:cNvSpPr>
            <a:spLocks noChangeArrowheads="1"/>
          </p:cNvSpPr>
          <p:nvPr/>
        </p:nvSpPr>
        <p:spPr bwMode="auto">
          <a:xfrm>
            <a:off x="974841" y="990496"/>
            <a:ext cx="7380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+mn-lt"/>
                <a:ea typeface="Calibri" pitchFamily="34" charset="0"/>
                <a:cs typeface="Times New Roman" pitchFamily="18" charset="0"/>
              </a:rPr>
              <a:t>Производство </a:t>
            </a:r>
            <a:r>
              <a:rPr lang="ru-RU" altLang="ru-RU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>дизельного </a:t>
            </a:r>
            <a:r>
              <a:rPr lang="ru-RU" altLang="ru-RU" sz="1600" b="1" dirty="0">
                <a:latin typeface="+mn-lt"/>
                <a:ea typeface="Calibri" pitchFamily="34" charset="0"/>
                <a:cs typeface="Times New Roman" pitchFamily="18" charset="0"/>
              </a:rPr>
              <a:t>топлива </a:t>
            </a:r>
            <a:r>
              <a:rPr lang="ru-RU" altLang="ru-RU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altLang="ru-RU" sz="1600" b="1" dirty="0">
                <a:latin typeface="+mn-lt"/>
                <a:ea typeface="Calibri" pitchFamily="34" charset="0"/>
                <a:cs typeface="Times New Roman" pitchFamily="18" charset="0"/>
              </a:rPr>
              <a:t>классу 4 и </a:t>
            </a:r>
            <a:r>
              <a:rPr lang="ru-RU" altLang="ru-RU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>5, млн. т</a:t>
            </a:r>
            <a:endParaRPr lang="ru-RU" altLang="ru-RU" sz="16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A03F-C46D-4FA3-A9FA-6B7BEB20C24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400050" y="3963982"/>
            <a:ext cx="8286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Производство дизельного топлива составило 71,3 </a:t>
            </a:r>
            <a:r>
              <a:rPr lang="ru-RU" sz="1600" dirty="0" err="1"/>
              <a:t>млн.т</a:t>
            </a:r>
            <a:r>
              <a:rPr lang="ru-RU" sz="1600" dirty="0"/>
              <a:t>, из них </a:t>
            </a:r>
            <a:r>
              <a:rPr lang="ru-RU" sz="1600" dirty="0" smtClean="0"/>
              <a:t>дизельное топливо класса </a:t>
            </a:r>
            <a:r>
              <a:rPr lang="ru-RU" sz="1600" dirty="0"/>
              <a:t>4 и 5 – </a:t>
            </a:r>
            <a:r>
              <a:rPr lang="ru-RU" sz="1600" dirty="0" smtClean="0"/>
              <a:t>48</a:t>
            </a:r>
            <a:r>
              <a:rPr lang="ru-RU" sz="1600" dirty="0"/>
              <a:t>%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Есть опасение, что сроки по вводу моторных топлив класса 4 и 5 могут быть </a:t>
            </a:r>
            <a:br>
              <a:rPr lang="ru-RU" sz="1600" dirty="0" smtClean="0"/>
            </a:br>
            <a:r>
              <a:rPr lang="ru-RU" sz="1600" dirty="0" smtClean="0"/>
              <a:t>не выполнены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83023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C672-665A-42AA-A6B5-0053A6F52AD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04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4775" y="-542925"/>
            <a:ext cx="8229600" cy="1717675"/>
          </a:xfrm>
        </p:spPr>
        <p:txBody>
          <a:bodyPr/>
          <a:lstStyle/>
          <a:p>
            <a:r>
              <a:rPr lang="ru-RU" altLang="ru-RU" sz="1800" b="1">
                <a:solidFill>
                  <a:srgbClr val="00397E"/>
                </a:solidFill>
              </a:rPr>
              <a:t>ОСНОВНЫЕ ПОЛОЖЕНИЯ  ПО ОГРАНИЧЕНИЮ ВЫБРОСОВ ПРОДУКТОВ СГОРАНИЯ  СУДОВЫХ ТОПЛИВ</a:t>
            </a:r>
          </a:p>
        </p:txBody>
      </p:sp>
      <p:sp>
        <p:nvSpPr>
          <p:cNvPr id="804867" name="Содержимое 2"/>
          <p:cNvSpPr>
            <a:spLocks noGrp="1"/>
          </p:cNvSpPr>
          <p:nvPr>
            <p:ph idx="4294967295"/>
          </p:nvPr>
        </p:nvSpPr>
        <p:spPr>
          <a:xfrm>
            <a:off x="42863" y="1174750"/>
            <a:ext cx="9101137" cy="4702175"/>
          </a:xfrm>
        </p:spPr>
        <p:txBody>
          <a:bodyPr/>
          <a:lstStyle/>
          <a:p>
            <a:pPr>
              <a:buClr>
                <a:schemeClr val="accent2"/>
              </a:buClr>
              <a:buSzPct val="125000"/>
              <a:buFont typeface="Wingdings" pitchFamily="2" charset="2"/>
              <a:buChar char="Ø"/>
            </a:pPr>
            <a:r>
              <a:rPr lang="ru-RU" altLang="ru-RU" sz="2000"/>
              <a:t>Для мировой бункерной отрасли в настоящий момент наибольшее значение имеет Приложение VI MARPOL 73/78 по вопросу ограничения выбросов продуктов сгорания в атмосферу.</a:t>
            </a:r>
          </a:p>
          <a:p>
            <a:pPr>
              <a:buClr>
                <a:schemeClr val="accent2"/>
              </a:buClr>
              <a:buSzPct val="125000"/>
              <a:buFont typeface="Wingdings" pitchFamily="2" charset="2"/>
              <a:buChar char="Ø"/>
            </a:pPr>
            <a:endParaRPr lang="ru-RU" altLang="ru-RU" sz="2000"/>
          </a:p>
          <a:p>
            <a:pPr>
              <a:buClr>
                <a:schemeClr val="accent2"/>
              </a:buClr>
              <a:buSzPct val="125000"/>
              <a:buFont typeface="Wingdings" pitchFamily="2" charset="2"/>
              <a:buChar char="Ø"/>
            </a:pPr>
            <a:r>
              <a:rPr lang="ru-RU" altLang="ru-RU" sz="2000"/>
              <a:t>В нем определены морские бассейны и районы SECA (SOx Emission Control Areas – зоны контроля за выбросами соединений серы), где, в первую очередь, контролируется выброс оксидов серы и установлены ограничения на ее содержание в судовом топливе. </a:t>
            </a:r>
          </a:p>
          <a:p>
            <a:pPr>
              <a:buClr>
                <a:schemeClr val="accent2"/>
              </a:buClr>
              <a:buSzPct val="125000"/>
              <a:buFont typeface="Wingdings" pitchFamily="2" charset="2"/>
              <a:buChar char="Ø"/>
            </a:pPr>
            <a:endParaRPr lang="ru-RU" altLang="ru-RU" sz="2000"/>
          </a:p>
          <a:p>
            <a:pPr>
              <a:buClr>
                <a:schemeClr val="accent2"/>
              </a:buClr>
              <a:buSzPct val="125000"/>
              <a:buFont typeface="Wingdings" pitchFamily="2" charset="2"/>
              <a:buChar char="Ø"/>
            </a:pPr>
            <a:r>
              <a:rPr lang="ru-RU" altLang="ru-RU" sz="2000"/>
              <a:t>Таким образом, все суда, проходящие зоны SECA, должны сжигать в этих зонах только такое топливо, в котором содержание серы не превышает 0,1 -  1,5%. Изменение нормы по содержанию серы в топливах затрагивают все виды мазутов и дистилляты.</a:t>
            </a:r>
          </a:p>
        </p:txBody>
      </p:sp>
      <p:sp>
        <p:nvSpPr>
          <p:cNvPr id="804868" name="Номер слайда 3"/>
          <p:cNvSpPr txBox="1">
            <a:spLocks noGrp="1"/>
          </p:cNvSpPr>
          <p:nvPr/>
        </p:nvSpPr>
        <p:spPr bwMode="auto">
          <a:xfrm>
            <a:off x="8686800" y="6553200"/>
            <a:ext cx="414338" cy="304800"/>
          </a:xfrm>
          <a:prstGeom prst="rect">
            <a:avLst/>
          </a:prstGeom>
          <a:solidFill>
            <a:srgbClr val="3672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C517CAC-E0CE-4CEA-880D-763893DA10FE}" type="slidenum">
              <a:rPr lang="ru-RU" altLang="ru-RU" sz="1400" b="1">
                <a:solidFill>
                  <a:schemeClr val="bg1"/>
                </a:solidFill>
              </a:rPr>
              <a:pPr algn="r"/>
              <a:t>7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501-8FBA-46A4-9268-706F9DC8364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072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2063" y="-85725"/>
            <a:ext cx="8229600" cy="114300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222268"/>
                </a:solidFill>
              </a:rPr>
              <a:t>ОГРАНИЧЕНИЯ ПО СОДЕРЖАНИЮ СЕРЫ В БУНКЕРНЫХ </a:t>
            </a:r>
            <a:br>
              <a:rPr lang="ru-RU" altLang="ru-RU" sz="1800" b="1" dirty="0">
                <a:solidFill>
                  <a:srgbClr val="222268"/>
                </a:solidFill>
              </a:rPr>
            </a:br>
            <a:r>
              <a:rPr lang="ru-RU" altLang="ru-RU" sz="1800" b="1" dirty="0">
                <a:solidFill>
                  <a:srgbClr val="222268"/>
                </a:solidFill>
              </a:rPr>
              <a:t>ТОПЛИВАХ (ДЕЙСТВУЮЩИЕ И ПЛАНИРУЕМЫЕ)</a:t>
            </a:r>
            <a:r>
              <a:rPr lang="ru-RU" altLang="ru-RU" sz="1800" dirty="0">
                <a:solidFill>
                  <a:srgbClr val="222268"/>
                </a:solidFill>
              </a:rPr>
              <a:t/>
            </a:r>
            <a:br>
              <a:rPr lang="ru-RU" altLang="ru-RU" sz="1800" dirty="0">
                <a:solidFill>
                  <a:srgbClr val="222268"/>
                </a:solidFill>
              </a:rPr>
            </a:br>
            <a:endParaRPr lang="ru-RU" altLang="ru-RU" sz="1800" dirty="0">
              <a:solidFill>
                <a:srgbClr val="222268"/>
              </a:solidFill>
            </a:endParaRPr>
          </a:p>
        </p:txBody>
      </p:sp>
      <p:sp>
        <p:nvSpPr>
          <p:cNvPr id="805891" name="Номер слайда 3"/>
          <p:cNvSpPr txBox="1">
            <a:spLocks noGrp="1"/>
          </p:cNvSpPr>
          <p:nvPr/>
        </p:nvSpPr>
        <p:spPr bwMode="auto">
          <a:xfrm>
            <a:off x="8686800" y="6553200"/>
            <a:ext cx="414338" cy="304800"/>
          </a:xfrm>
          <a:prstGeom prst="rect">
            <a:avLst/>
          </a:prstGeom>
          <a:solidFill>
            <a:srgbClr val="3672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3EB3801-BEF4-42A8-8274-E6BD7344B095}" type="slidenum">
              <a:rPr lang="ru-RU" altLang="ru-RU" sz="1400" b="1">
                <a:solidFill>
                  <a:schemeClr val="bg1"/>
                </a:solidFill>
              </a:rPr>
              <a:pPr algn="r"/>
              <a:t>8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graphicFrame>
        <p:nvGraphicFramePr>
          <p:cNvPr id="806018" name="Group 130"/>
          <p:cNvGraphicFramePr>
            <a:graphicFrameLocks noGrp="1"/>
          </p:cNvGraphicFramePr>
          <p:nvPr/>
        </p:nvGraphicFramePr>
        <p:xfrm>
          <a:off x="457200" y="1057275"/>
          <a:ext cx="8229600" cy="5097483"/>
        </p:xfrm>
        <a:graphic>
          <a:graphicData uri="http://schemas.openxmlformats.org/drawingml/2006/table">
            <a:tbl>
              <a:tblPr/>
              <a:tblGrid>
                <a:gridCol w="1439863"/>
                <a:gridCol w="1133475"/>
                <a:gridCol w="1377950"/>
                <a:gridCol w="1187450"/>
                <a:gridCol w="993775"/>
                <a:gridCol w="2097087"/>
              </a:tblGrid>
              <a:tr h="3937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Дата вступления ограничений 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силу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530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Мазуты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5307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Дата вступления ограничений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силу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5307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Дизельные топлива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5307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Зоны Seca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5307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 зоны Seca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5307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Зоны Seca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5307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 зоны Seca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5307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19.05.2006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1.5% Baltic Sea SECA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1.5%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1.5% (в портах и территориальных водах стран ЕС)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866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21.11.2007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1.5% Baltic Sea and North Sea SECA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0.1% (в портах и территориальных водах стран ЕС)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Март 01.03.2010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1.0 %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01.01. 2012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3.5%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1.5%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01.01. 2015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0.1 %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01.01. 2020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0.5%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0.5%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34633</TotalTime>
  <Words>2192</Words>
  <Application>Microsoft Office PowerPoint</Application>
  <PresentationFormat>Экран (4:3)</PresentationFormat>
  <Paragraphs>545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Презентация PowerPoint</vt:lpstr>
      <vt:lpstr>СОСТОЯНИЕ НЕФТЕПЕРЕРАБОТКИ В РОССИИ В 2014 г. </vt:lpstr>
      <vt:lpstr>МЕРЫ ПРАВИТЕЛЬСТВА РФ ПО УСКОРЕНИЮ ВВОДА НОВОГО ТЕХНИЧЕСКОГО РЕГЛАМЕНТА ПО КАЧЕСТВУ НЕФТЕПРОДУКТОВ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ПОЛОЖЕНИЯ  ПО ОГРАНИЧЕНИЮ ВЫБРОСОВ ПРОДУКТОВ СГОРАНИЯ  СУДОВЫХ ТОПЛИВ</vt:lpstr>
      <vt:lpstr>ОГРАНИЧЕНИЯ ПО СОДЕРЖАНИЮ СЕРЫ В БУНКЕРНЫХ  ТОПЛИВАХ (ДЕЙСТВУЮЩИЕ И ПЛАНИРУЕМЫЕ) </vt:lpstr>
      <vt:lpstr>ОСНОВНЫЕ СПОСОБЫ ПРОИЗВОДСТВА  МАЛОСЕРНИСТОГО  СУДОВОГО ТОПЛИВА</vt:lpstr>
      <vt:lpstr>ПРОГНОЗ ПРОИЗВОДСТВА СУДОВЫХ ТОПЛИВ  И ТОПОЧНОГО МАЗУТА В ЦЕЛОМ ПО РФ </vt:lpstr>
      <vt:lpstr>ПРОГНОЗ ПРОИЗВОДСТВА СУДОВЫХ ТОПЛИВ  И ТОПОЧНОГО МАЗУТА ПО ВИНК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УСТАНОВКИ, ПОВЫШАЮЩИЕ КАЧЕСТВО  ДИЗЕЛЬНОГО ТОПЛИВА, ВВЕДЕННЫЕ В 2014-2015 гг.</vt:lpstr>
      <vt:lpstr>Презентация PowerPoint</vt:lpstr>
      <vt:lpstr>   ГИДРООЧИСТКА ДИЗЕЛЬНОГО ТОПЛИВА   ОАО «АНГАРСКИЙ НХК»</vt:lpstr>
      <vt:lpstr>Презентация PowerPoint</vt:lpstr>
      <vt:lpstr>Презентация PowerPoint</vt:lpstr>
      <vt:lpstr>ПЛАН ВВОДА  УСТАНОВОК, УГЛУБЛЯЮЩИХ  ПЕРЕРАБОТКУ НЕФТИ в  2015 г.</vt:lpstr>
      <vt:lpstr>Презентация PowerPoint</vt:lpstr>
      <vt:lpstr>Презентация PowerPoint</vt:lpstr>
      <vt:lpstr>Презентация PowerPoint</vt:lpstr>
    </vt:vector>
  </TitlesOfParts>
  <Company>VNP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Dbrodskaya</dc:creator>
  <cp:lastModifiedBy>Ксения О. Костюкевич</cp:lastModifiedBy>
  <cp:revision>522</cp:revision>
  <cp:lastPrinted>2015-06-24T06:57:08Z</cp:lastPrinted>
  <dcterms:created xsi:type="dcterms:W3CDTF">2011-02-03T13:55:32Z</dcterms:created>
  <dcterms:modified xsi:type="dcterms:W3CDTF">2015-06-24T07:46:19Z</dcterms:modified>
</cp:coreProperties>
</file>