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88" y="16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92887188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33" name="mr_RU_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6316" y="85361"/>
            <a:ext cx="5372169" cy="77653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35" name="Shape 35"/>
          <p:cNvSpPr/>
          <p:nvPr/>
        </p:nvSpPr>
        <p:spPr>
          <a:xfrm>
            <a:off x="734165" y="1955909"/>
            <a:ext cx="11536471" cy="6191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155575" lvl="0" defTabSz="449580">
              <a:spcBef>
                <a:spcPts val="500"/>
              </a:spcBef>
              <a:defRPr sz="1800"/>
            </a:pPr>
            <a:r>
              <a:rPr sz="31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Сергеев Владимир Александрович</a:t>
            </a: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председатель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Совета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саморегулируемой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организации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«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Российская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Ассоциация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Морских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и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Речных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Бункеровщиков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»,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член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Морской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коллегии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при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Правительстве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Российской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Федерации</a:t>
            </a: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«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Деятельность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Ассоциации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по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защите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законных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интересов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своих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членов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, 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последние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законодательные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инициативы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в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сфере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деятельности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по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бункеровке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700" b="1" dirty="0" err="1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судов</a:t>
            </a:r>
            <a:r>
              <a:rPr sz="2700" b="1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»</a:t>
            </a: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lang="ru-RU" sz="2200" b="1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Доклад на </a:t>
            </a:r>
            <a:r>
              <a:rPr lang="en-US" sz="2200" b="1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VIII </a:t>
            </a:r>
            <a:r>
              <a:rPr lang="ru-RU" sz="2200" b="1" dirty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В</a:t>
            </a:r>
            <a:r>
              <a:rPr lang="ru-RU" sz="2200" b="1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сероссийском </a:t>
            </a:r>
            <a:r>
              <a:rPr lang="ru-RU" sz="2200" b="1" dirty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Ф</a:t>
            </a:r>
            <a:r>
              <a:rPr lang="ru-RU" sz="2200" b="1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оруме </a:t>
            </a: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sz="2200" b="1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"</a:t>
            </a:r>
            <a:r>
              <a:rPr lang="ru-RU" sz="2200" b="1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Современное состояние и перспективы российского рынка бункеровки судов</a:t>
            </a:r>
            <a:r>
              <a:rPr sz="2200" b="1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"</a:t>
            </a:r>
            <a:endParaRPr sz="2200" b="1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sz="2200" dirty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г. </a:t>
            </a:r>
            <a:r>
              <a:rPr lang="ru-RU" sz="2200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Санкт-Петербург</a:t>
            </a:r>
            <a:r>
              <a:rPr sz="2200" dirty="0" smtClean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lang="ru-RU" sz="2200" dirty="0" smtClean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25</a:t>
            </a:r>
            <a:r>
              <a:rPr sz="2200" dirty="0" smtClean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-</a:t>
            </a:r>
            <a:r>
              <a:rPr lang="ru-RU" sz="2200" dirty="0" smtClean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26</a:t>
            </a:r>
            <a:r>
              <a:rPr sz="2200" dirty="0" smtClean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sz="2200" dirty="0" smtClean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июня</a:t>
            </a:r>
            <a:r>
              <a:rPr sz="2200" dirty="0" smtClean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2015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38" name="mr_RU_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6316" y="85361"/>
            <a:ext cx="5372169" cy="776530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928203" y="1559128"/>
            <a:ext cx="11148393" cy="698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r>
              <a:rPr sz="21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- о реагировании Ассоциации на издание ЦЭТ ФТС России в нарушение действующего законодательства телетайпограмм № 01-17/6123 от 22.08.2013г и № 01-17/7440 от 09.10.2013г, формирование по данной проблеме антимонопольной и судебной практики.</a:t>
            </a:r>
          </a:p>
          <a:p>
            <a:pPr lvl="0" algn="l" defTabSz="449580">
              <a:spcBef>
                <a:spcPts val="1900"/>
              </a:spcBef>
              <a:defRPr sz="1800"/>
            </a:pPr>
            <a:r>
              <a:rPr sz="21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- о реагировании Ассоциации на обращение к Президенту Российской Федерации со справкой «О незаконном вывозе топлива без уплаты таможенных пошлин»                          (представленной представителям бизнеса и федеральным органам исполнительной власти на совещании в Минэнерго России 10.10.2014), о подготовке комплекса мер по совершенствованию таможенного регулирования при бункеровке судов.</a:t>
            </a:r>
          </a:p>
          <a:p>
            <a:pPr lvl="0" algn="l" defTabSz="449580">
              <a:spcBef>
                <a:spcPts val="500"/>
              </a:spcBef>
              <a:defRPr sz="1800"/>
            </a:pPr>
            <a:r>
              <a:rPr sz="21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- об обращении Ассоциации в ФАС России с заявлением о нарушении ФБУ «Морспасслужба» антимонопольного законодательства при оказании бункеровочным компаниям услуг по несению готовности к ликвидации разливов нефтепродуктов. </a:t>
            </a:r>
          </a:p>
          <a:p>
            <a:pPr lvl="0" algn="l" defTabSz="449580">
              <a:spcBef>
                <a:spcPts val="1900"/>
              </a:spcBef>
              <a:defRPr sz="1800"/>
            </a:pPr>
            <a:r>
              <a:rPr sz="21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- о мероприятиях проводимых Ассоциацией по отмене законодательного закрепления обязательного проведения государственной экологической экспертизы в отношении планов ЛРН и хозяйственной деятельности в морских портах и путях решения данной проблемы. </a:t>
            </a:r>
          </a:p>
          <a:p>
            <a:pPr lvl="0" algn="l" defTabSz="449580">
              <a:spcBef>
                <a:spcPts val="500"/>
              </a:spcBef>
              <a:defRPr sz="1800"/>
            </a:pPr>
            <a:r>
              <a:rPr sz="21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- о законодательном закреплении в российском законодательстве обязательного режима саморегулирования деятельности по бункеровке судов.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top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58030"/>
            <a:ext cx="13004801" cy="3683249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4170837" y="5002616"/>
            <a:ext cx="466313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lang="ru-RU" sz="3200" b="1" dirty="0" smtClean="0">
                <a:solidFill>
                  <a:srgbClr val="1E497D"/>
                </a:solidFill>
                <a:latin typeface="Helvetica"/>
                <a:ea typeface="Helvetica"/>
                <a:cs typeface="Helvetica"/>
                <a:sym typeface="Helvetica"/>
              </a:rPr>
              <a:t>Спасибо за внимание!</a:t>
            </a:r>
            <a:endParaRPr sz="2500" dirty="0">
              <a:solidFill>
                <a:srgbClr val="1E497D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6451071" y="7952548"/>
            <a:ext cx="102657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457200">
              <a:spcBef>
                <a:spcPts val="1000"/>
              </a:spcBef>
              <a:defRPr sz="1800"/>
            </a:pPr>
            <a:endParaRPr sz="2500" i="1" dirty="0">
              <a:solidFill>
                <a:srgbClr val="1E497D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5416549" y="6618816"/>
            <a:ext cx="21717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82506"/>
                </a:solidFill>
              </a:rPr>
              <a:t>_________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230</Words>
  <Application>Microsoft Office PowerPoint</Application>
  <PresentationFormat>Произвольный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White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2</cp:revision>
  <dcterms:modified xsi:type="dcterms:W3CDTF">2015-06-17T12:52:32Z</dcterms:modified>
</cp:coreProperties>
</file>