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3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34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235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36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237.xml" ContentType="application/vnd.openxmlformats-officedocument.presentationml.tag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238.xml" ContentType="application/vnd.openxmlformats-officedocument.presentationml.tag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2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4" r:id="rId2"/>
    <p:sldMasterId id="2147483777" r:id="rId3"/>
    <p:sldMasterId id="2147483790" r:id="rId4"/>
    <p:sldMasterId id="2147483803" r:id="rId5"/>
    <p:sldMasterId id="2147483828" r:id="rId6"/>
    <p:sldMasterId id="2147483841" r:id="rId7"/>
    <p:sldMasterId id="2147483854" r:id="rId8"/>
    <p:sldMasterId id="2147486711" r:id="rId9"/>
    <p:sldMasterId id="2147486724" r:id="rId10"/>
    <p:sldMasterId id="2147486736" r:id="rId11"/>
  </p:sldMasterIdLst>
  <p:notesMasterIdLst>
    <p:notesMasterId r:id="rId20"/>
  </p:notesMasterIdLst>
  <p:handoutMasterIdLst>
    <p:handoutMasterId r:id="rId21"/>
  </p:handoutMasterIdLst>
  <p:sldIdLst>
    <p:sldId id="532" r:id="rId12"/>
    <p:sldId id="565" r:id="rId13"/>
    <p:sldId id="585" r:id="rId14"/>
    <p:sldId id="582" r:id="rId15"/>
    <p:sldId id="583" r:id="rId16"/>
    <p:sldId id="584" r:id="rId17"/>
    <p:sldId id="573" r:id="rId18"/>
    <p:sldId id="443" r:id="rId19"/>
  </p:sldIdLst>
  <p:sldSz cx="9144000" cy="6858000" type="screen4x3"/>
  <p:notesSz cx="6797675" cy="987425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406"/>
    <a:srgbClr val="7E0000"/>
    <a:srgbClr val="B00000"/>
    <a:srgbClr val="3F9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5" autoAdjust="0"/>
    <p:restoredTop sz="94660"/>
  </p:normalViewPr>
  <p:slideViewPr>
    <p:cSldViewPr>
      <p:cViewPr>
        <p:scale>
          <a:sx n="125" d="100"/>
          <a:sy n="125" d="100"/>
        </p:scale>
        <p:origin x="-7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simov\Desktop\Pr\&#1053;&#1077;&#1092;&#1090;&#1077;&#1087;&#1088;&#1086;&#1076;&#1091;&#1090;&#1082;&#1099;%20&#1085;&#1072;%20&#1057;&#1055;&#1073;&#1052;&#1058;&#1057;&#104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simov\Desktop\Pr\&#1053;&#1077;&#1092;&#1090;&#1077;&#1087;&#1088;&#1086;&#1076;&#1091;&#1090;&#1082;&#1099;%20&#1085;&#1072;%20&#1057;&#1055;&#1073;&#1052;&#1058;&#1057;&#104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6;&#1082;&#1086;&#1083;&#1086;&#1074;\AppData\Local\Microsoft\Windows\Temporary%20Internet%20Files\Content.Outlook\XTJS9UE3\&#1048;&#1085;&#1092;&#1086;&#1088;&#1084;&#1072;&#1094;&#1080;&#1103;%20&#1087;&#1086;%20&#1073;&#1080;&#1088;&#1078;&#1072;&#108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simov\Desktop\Pr\&#1053;&#1077;&#1092;&#1090;&#1077;&#1087;&#1088;&#1086;&#1076;&#1091;&#1090;&#1082;&#1099;%20&#1085;&#1072;%20&#1057;&#1055;&#1073;&#1052;&#1058;&#1057;&#104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6;&#1082;&#1086;&#1083;&#1086;&#1074;\AppData\Local\Microsoft\Windows\Temporary%20Internet%20Files\Content.Outlook\XTJS9UE3\&#1048;&#1085;&#1092;&#1086;&#1088;&#1084;&#1072;&#1094;&#1080;&#1103;%20&#1087;&#1086;%20&#1073;&#1080;&#1088;&#1078;&#1072;&#108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6;&#1082;&#1086;&#1083;&#1086;&#1074;\AppData\Local\Microsoft\Windows\Temporary%20Internet%20Files\Content.Outlook\XTJS9UE3\&#1048;&#1085;&#1092;&#1086;&#1088;&#1084;&#1072;&#1094;&#1080;&#1103;%20&#1087;&#1086;%20&#1073;&#1080;&#1088;&#1078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6;&#1082;&#1086;&#1083;&#1086;&#1074;\AppData\Local\Microsoft\Windows\Temporary%20Internet%20Files\Content.Outlook\XTJS9UE3\&#1048;&#1085;&#1092;&#1086;&#1088;&#1084;&#1072;&#1094;&#1080;&#1103;%20&#1087;&#1086;%20&#1073;&#1080;&#1088;&#1078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simov\Desktop\Pr\&#1053;&#1077;&#1092;&#1090;&#1077;&#1087;&#1088;&#1086;&#1076;&#1091;&#1090;&#1082;&#1099;%20&#1085;&#1072;%20&#1057;&#1055;&#1073;&#1052;&#1058;&#1057;&#104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6;&#1082;&#1086;&#1083;&#1086;&#1074;\AppData\Local\Microsoft\Windows\Temporary%20Internet%20Files\Content.Outlook\XTJS9UE3\&#1048;&#1085;&#1092;&#1086;&#1088;&#1084;&#1072;&#1094;&#1080;&#1103;%20&#1087;&#1086;%20&#1073;&#1080;&#1088;&#1078;&#1072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asimov\Desktop\Pr\&#1053;&#1077;&#1092;&#1090;&#1077;&#1087;&#1088;&#1086;&#1076;&#1091;&#1090;&#1082;&#1099;%20&#1085;&#1072;%20&#1057;&#1055;&#1073;&#1052;&#1058;&#1057;&#104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6;&#1082;&#1086;&#1083;&#1086;&#1074;\AppData\Local\Microsoft\Windows\Temporary%20Internet%20Files\Content.Outlook\XTJS9UE3\&#1048;&#1085;&#1092;&#1086;&#1088;&#1084;&#1072;&#1094;&#1080;&#1103;%20&#1087;&#1086;%20&#1073;&#1080;&#1088;&#1078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22216598704398E-2"/>
          <c:y val="5.8523870401539939E-2"/>
          <c:w val="0.64043309316797448"/>
          <c:h val="0.82884663107694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legend>
      <c:legendPos val="r"/>
      <c:layout>
        <c:manualLayout>
          <c:xMode val="edge"/>
          <c:yMode val="edge"/>
          <c:x val="0.76236741870930669"/>
          <c:y val="0.58228315021917254"/>
          <c:w val="0.22021339192764591"/>
          <c:h val="0.259257983811730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22216598704398E-2"/>
          <c:y val="5.8523870401539939E-2"/>
          <c:w val="0.64043309316797448"/>
          <c:h val="0.82884663107694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legend>
      <c:legendPos val="r"/>
      <c:layout>
        <c:manualLayout>
          <c:xMode val="edge"/>
          <c:yMode val="edge"/>
          <c:x val="0.76236741870930669"/>
          <c:y val="0.58228315021917254"/>
          <c:w val="0.22021339192764591"/>
          <c:h val="0.259257983811730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22216598704398E-2"/>
          <c:y val="5.8523870401539939E-2"/>
          <c:w val="0.64043309316797448"/>
          <c:h val="0.82884663107694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legend>
      <c:legendPos val="r"/>
      <c:layout>
        <c:manualLayout>
          <c:xMode val="edge"/>
          <c:yMode val="edge"/>
          <c:x val="0.76236741870930669"/>
          <c:y val="0.58228315021917254"/>
          <c:w val="0.22021339192764591"/>
          <c:h val="0.259257983811730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22216598704398E-2"/>
          <c:y val="5.8523870401539939E-2"/>
          <c:w val="0.64043309316797448"/>
          <c:h val="0.82884663107694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legend>
      <c:legendPos val="r"/>
      <c:layout>
        <c:manualLayout>
          <c:xMode val="edge"/>
          <c:yMode val="edge"/>
          <c:x val="0.76236741870930669"/>
          <c:y val="0.58228315021917254"/>
          <c:w val="0.22021339192764591"/>
          <c:h val="0.259257983811730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22216598704398E-2"/>
          <c:y val="5.8523870401539939E-2"/>
          <c:w val="0.64043309316797448"/>
          <c:h val="0.82884663107694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legend>
      <c:legendPos val="r"/>
      <c:layout>
        <c:manualLayout>
          <c:xMode val="edge"/>
          <c:yMode val="edge"/>
          <c:x val="0.76236741870930669"/>
          <c:y val="0.58228315021917254"/>
          <c:w val="0.22021339192764591"/>
          <c:h val="0.259257983811730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56CD6E-4986-4E0B-A311-D38310479713}" type="datetimeFigureOut">
              <a:rPr lang="ru-RU"/>
              <a:pPr>
                <a:defRPr/>
              </a:pPr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A680E9-94CB-4D21-8AD5-C12256A60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9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C8B293A-F2C1-47DA-92C4-9884E485F491}" type="datetimeFigureOut">
              <a:rPr lang="ru-RU"/>
              <a:pPr>
                <a:defRPr/>
              </a:pPr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3BF352B0-F6F8-40B4-B371-18C008E8C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3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8968E-C25F-44C8-98B4-93AC1BDBF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0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68A461-0650-41DC-A381-E996B2CC2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205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2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BCA97C-2FA3-4E33-A1E1-07EBAEFB6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934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4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3C2E42-8B83-4F3E-BF87-7062A57F5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516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7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EAE33-766B-461E-85FA-6237606E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138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9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908536-E0D9-4BC2-A530-E22679B2F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948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2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913774-19C5-457A-BEA2-25CCB7BB7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445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60350"/>
            <a:ext cx="312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74125" y="2286000"/>
            <a:ext cx="4785946" cy="11430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923" y="3886200"/>
            <a:ext cx="7842738" cy="1752600"/>
          </a:xfrm>
        </p:spPr>
        <p:txBody>
          <a:bodyPr anchor="b"/>
          <a:lstStyle>
            <a:lvl1pPr marL="0" indent="0" algn="r">
              <a:defRPr sz="1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90024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680" y="620713"/>
            <a:ext cx="5451231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5403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6AE8-D5CA-4160-8A47-39F1B7E3B9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225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4DF1-0D6C-4E4B-8DE0-D2A15DB8A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ADD10C-990A-4295-9D06-80FC0C1FC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871C-FBCC-40C4-8791-F53767A362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57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F66A-55B7-4BAA-BA01-D1551DB99C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639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2084-4C86-4BA9-B954-7BC0412FB8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073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F606B-A213-49C4-8FA5-0D9FA07687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40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8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307B-83C8-4E6F-B13A-B74D689D4B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690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6026-0AEE-4A4E-8E27-EFE53022F1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11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9812-D893-44D0-BE43-1932865012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410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38A2-3D02-47E0-B626-74FCFA8F37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116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34247"/>
            <a:ext cx="8924020" cy="585064"/>
          </a:xfrm>
          <a:prstGeom prst="rect">
            <a:avLst/>
          </a:prstGeom>
        </p:spPr>
        <p:txBody>
          <a:bodyPr anchor="t"/>
          <a:lstStyle>
            <a:lvl1pPr algn="r">
              <a:defRPr sz="4000" b="0" i="0" cap="none">
                <a:solidFill>
                  <a:srgbClr val="0090D6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" name="Рисунок 3" descr="Untitled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0" y="0"/>
            <a:ext cx="9148300" cy="561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19310"/>
            <a:ext cx="8918975" cy="54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90D6"/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548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101660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50223"/>
            <a:ext cx="1016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solidFill>
                  <a:srgbClr val="738AC8">
                    <a:lumMod val="60000"/>
                    <a:lumOff val="40000"/>
                  </a:srgbClr>
                </a:solidFill>
                <a:latin typeface="Segoe UI"/>
                <a:cs typeface="Segoe UI" pitchFamily="34" charset="0"/>
              </a:rPr>
              <a:t>Слайд </a:t>
            </a:r>
            <a:fld id="{F16F4228-5F56-4BA7-970E-6D321C27D13C}" type="slidenum">
              <a:rPr lang="ru-RU" sz="1400" b="0">
                <a:solidFill>
                  <a:srgbClr val="738AC8">
                    <a:lumMod val="60000"/>
                    <a:lumOff val="40000"/>
                  </a:srgbClr>
                </a:solidFill>
                <a:latin typeface="Segoe UI"/>
                <a:cs typeface="Segoe UI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b="0" dirty="0">
              <a:solidFill>
                <a:srgbClr val="738AC8">
                  <a:lumMod val="60000"/>
                  <a:lumOff val="40000"/>
                </a:srgbClr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5115" y="2888940"/>
            <a:ext cx="7992380" cy="5400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016605" y="2168860"/>
            <a:ext cx="8127395" cy="81009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42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60350"/>
            <a:ext cx="312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74125" y="2286000"/>
            <a:ext cx="4785946" cy="11430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923" y="3886200"/>
            <a:ext cx="7842738" cy="1752600"/>
          </a:xfrm>
        </p:spPr>
        <p:txBody>
          <a:bodyPr anchor="b"/>
          <a:lstStyle>
            <a:lvl1pPr marL="0" indent="0" algn="r">
              <a:defRPr sz="18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101660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5115" y="638690"/>
            <a:ext cx="7992380" cy="54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016605" y="0"/>
            <a:ext cx="8127395" cy="6386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016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solidFill>
                  <a:prstClr val="white"/>
                </a:solidFill>
                <a:latin typeface="Segoe UI"/>
                <a:cs typeface="Segoe UI" pitchFamily="34" charset="0"/>
              </a:rPr>
              <a:t>Слайд </a:t>
            </a:r>
            <a:fld id="{F16F4228-5F56-4BA7-970E-6D321C27D13C}" type="slidenum">
              <a:rPr lang="ru-RU" sz="1400" b="0">
                <a:solidFill>
                  <a:prstClr val="white"/>
                </a:solidFill>
                <a:latin typeface="Segoe UI"/>
                <a:cs typeface="Segoe UI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400" b="0" dirty="0">
              <a:solidFill>
                <a:prstClr val="white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/>
          </p:nvPr>
        </p:nvSpPr>
        <p:spPr>
          <a:xfrm>
            <a:off x="1016000" y="1268413"/>
            <a:ext cx="8128000" cy="30607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Segoe UI" pitchFamily="34" charset="0"/>
                <a:cs typeface="Segoe UI" pitchFamily="34" charset="0"/>
              </a:defRPr>
            </a:lvl1pPr>
            <a:lvl2pPr>
              <a:buFont typeface="Wingdings" pitchFamily="2" charset="2"/>
              <a:buChar char="§"/>
              <a:defRPr sz="1600">
                <a:latin typeface="Segoe UI" pitchFamily="34" charset="0"/>
                <a:cs typeface="Segoe UI" pitchFamily="34" charset="0"/>
              </a:defRPr>
            </a:lvl2pPr>
            <a:lvl3pPr>
              <a:buFont typeface="Wingdings" pitchFamily="2" charset="2"/>
              <a:buChar char="§"/>
              <a:defRPr sz="1600">
                <a:latin typeface="Segoe UI" pitchFamily="34" charset="0"/>
                <a:cs typeface="Segoe UI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96874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"/>
            <a:ext cx="101660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605" y="0"/>
            <a:ext cx="8127394" cy="6386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8473872" y="6187871"/>
            <a:ext cx="908721" cy="431540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latin typeface="Segoe UI" pitchFamily="34" charset="0"/>
                <a:cs typeface="Segoe U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8383860" y="6097859"/>
            <a:ext cx="1088740" cy="431540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E27AAB-3E46-41EE-8D31-85620D381946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016605" y="638690"/>
            <a:ext cx="8127393" cy="99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17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5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ADEA51-136C-4BD8-BF7F-6CFA6C6B5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8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B076AD-5466-4CF6-86D7-9DBEF2F06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0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720F70-B0D2-49FF-A1AA-0F14FD9C7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2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8EB093-1AB8-4DBF-85B8-0EAD494A3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C598C-A871-46BD-8109-87B273B1E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0" y="9080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5B6041-BC70-4D88-B4D7-B6D0C4CCE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0EF6B-1069-454F-A3DE-AAAC7CE58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B9F171-14C7-42C6-8C32-1D4F48C8D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9C3C27-4901-46C1-96D8-9019ECBE9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8B3C79-E82A-497E-AE13-48CE78192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CF0583-015B-4A24-A55E-C51F812EA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9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177DA8-A19D-4985-8691-D066298DC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2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9E1FF3-A22B-4D81-865A-77961DC31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4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80BBA-9338-4FFD-B919-83BF8CB0F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8F01CF-5AC9-47F9-A78B-ABF3EC283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9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9947E8-AD3D-469E-A60E-1C76AEECC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4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B7A3AF-86C1-44A1-8236-D9BD0E00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CBBA13-027F-4363-8738-1B6C4FEFC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757F91-C849-410A-85C8-18C2F2F2E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4D9D8-7286-4B43-AAA5-C29661A64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8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FE15D-9317-42E8-A835-DD554BEDD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508C84-D208-4E7F-948D-EA70D5AF4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3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62" y="2130427"/>
            <a:ext cx="777308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920" y="3886200"/>
            <a:ext cx="640216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C571B6-E1B9-4B50-8324-63DA1ADBD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6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11397A-8E03-46FA-A4CA-6099037B8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8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77EA9A-EE10-436F-80BA-9AADA4AAB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5928CE-6250-443B-88DD-6EE0EB60B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6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395993-3D9B-4A66-90FF-75EDDB8E2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3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034947-F305-4A1A-9CA0-D7AE0577C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63530-F9BE-4C94-9E02-EEF30F8A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0" y="9080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DC03A3-2325-4B1B-91E4-D55956E82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0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DCE0FA-DB02-4C6E-A650-B484ED7C6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2F4475-EA52-4975-A28A-AEA3FD03B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5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8E93FD-25DC-449C-877F-441CC5C02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417205-2442-4AD4-B4BE-8948AA2B2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60350"/>
            <a:ext cx="312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74125" y="2286000"/>
            <a:ext cx="4785946" cy="11430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923" y="3886200"/>
            <a:ext cx="7842738" cy="1752600"/>
          </a:xfrm>
        </p:spPr>
        <p:txBody>
          <a:bodyPr anchor="b"/>
          <a:lstStyle>
            <a:lvl1pPr marL="0" indent="0" algn="r">
              <a:defRPr sz="18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18A751-03FF-4AB0-87CB-EFFA55F16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8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D88424-8CF2-4B8F-B693-7D3B526D0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2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B2F8E0-439A-4830-AF5F-700C5D27D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38CD41-FE5A-451F-8F15-0AACC87ED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7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4C9AF8-3722-4EE6-94E2-3DD37475A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7B3B3D-400C-45B7-90CE-668F1D26B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0" y="9080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0D5945-B89F-49D0-9C41-A3FE2C835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4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78AE61-CE81-48DB-82D1-5D5B73C9D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6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8697B-8902-4183-A763-27CA54186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40EEE0-63A4-47D7-AFB1-23E0754B4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1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172C38-34AA-47ED-A5C5-ECFAD34D5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60350"/>
            <a:ext cx="312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74125" y="2286000"/>
            <a:ext cx="4785946" cy="11430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923" y="3886200"/>
            <a:ext cx="7842738" cy="1752600"/>
          </a:xfrm>
        </p:spPr>
        <p:txBody>
          <a:bodyPr anchor="b"/>
          <a:lstStyle>
            <a:lvl1pPr marL="0" indent="0" algn="r">
              <a:defRPr sz="18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1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9964B4-A4AB-4AAF-8921-CC6EB6AC6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B85F52-013F-4A7D-8ABF-8B8679A94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013C7E-3520-445A-AA22-8E3F3A402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8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300DC1-B176-43DF-B490-BA36F3264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1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EAD16-CB59-46FE-AC9B-BA500138A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A99432-1F8A-4A74-9090-35537BB89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6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0" y="9080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325252-33E1-4FFA-9EF0-1E2750B96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DEF67D-25FA-4415-82AB-FAB52E121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C8368C-3E87-4F0E-8FE8-F2FC977F8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3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4E915C-A8A9-49D5-90B6-C1924794F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0" y="9080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B689CF-74CE-406F-86EB-7E249EFAD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5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47B1C8-81DD-49C2-BB28-F29DA502E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60350"/>
            <a:ext cx="312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74125" y="2286000"/>
            <a:ext cx="4785946" cy="11430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923" y="3886200"/>
            <a:ext cx="7842738" cy="1752600"/>
          </a:xfrm>
        </p:spPr>
        <p:txBody>
          <a:bodyPr anchor="b"/>
          <a:lstStyle>
            <a:lvl1pPr marL="0" indent="0" algn="r">
              <a:defRPr sz="18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8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9E291A-4E99-46DD-85C3-2EA5AAD55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0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29490F-1AC2-42B2-A74F-8DB5EF890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B7FA03-79D1-4594-A95D-63F6FFC50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4DB-4CEB-4BD9-B5DF-442C11F03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C0E7BE-6B61-4846-B5F3-F79564077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0" y="9080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976F62-103F-410F-981D-4B58E5967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2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C1713F-4B7D-460F-AEDE-88FD46327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BD9345-F423-4993-8DDA-40DA34A54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4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52C898-9D26-4CE5-B9EE-15AE42E29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7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D62FD5-55F7-4D1A-B5D2-0A45E9D9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9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4CC3FB-F8D8-4BAF-A652-E26880FA2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60350"/>
            <a:ext cx="312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74125" y="2286000"/>
            <a:ext cx="4785946" cy="11430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923" y="3886200"/>
            <a:ext cx="7842738" cy="1752600"/>
          </a:xfrm>
        </p:spPr>
        <p:txBody>
          <a:bodyPr anchor="b"/>
          <a:lstStyle>
            <a:lvl1pPr marL="0" indent="0" algn="r">
              <a:defRPr sz="18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923078-3586-401A-948A-7ECF2286A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4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0C9EAF-9C8B-4371-95CC-BF4456CFA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B8807F-D735-4887-A64E-5334A2BB4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9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9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39DDFD-48D7-4B28-A5D4-02FFFEE6C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C221EC-CD1C-43E0-88CE-4304DA36A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F84BA7-4023-40BD-A018-9105471F1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8ED273-9DED-4AE1-B17B-0287EA88D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6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6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321F7-AE3A-4787-A589-63FE0CD1F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C26BE-CD5C-485D-A01C-D19ACC505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22C135-FB19-4A8F-9097-B01AB25B3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3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974" y="141288"/>
            <a:ext cx="2042746" cy="5935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735" y="141288"/>
            <a:ext cx="5987562" cy="5935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8170E3-9DEC-42CC-9177-0AF97F5FC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block2_ver_cyr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93" y="620713"/>
            <a:ext cx="54498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5049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0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637F2F-EA3D-4CAF-9918-802503B49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430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2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8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FBE3E2-B930-4BD6-8139-1BFFD39DF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97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200150"/>
            <a:ext cx="38158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61DB48-0F87-4D5D-909C-1A2E71D68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133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4" descr="block_hor_cyr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8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4518D1-6275-429B-B684-92DEFDFBC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vmlDrawing" Target="../drawings/vmlDrawing101.vml"/><Relationship Id="rId18" Type="http://schemas.openxmlformats.org/officeDocument/2006/relationships/oleObject" Target="../embeddings/oleObject101.bin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7" Type="http://schemas.openxmlformats.org/officeDocument/2006/relationships/tags" Target="../tags/tag222.xml"/><Relationship Id="rId2" Type="http://schemas.openxmlformats.org/officeDocument/2006/relationships/slideLayout" Target="../slideLayouts/slideLayout108.xml"/><Relationship Id="rId16" Type="http://schemas.openxmlformats.org/officeDocument/2006/relationships/tags" Target="../tags/tag221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ags" Target="../tags/tag220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ags" Target="../tags/tag2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2.vml"/><Relationship Id="rId18" Type="http://schemas.openxmlformats.org/officeDocument/2006/relationships/oleObject" Target="../embeddings/oleObject12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tags" Target="../tags/tag29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tags" Target="../tags/tag5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ags" Target="../tags/tag52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5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50.xml"/><Relationship Id="rId10" Type="http://schemas.openxmlformats.org/officeDocument/2006/relationships/slideLayout" Target="../slideLayouts/slideLayout33.xml"/><Relationship Id="rId19" Type="http://schemas.openxmlformats.org/officeDocument/2006/relationships/oleObject" Target="../embeddings/oleObject23.bin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2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8" Type="http://schemas.openxmlformats.org/officeDocument/2006/relationships/tags" Target="../tags/tag7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ags" Target="../tags/tag77.xml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7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75.xml"/><Relationship Id="rId10" Type="http://schemas.openxmlformats.org/officeDocument/2006/relationships/slideLayout" Target="../slideLayouts/slideLayout45.xml"/><Relationship Id="rId19" Type="http://schemas.openxmlformats.org/officeDocument/2006/relationships/oleObject" Target="../embeddings/oleObject35.bin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vmlDrawing" Target="../drawings/vmlDrawing35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18" Type="http://schemas.openxmlformats.org/officeDocument/2006/relationships/tags" Target="../tags/tag102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ags" Target="../tags/tag101.xml"/><Relationship Id="rId2" Type="http://schemas.openxmlformats.org/officeDocument/2006/relationships/slideLayout" Target="../slideLayouts/slideLayout49.xml"/><Relationship Id="rId16" Type="http://schemas.openxmlformats.org/officeDocument/2006/relationships/tags" Target="../tags/tag10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ags" Target="../tags/tag99.xml"/><Relationship Id="rId10" Type="http://schemas.openxmlformats.org/officeDocument/2006/relationships/slideLayout" Target="../slideLayouts/slideLayout57.xml"/><Relationship Id="rId19" Type="http://schemas.openxmlformats.org/officeDocument/2006/relationships/oleObject" Target="../embeddings/oleObject46.bin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vmlDrawing" Target="../drawings/vmlDrawing46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8" Type="http://schemas.openxmlformats.org/officeDocument/2006/relationships/tags" Target="../tags/tag12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ags" Target="../tags/tag125.xml"/><Relationship Id="rId2" Type="http://schemas.openxmlformats.org/officeDocument/2006/relationships/slideLayout" Target="../slideLayouts/slideLayout61.xml"/><Relationship Id="rId16" Type="http://schemas.openxmlformats.org/officeDocument/2006/relationships/tags" Target="../tags/tag12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ags" Target="../tags/tag123.xml"/><Relationship Id="rId10" Type="http://schemas.openxmlformats.org/officeDocument/2006/relationships/slideLayout" Target="../slideLayouts/slideLayout69.xml"/><Relationship Id="rId19" Type="http://schemas.openxmlformats.org/officeDocument/2006/relationships/oleObject" Target="../embeddings/oleObject57.bin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vmlDrawing" Target="../drawings/vmlDrawing57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18" Type="http://schemas.openxmlformats.org/officeDocument/2006/relationships/tags" Target="../tags/tag150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ags" Target="../tags/tag149.xml"/><Relationship Id="rId2" Type="http://schemas.openxmlformats.org/officeDocument/2006/relationships/slideLayout" Target="../slideLayouts/slideLayout73.xml"/><Relationship Id="rId16" Type="http://schemas.openxmlformats.org/officeDocument/2006/relationships/tags" Target="../tags/tag14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ags" Target="../tags/tag147.xml"/><Relationship Id="rId10" Type="http://schemas.openxmlformats.org/officeDocument/2006/relationships/slideLayout" Target="../slideLayouts/slideLayout81.xml"/><Relationship Id="rId19" Type="http://schemas.openxmlformats.org/officeDocument/2006/relationships/oleObject" Target="../embeddings/oleObject68.bin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vmlDrawing" Target="../drawings/vmlDrawing68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vmlDrawing" Target="../drawings/vmlDrawing79.vml"/><Relationship Id="rId18" Type="http://schemas.openxmlformats.org/officeDocument/2006/relationships/oleObject" Target="../embeddings/oleObject79.bin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7" Type="http://schemas.openxmlformats.org/officeDocument/2006/relationships/tags" Target="../tags/tag174.xml"/><Relationship Id="rId2" Type="http://schemas.openxmlformats.org/officeDocument/2006/relationships/slideLayout" Target="../slideLayouts/slideLayout85.xml"/><Relationship Id="rId16" Type="http://schemas.openxmlformats.org/officeDocument/2006/relationships/tags" Target="../tags/tag17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ags" Target="../tags/tag172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ags" Target="../tags/tag1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18" Type="http://schemas.openxmlformats.org/officeDocument/2006/relationships/tags" Target="../tags/tag19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ags" Target="../tags/tag197.xml"/><Relationship Id="rId2" Type="http://schemas.openxmlformats.org/officeDocument/2006/relationships/slideLayout" Target="../slideLayouts/slideLayout96.xml"/><Relationship Id="rId16" Type="http://schemas.openxmlformats.org/officeDocument/2006/relationships/tags" Target="../tags/tag19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ags" Target="../tags/tag195.xml"/><Relationship Id="rId10" Type="http://schemas.openxmlformats.org/officeDocument/2006/relationships/slideLayout" Target="../slideLayouts/slideLayout104.xml"/><Relationship Id="rId19" Type="http://schemas.openxmlformats.org/officeDocument/2006/relationships/oleObject" Target="../embeddings/oleObject90.bin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vmlDrawing" Target="../drawings/vmlDrawing90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3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4459288" y="645318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1C49AA-D004-48FF-A2EC-8C58E7677A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Рисунок 4" descr="block_hor_cyr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94" r:id="rId2"/>
    <p:sldLayoutId id="2147486595" r:id="rId3"/>
    <p:sldLayoutId id="2147486596" r:id="rId4"/>
    <p:sldLayoutId id="2147486597" r:id="rId5"/>
    <p:sldLayoutId id="2147486598" r:id="rId6"/>
    <p:sldLayoutId id="2147486599" r:id="rId7"/>
    <p:sldLayoutId id="2147486600" r:id="rId8"/>
    <p:sldLayoutId id="2147486601" r:id="rId9"/>
    <p:sldLayoutId id="2147486602" r:id="rId10"/>
    <p:sldLayoutId id="2147486603" r:id="rId11"/>
    <p:sldLayoutId id="21474866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5862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45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" y="0"/>
                        <a:ext cx="1465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5739" y="141288"/>
            <a:ext cx="81709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4459170" y="6453235"/>
            <a:ext cx="44547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886C9A-8546-4934-A2A1-1B311812E9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1" name="Рисунок 4" descr="block_hor_cyr.eps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30260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0" y="857250"/>
            <a:ext cx="7877908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5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5" r:id="rId1"/>
    <p:sldLayoutId id="2147486726" r:id="rId2"/>
    <p:sldLayoutId id="2147486727" r:id="rId3"/>
    <p:sldLayoutId id="2147486728" r:id="rId4"/>
    <p:sldLayoutId id="2147486729" r:id="rId5"/>
    <p:sldLayoutId id="2147486730" r:id="rId6"/>
    <p:sldLayoutId id="2147486731" r:id="rId7"/>
    <p:sldLayoutId id="2147486732" r:id="rId8"/>
    <p:sldLayoutId id="2147486733" r:id="rId9"/>
    <p:sldLayoutId id="2147486734" r:id="rId10"/>
    <p:sldLayoutId id="21474867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6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7" r:id="rId1"/>
    <p:sldLayoutId id="2147486738" r:id="rId2"/>
    <p:sldLayoutId id="2147486739" r:id="rId3"/>
    <p:sldLayoutId id="2147486740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think-cell Slide" r:id="rId18" imgW="0" imgH="0" progId="">
                  <p:embed/>
                </p:oleObj>
              </mc:Choice>
              <mc:Fallback>
                <p:oleObj name="think-cell Slide" r:id="rId1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3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5613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4459288" y="645318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7EFBBD-850D-4452-AD89-0F23FEBC2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2295" name="Рисунок 4" descr="block_hor_cyr.eps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5" r:id="rId1"/>
    <p:sldLayoutId id="2147486606" r:id="rId2"/>
    <p:sldLayoutId id="2147486607" r:id="rId3"/>
    <p:sldLayoutId id="2147486608" r:id="rId4"/>
    <p:sldLayoutId id="2147486609" r:id="rId5"/>
    <p:sldLayoutId id="2147486610" r:id="rId6"/>
    <p:sldLayoutId id="2147486611" r:id="rId7"/>
    <p:sldLayoutId id="2147486612" r:id="rId8"/>
    <p:sldLayoutId id="2147486613" r:id="rId9"/>
    <p:sldLayoutId id="2147486614" r:id="rId10"/>
    <p:sldLayoutId id="21474866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3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4459288" y="645318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C638E3-D461-4795-ADA5-6575FF8D7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3559" name="Рисунок 4" descr="block_hor_cyr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6" r:id="rId1"/>
    <p:sldLayoutId id="2147486617" r:id="rId2"/>
    <p:sldLayoutId id="2147486618" r:id="rId3"/>
    <p:sldLayoutId id="2147486619" r:id="rId4"/>
    <p:sldLayoutId id="2147486620" r:id="rId5"/>
    <p:sldLayoutId id="2147486621" r:id="rId6"/>
    <p:sldLayoutId id="2147486622" r:id="rId7"/>
    <p:sldLayoutId id="2147486623" r:id="rId8"/>
    <p:sldLayoutId id="2147486624" r:id="rId9"/>
    <p:sldLayoutId id="2147486625" r:id="rId10"/>
    <p:sldLayoutId id="2147486626" r:id="rId11"/>
    <p:sldLayoutId id="214748662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3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4459288" y="645318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341CB-CC5C-4709-9C07-DA31C2539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5847" name="Рисунок 4" descr="block_hor_cyr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28" r:id="rId1"/>
    <p:sldLayoutId id="2147486629" r:id="rId2"/>
    <p:sldLayoutId id="2147486630" r:id="rId3"/>
    <p:sldLayoutId id="2147486631" r:id="rId4"/>
    <p:sldLayoutId id="2147486632" r:id="rId5"/>
    <p:sldLayoutId id="2147486633" r:id="rId6"/>
    <p:sldLayoutId id="2147486634" r:id="rId7"/>
    <p:sldLayoutId id="2147486635" r:id="rId8"/>
    <p:sldLayoutId id="2147486636" r:id="rId9"/>
    <p:sldLayoutId id="2147486637" r:id="rId10"/>
    <p:sldLayoutId id="2147486638" r:id="rId11"/>
    <p:sldLayoutId id="214748663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3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4459288" y="645318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D27643-EEAC-4DCD-8D8C-BEA995222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47111" name="Рисунок 4" descr="block_hor_cyr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0" r:id="rId1"/>
    <p:sldLayoutId id="2147486641" r:id="rId2"/>
    <p:sldLayoutId id="2147486642" r:id="rId3"/>
    <p:sldLayoutId id="2147486643" r:id="rId4"/>
    <p:sldLayoutId id="2147486644" r:id="rId5"/>
    <p:sldLayoutId id="2147486645" r:id="rId6"/>
    <p:sldLayoutId id="2147486646" r:id="rId7"/>
    <p:sldLayoutId id="2147486647" r:id="rId8"/>
    <p:sldLayoutId id="2147486648" r:id="rId9"/>
    <p:sldLayoutId id="2147486649" r:id="rId10"/>
    <p:sldLayoutId id="2147486650" r:id="rId11"/>
    <p:sldLayoutId id="214748665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5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3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4459288" y="645318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FB8A0E-C9C9-4A5E-9C41-20E86965A0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8375" name="Рисунок 4" descr="block_hor_cyr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2" r:id="rId1"/>
    <p:sldLayoutId id="2147486653" r:id="rId2"/>
    <p:sldLayoutId id="2147486654" r:id="rId3"/>
    <p:sldLayoutId id="2147486655" r:id="rId4"/>
    <p:sldLayoutId id="2147486656" r:id="rId5"/>
    <p:sldLayoutId id="2147486657" r:id="rId6"/>
    <p:sldLayoutId id="2147486658" r:id="rId7"/>
    <p:sldLayoutId id="2147486659" r:id="rId8"/>
    <p:sldLayoutId id="2147486660" r:id="rId9"/>
    <p:sldLayoutId id="2147486661" r:id="rId10"/>
    <p:sldLayoutId id="2147486662" r:id="rId11"/>
    <p:sldLayoutId id="21474866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9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3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4459288" y="645318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7AF92B-AFC9-431A-B0E8-BDFE92224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9639" name="Рисунок 4" descr="block_hor_cyr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4" r:id="rId1"/>
    <p:sldLayoutId id="2147486665" r:id="rId2"/>
    <p:sldLayoutId id="2147486666" r:id="rId3"/>
    <p:sldLayoutId id="2147486667" r:id="rId4"/>
    <p:sldLayoutId id="2147486668" r:id="rId5"/>
    <p:sldLayoutId id="2147486669" r:id="rId6"/>
    <p:sldLayoutId id="2147486670" r:id="rId7"/>
    <p:sldLayoutId id="2147486671" r:id="rId8"/>
    <p:sldLayoutId id="2147486672" r:id="rId9"/>
    <p:sldLayoutId id="2147486673" r:id="rId10"/>
    <p:sldLayoutId id="2147486674" r:id="rId11"/>
    <p:sldLayoutId id="21474866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C9D9"/>
        </a:buClr>
        <a:buSzPct val="120000"/>
        <a:buFont typeface="Wingdings" pitchFamily="2" charset="2"/>
        <a:buChar char="§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3" name="think-cell Slide" r:id="rId18" imgW="0" imgH="0" progId="">
                  <p:embed/>
                </p:oleObj>
              </mc:Choice>
              <mc:Fallback>
                <p:oleObj name="think-cell Slide" r:id="rId1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3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5613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1" name="Rectangle 4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4459288" y="645318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60BE3-B110-4D00-B8A4-E33032EED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0903" name="Рисунок 4" descr="block_hor_cyr.eps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9525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6" r:id="rId1"/>
    <p:sldLayoutId id="2147486677" r:id="rId2"/>
    <p:sldLayoutId id="2147486678" r:id="rId3"/>
    <p:sldLayoutId id="2147486679" r:id="rId4"/>
    <p:sldLayoutId id="2147486680" r:id="rId5"/>
    <p:sldLayoutId id="2147486681" r:id="rId6"/>
    <p:sldLayoutId id="2147486682" r:id="rId7"/>
    <p:sldLayoutId id="2147486683" r:id="rId8"/>
    <p:sldLayoutId id="2147486684" r:id="rId9"/>
    <p:sldLayoutId id="2147486685" r:id="rId10"/>
    <p:sldLayoutId id="2147486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81" name="think-cell Slide" r:id="rId19" imgW="0" imgH="0" progId="TCLayout.ActiveDocument.1">
                  <p:embed/>
                </p:oleObj>
              </mc:Choice>
              <mc:Fallback>
                <p:oleObj name="think-cell Slide" r:id="rId19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5" y="141288"/>
            <a:ext cx="8170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4459293" y="6453198"/>
            <a:ext cx="446087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69AAF6-1455-4281-88CD-DEB77689D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4583" name="Рисунок 4" descr="block_hor_cyr.eps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528" y="6302375"/>
            <a:ext cx="13335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4" y="857250"/>
            <a:ext cx="7877175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5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2" r:id="rId1"/>
    <p:sldLayoutId id="2147486713" r:id="rId2"/>
    <p:sldLayoutId id="2147486714" r:id="rId3"/>
    <p:sldLayoutId id="2147486715" r:id="rId4"/>
    <p:sldLayoutId id="2147486716" r:id="rId5"/>
    <p:sldLayoutId id="2147486717" r:id="rId6"/>
    <p:sldLayoutId id="2147486718" r:id="rId7"/>
    <p:sldLayoutId id="2147486719" r:id="rId8"/>
    <p:sldLayoutId id="2147486720" r:id="rId9"/>
    <p:sldLayoutId id="2147486721" r:id="rId10"/>
    <p:sldLayoutId id="2147486722" r:id="rId11"/>
    <p:sldLayoutId id="214748672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20000"/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233.xml"/><Relationship Id="rId6" Type="http://schemas.openxmlformats.org/officeDocument/2006/relationships/image" Target="../media/image4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234.xml"/><Relationship Id="rId6" Type="http://schemas.openxmlformats.org/officeDocument/2006/relationships/image" Target="../media/image4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235.xml"/><Relationship Id="rId6" Type="http://schemas.openxmlformats.org/officeDocument/2006/relationships/image" Target="../media/image4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236.xml"/><Relationship Id="rId6" Type="http://schemas.openxmlformats.org/officeDocument/2006/relationships/image" Target="../media/image4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237.xml"/><Relationship Id="rId6" Type="http://schemas.openxmlformats.org/officeDocument/2006/relationships/image" Target="../media/image4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238.xml"/><Relationship Id="rId5" Type="http://schemas.openxmlformats.org/officeDocument/2006/relationships/image" Target="../media/image4.jpeg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Рисунок 3" descr="Untitl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851900" cy="54292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5661248"/>
            <a:ext cx="8496944" cy="1008112"/>
          </a:xfrm>
        </p:spPr>
        <p:txBody>
          <a:bodyPr/>
          <a:lstStyle/>
          <a:p>
            <a:pPr algn="l">
              <a:defRPr/>
            </a:pPr>
            <a:r>
              <a:rPr lang="ru-RU" dirty="0"/>
              <a:t>Организованная торговля </a:t>
            </a:r>
            <a:r>
              <a:rPr lang="ru-RU" dirty="0" smtClean="0"/>
              <a:t>бункерным топливом</a:t>
            </a:r>
            <a:r>
              <a:rPr lang="ru-RU" dirty="0"/>
              <a:t>: </a:t>
            </a:r>
            <a:r>
              <a:rPr lang="ru-RU" dirty="0" smtClean="0"/>
              <a:t>проблемы </a:t>
            </a:r>
            <a:r>
              <a:rPr lang="ru-RU" dirty="0"/>
              <a:t>и перспективы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Ситуация на рынке: взгляд биржевика</a:t>
            </a:r>
            <a:endParaRPr lang="ru-RU" sz="3200" dirty="0"/>
          </a:p>
        </p:txBody>
      </p:sp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0" y="1673805"/>
            <a:ext cx="1016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0" dirty="0" smtClean="0">
                <a:solidFill>
                  <a:prstClr val="white"/>
                </a:solidFill>
                <a:latin typeface="Segoe UI"/>
                <a:cs typeface="Segoe UI" pitchFamily="34" charset="0"/>
              </a:rPr>
              <a:t>1</a:t>
            </a:r>
            <a:endParaRPr lang="ru-RU" sz="13800" b="0" dirty="0">
              <a:solidFill>
                <a:prstClr val="white"/>
              </a:solidFill>
              <a:latin typeface="Segoe UI"/>
              <a:cs typeface="Segoe UI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082043"/>
              </p:ext>
            </p:extLst>
          </p:nvPr>
        </p:nvGraphicFramePr>
        <p:xfrm>
          <a:off x="5202070" y="837293"/>
          <a:ext cx="3645405" cy="281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76885"/>
              </p:ext>
            </p:extLst>
          </p:nvPr>
        </p:nvGraphicFramePr>
        <p:xfrm>
          <a:off x="1871663" y="3314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5582"/>
              </p:ext>
            </p:extLst>
          </p:nvPr>
        </p:nvGraphicFramePr>
        <p:xfrm>
          <a:off x="284380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9632" y="836712"/>
            <a:ext cx="700277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Неопределенность </a:t>
            </a:r>
            <a:r>
              <a:rPr lang="ru-RU" b="0" dirty="0">
                <a:solidFill>
                  <a:srgbClr val="000000"/>
                </a:solidFill>
                <a:latin typeface="Segoe UI"/>
                <a:cs typeface="Segoe UI" pitchFamily="34" charset="0"/>
              </a:rPr>
              <a:t>цен на нефтепродукты и газ: «медвежий» тренд в энергетике</a:t>
            </a:r>
            <a:r>
              <a:rPr lang="ru-RU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Сокращение возможностей внешнего и внутреннего финансирования текущих операций; существенное уменьшение финансирования технологического развития; избыток банковских ресурсов при высокой ставке и </a:t>
            </a:r>
            <a:r>
              <a:rPr lang="ru-RU" b="0" dirty="0" err="1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сверхтребованиях</a:t>
            </a:r>
            <a:r>
              <a:rPr lang="ru-RU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 к промышленности.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Сокращение доходов бюджетов и стремление к экономии расходов.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rgbClr val="000000"/>
                </a:solidFill>
                <a:latin typeface="Segoe UI"/>
                <a:cs typeface="Segoe UI" pitchFamily="34" charset="0"/>
              </a:rPr>
              <a:t>Локальный эффект от курса рубля для экспорта.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Увеличение конкуренции на внешних рынках; тема «</a:t>
            </a:r>
            <a:r>
              <a:rPr lang="ru-RU" b="0" dirty="0" err="1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транспарентности</a:t>
            </a:r>
            <a:r>
              <a:rPr lang="ru-RU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 ценообразования» как один из аргументов выбора поставщика.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</p:txBody>
      </p:sp>
      <p:pic>
        <p:nvPicPr>
          <p:cNvPr id="9" name="Рисунок 13" descr="Лого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76367"/>
            <a:ext cx="981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Ситуация на рынке: взгляд биржевика</a:t>
            </a:r>
            <a:endParaRPr lang="ru-RU" sz="3200" dirty="0"/>
          </a:p>
        </p:txBody>
      </p:sp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0" y="1673805"/>
            <a:ext cx="1016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0" dirty="0" smtClean="0">
                <a:solidFill>
                  <a:prstClr val="white"/>
                </a:solidFill>
                <a:latin typeface="Segoe UI"/>
                <a:cs typeface="Segoe UI" pitchFamily="34" charset="0"/>
              </a:rPr>
              <a:t>1</a:t>
            </a:r>
            <a:endParaRPr lang="ru-RU" sz="13800" b="0" dirty="0">
              <a:solidFill>
                <a:prstClr val="white"/>
              </a:solidFill>
              <a:latin typeface="Segoe UI"/>
              <a:cs typeface="Segoe UI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858723"/>
              </p:ext>
            </p:extLst>
          </p:nvPr>
        </p:nvGraphicFramePr>
        <p:xfrm>
          <a:off x="5202070" y="837293"/>
          <a:ext cx="3645405" cy="281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515239"/>
              </p:ext>
            </p:extLst>
          </p:nvPr>
        </p:nvGraphicFramePr>
        <p:xfrm>
          <a:off x="1871663" y="3314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10475"/>
              </p:ext>
            </p:extLst>
          </p:nvPr>
        </p:nvGraphicFramePr>
        <p:xfrm>
          <a:off x="284380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9632" y="836712"/>
            <a:ext cx="70027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Основные проблемы по рынку бункеровки: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Явно выраженный «рынок покупателя»;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Возможность манипулирования ценами со стороны покупателя. Непрозрачность ценовой информации;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Многочисленность «агентских» структур, с отсутствием иного функционала, кроме «снижения цены поставщиком»;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Значительное время отсрочки оплаты;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Слабость</a:t>
            </a: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саморегулирования </a:t>
            </a: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(например, в </a:t>
            </a: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части требований к новым участникам </a:t>
            </a: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рынка).</a:t>
            </a: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(При этом…главная идея биржи = саморегулируемый рынок!)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</p:txBody>
      </p:sp>
      <p:pic>
        <p:nvPicPr>
          <p:cNvPr id="9" name="Рисунок 13" descr="Лого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76367"/>
            <a:ext cx="981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605" y="0"/>
            <a:ext cx="8127395" cy="9807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Почему и когда биржевая торговля успешна?</a:t>
            </a:r>
            <a:endParaRPr lang="ru-RU" dirty="0"/>
          </a:p>
        </p:txBody>
      </p:sp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0" y="1673805"/>
            <a:ext cx="1016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0" dirty="0" smtClean="0">
                <a:solidFill>
                  <a:prstClr val="white"/>
                </a:solidFill>
                <a:latin typeface="Segoe UI"/>
                <a:cs typeface="Segoe UI" pitchFamily="34" charset="0"/>
              </a:rPr>
              <a:t>2</a:t>
            </a:r>
            <a:endParaRPr lang="ru-RU" sz="13800" b="0" dirty="0">
              <a:solidFill>
                <a:prstClr val="white"/>
              </a:solidFill>
              <a:latin typeface="Segoe UI"/>
              <a:cs typeface="Segoe UI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278440"/>
              </p:ext>
            </p:extLst>
          </p:nvPr>
        </p:nvGraphicFramePr>
        <p:xfrm>
          <a:off x="5202070" y="837293"/>
          <a:ext cx="3645405" cy="281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188150"/>
              </p:ext>
            </p:extLst>
          </p:nvPr>
        </p:nvGraphicFramePr>
        <p:xfrm>
          <a:off x="1871663" y="3314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353767"/>
              </p:ext>
            </p:extLst>
          </p:nvPr>
        </p:nvGraphicFramePr>
        <p:xfrm>
          <a:off x="284380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942960"/>
            <a:ext cx="740330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Принуждение  государства: решение проблем ценообразования, сокращение цепочек посредников, значительно меньшая часть теневого сектора. Возможность «единого канала» для формирования достойной цены при экспорте.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9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«Пожелания» финансово-банковского сектора: прозрачность ценообразования, устранение излишних посредников, усиление операционного контроля за корректностью цен, выстраивание системы риск-менеджмента.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9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Воля собственников бизнеса: большая корпоративная прозрачность, возможности финансирования</a:t>
            </a:r>
            <a:r>
              <a:rPr lang="ru-RU" sz="1900" b="0" dirty="0">
                <a:solidFill>
                  <a:srgbClr val="000000"/>
                </a:solidFill>
                <a:latin typeface="Segoe UI"/>
                <a:cs typeface="Segoe UI" pitchFamily="34" charset="0"/>
              </a:rPr>
              <a:t>.</a:t>
            </a: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9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КАК МЫ ОЦЕНИВАЕМ ГОТОВНОСТЬ НА РЫНКЕ БУНКЕРОВКИ?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9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Промежуточное решение: биржевая электронная площадка.</a:t>
            </a:r>
          </a:p>
        </p:txBody>
      </p:sp>
      <p:pic>
        <p:nvPicPr>
          <p:cNvPr id="9" name="Рисунок 13" descr="Лого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76367"/>
            <a:ext cx="981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Почему мы стали создавать площадку?</a:t>
            </a:r>
            <a:endParaRPr lang="ru-RU" sz="3200" dirty="0"/>
          </a:p>
        </p:txBody>
      </p:sp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0" y="1673805"/>
            <a:ext cx="1016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0" dirty="0" smtClean="0">
                <a:solidFill>
                  <a:prstClr val="white"/>
                </a:solidFill>
                <a:latin typeface="Segoe UI"/>
                <a:cs typeface="Segoe UI" pitchFamily="34" charset="0"/>
              </a:rPr>
              <a:t>3</a:t>
            </a:r>
            <a:endParaRPr lang="ru-RU" sz="13800" b="0" dirty="0">
              <a:solidFill>
                <a:prstClr val="white"/>
              </a:solidFill>
              <a:latin typeface="Segoe UI"/>
              <a:cs typeface="Segoe UI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557241"/>
              </p:ext>
            </p:extLst>
          </p:nvPr>
        </p:nvGraphicFramePr>
        <p:xfrm>
          <a:off x="5202070" y="837293"/>
          <a:ext cx="3645405" cy="281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852350"/>
              </p:ext>
            </p:extLst>
          </p:nvPr>
        </p:nvGraphicFramePr>
        <p:xfrm>
          <a:off x="1871663" y="3314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907900"/>
              </p:ext>
            </p:extLst>
          </p:nvPr>
        </p:nvGraphicFramePr>
        <p:xfrm>
          <a:off x="284380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9632" y="836712"/>
            <a:ext cx="700277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Биржевые торги – это очень удобный инструмент!...НО: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Законодательство и нормативные документы жестко ограничивают виды товаров!;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Условия расчетов стандартизированы и определяют «одномоментные» формы расчетов и поставки;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Требуют регулярности проведения торгов;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Не позволяют (в существующем виде законодательства) проводить </a:t>
            </a:r>
            <a:r>
              <a:rPr lang="ru-RU" sz="2000" b="0" dirty="0" err="1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спотовые</a:t>
            </a: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 торги на экспорт;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Не позволяют проводить квалификационный отбор сверх требований биржи;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Не позволяют торговать услугами (например, по хранению или перевозке);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0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И т.д. и </a:t>
            </a:r>
            <a:r>
              <a:rPr lang="ru-RU" sz="2000" b="0" dirty="0" err="1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т.п</a:t>
            </a: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ПОЭТОМУ мы стали создавать отдельную электронную площадку!</a:t>
            </a:r>
            <a:endParaRPr lang="ru-RU" sz="20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</p:txBody>
      </p:sp>
      <p:pic>
        <p:nvPicPr>
          <p:cNvPr id="9" name="Рисунок 13" descr="Лого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76367"/>
            <a:ext cx="981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Предполагаемые «кейсы»:</a:t>
            </a:r>
            <a:endParaRPr lang="ru-RU" dirty="0"/>
          </a:p>
        </p:txBody>
      </p:sp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0" y="1673805"/>
            <a:ext cx="1016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0" dirty="0" smtClean="0">
                <a:solidFill>
                  <a:prstClr val="white"/>
                </a:solidFill>
                <a:latin typeface="Segoe UI"/>
                <a:cs typeface="Segoe UI" pitchFamily="34" charset="0"/>
              </a:rPr>
              <a:t>4</a:t>
            </a:r>
            <a:endParaRPr lang="ru-RU" sz="13800" b="0" dirty="0">
              <a:solidFill>
                <a:prstClr val="white"/>
              </a:solidFill>
              <a:latin typeface="Segoe UI"/>
              <a:cs typeface="Segoe UI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13668"/>
              </p:ext>
            </p:extLst>
          </p:nvPr>
        </p:nvGraphicFramePr>
        <p:xfrm>
          <a:off x="5202070" y="837293"/>
          <a:ext cx="3645405" cy="281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632109"/>
              </p:ext>
            </p:extLst>
          </p:nvPr>
        </p:nvGraphicFramePr>
        <p:xfrm>
          <a:off x="1871663" y="3314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427722"/>
              </p:ext>
            </p:extLst>
          </p:nvPr>
        </p:nvGraphicFramePr>
        <p:xfrm>
          <a:off x="284380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3" y="620688"/>
            <a:ext cx="740330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9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Предполагаем, что это будет интересно!: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9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Создание производителями закрытых корпоративных сегментов (первый – АО «</a:t>
            </a:r>
            <a:r>
              <a:rPr lang="ru-RU" sz="1900" b="0" dirty="0" err="1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Зарубежнефть</a:t>
            </a: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») для проведения экспортных торгов по реализации нефти и нефтепродуктов</a:t>
            </a: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Продажа </a:t>
            </a: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товаров с графиками поставки(отгрузки) и/или оплата по которым отличается от биржевых стандартов (преимущественно по видам, не включенным в совместный Приказ </a:t>
            </a:r>
            <a:r>
              <a:rPr lang="ru-RU" sz="1900" b="0" dirty="0" err="1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ФАСа</a:t>
            </a: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 и Минэнерго);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Проведение торгов по продаже/закупке товаров на новых базисах и/или при низкой регулярности процедур;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Проведение процедур с закрытым перечнем участников;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Проведение процедур с индексным ценообразованием (предмет торгов – дифференциал от индекса);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9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Нестандартные лоты и/или качество. </a:t>
            </a:r>
            <a:endParaRPr lang="ru-RU" sz="19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900" b="0" dirty="0">
              <a:solidFill>
                <a:srgbClr val="000000"/>
              </a:solidFill>
              <a:latin typeface="Segoe UI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Новый </a:t>
            </a:r>
            <a:r>
              <a:rPr lang="ru-RU" sz="2400" b="0" dirty="0">
                <a:solidFill>
                  <a:srgbClr val="000000"/>
                </a:solidFill>
                <a:latin typeface="Segoe UI"/>
                <a:cs typeface="Segoe UI" pitchFamily="34" charset="0"/>
              </a:rPr>
              <a:t>проект </a:t>
            </a:r>
            <a:r>
              <a:rPr lang="ru-RU" sz="24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(новый корпоративный сегмент) с </a:t>
            </a:r>
            <a:r>
              <a:rPr lang="ru-RU" sz="2400" b="0" dirty="0">
                <a:solidFill>
                  <a:srgbClr val="000000"/>
                </a:solidFill>
                <a:latin typeface="Segoe UI"/>
                <a:cs typeface="Segoe UI" pitchFamily="34" charset="0"/>
              </a:rPr>
              <a:t>«Лукойл-бункер»;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9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</p:txBody>
      </p:sp>
      <p:pic>
        <p:nvPicPr>
          <p:cNvPr id="9" name="Рисунок 13" descr="Лого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76367"/>
            <a:ext cx="981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Почему электронная площадка </a:t>
            </a:r>
            <a:r>
              <a:rPr lang="ru-RU" sz="3100" dirty="0" err="1" smtClean="0"/>
              <a:t>СПбМТСБ</a:t>
            </a:r>
            <a:r>
              <a:rPr lang="ru-RU" sz="3100" dirty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0" y="1673805"/>
            <a:ext cx="1016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800" b="0" dirty="0" smtClean="0">
                <a:solidFill>
                  <a:prstClr val="white"/>
                </a:solidFill>
                <a:latin typeface="Segoe UI"/>
                <a:cs typeface="Segoe UI" pitchFamily="34" charset="0"/>
              </a:rPr>
              <a:t>4</a:t>
            </a:r>
            <a:endParaRPr lang="ru-RU" sz="13800" b="0" dirty="0">
              <a:solidFill>
                <a:prstClr val="white"/>
              </a:solidFill>
              <a:latin typeface="Segoe UI"/>
              <a:cs typeface="Segoe UI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611474"/>
              </p:ext>
            </p:extLst>
          </p:nvPr>
        </p:nvGraphicFramePr>
        <p:xfrm>
          <a:off x="1871663" y="3314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202419"/>
              </p:ext>
            </p:extLst>
          </p:nvPr>
        </p:nvGraphicFramePr>
        <p:xfrm>
          <a:off x="284380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05524" y="764704"/>
            <a:ext cx="75709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2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Мы опираемся на УЖЕ существующий круг участников рынка;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2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Наша задача – оказание комплексной услуги, а не пользование чужими средствами.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2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Возможность разделения внутреннего и внешнего рынков, создания выделенных сегментов ЭП.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2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Мы отличаемся от других ЭТП: приоритетными являются процедуры, где биржа принимает на себя обязанности организатора торгов + где применяется обеспечение обязательств;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200" b="0" dirty="0" smtClean="0">
                <a:solidFill>
                  <a:srgbClr val="000000"/>
                </a:solidFill>
                <a:latin typeface="Segoe UI"/>
                <a:cs typeface="Segoe UI" pitchFamily="34" charset="0"/>
              </a:rPr>
              <a:t>Возможности по развитию внебиржевых электронных торгов в биржевые торги (на отдельных базисах и по отдельным позициям).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2000" b="0" dirty="0" smtClean="0">
              <a:solidFill>
                <a:srgbClr val="000000"/>
              </a:solidFill>
              <a:latin typeface="Segoe UI"/>
              <a:cs typeface="Segoe UI" pitchFamily="34" charset="0"/>
            </a:endParaRPr>
          </a:p>
        </p:txBody>
      </p:sp>
      <p:pic>
        <p:nvPicPr>
          <p:cNvPr id="9" name="Рисунок 13" descr="Лого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76367"/>
            <a:ext cx="981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8E7CA-454B-4113-84ED-E1AC2CFC09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  <p:sp>
        <p:nvSpPr>
          <p:cNvPr id="209923" name="Прямоугольник 2"/>
          <p:cNvSpPr>
            <a:spLocks noChangeArrowheads="1"/>
          </p:cNvSpPr>
          <p:nvPr/>
        </p:nvSpPr>
        <p:spPr bwMode="auto">
          <a:xfrm>
            <a:off x="250825" y="2205038"/>
            <a:ext cx="82819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ru-RU" sz="2000" b="0" dirty="0">
                <a:cs typeface="Arial" pitchFamily="34" charset="0"/>
              </a:rPr>
              <a:t>ЗАО «Санкт – Петербургская Международная </a:t>
            </a:r>
          </a:p>
          <a:p>
            <a:pPr algn="ctr" hangingPunct="0"/>
            <a:r>
              <a:rPr lang="ru-RU" sz="2000" b="0" dirty="0">
                <a:cs typeface="Arial" pitchFamily="34" charset="0"/>
              </a:rPr>
              <a:t>Товарно-сырьевая Биржа»</a:t>
            </a:r>
          </a:p>
          <a:p>
            <a:pPr algn="ctr" hangingPunct="0"/>
            <a:endParaRPr lang="ru-RU" sz="2000" b="0" dirty="0"/>
          </a:p>
          <a:p>
            <a:pPr algn="ctr" hangingPunct="0"/>
            <a:r>
              <a:rPr lang="ru-RU" sz="2000" b="0" dirty="0" smtClean="0"/>
              <a:t>191119, </a:t>
            </a:r>
            <a:r>
              <a:rPr lang="ru-RU" sz="2000" b="0" dirty="0"/>
              <a:t>г. </a:t>
            </a:r>
            <a:r>
              <a:rPr lang="ru-RU" sz="2000" b="0" dirty="0" smtClean="0"/>
              <a:t>СПб, </a:t>
            </a:r>
            <a:r>
              <a:rPr lang="ru-RU" sz="2000" b="0" dirty="0"/>
              <a:t>ул. </a:t>
            </a:r>
            <a:r>
              <a:rPr lang="ru-RU" sz="2000" b="0" dirty="0" smtClean="0"/>
              <a:t>Марата, д.69-71, лит. А</a:t>
            </a:r>
            <a:endParaRPr lang="ru-RU" sz="2000" b="0" dirty="0"/>
          </a:p>
          <a:p>
            <a:pPr algn="ctr" hangingPunct="0"/>
            <a:endParaRPr lang="ru-RU" sz="2000" b="0" dirty="0"/>
          </a:p>
          <a:p>
            <a:pPr algn="ctr" hangingPunct="0"/>
            <a:r>
              <a:rPr lang="ru-RU" sz="2000" b="0" dirty="0"/>
              <a:t>Тел. </a:t>
            </a:r>
            <a:r>
              <a:rPr lang="ru-RU" sz="2000" b="0" dirty="0" smtClean="0"/>
              <a:t>(812) 449-53-83.</a:t>
            </a:r>
            <a:endParaRPr lang="ru-RU" sz="2000" b="0" dirty="0"/>
          </a:p>
          <a:p>
            <a:pPr algn="ctr"/>
            <a:endParaRPr lang="ru-RU" sz="2000" b="0" dirty="0"/>
          </a:p>
          <a:p>
            <a:pPr algn="ctr"/>
            <a:r>
              <a:rPr lang="en-US" sz="2000" b="0" dirty="0"/>
              <a:t>www.spimex.com</a:t>
            </a:r>
            <a:endParaRPr lang="ru-RU" sz="2000" b="0" dirty="0"/>
          </a:p>
        </p:txBody>
      </p:sp>
      <p:sp>
        <p:nvSpPr>
          <p:cNvPr id="20992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463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12800" eaLnBrk="0" hangingPunct="0"/>
            <a:r>
              <a:rPr lang="ru-RU" sz="2000" kern="0" dirty="0">
                <a:solidFill>
                  <a:srgbClr val="000000"/>
                </a:solidFill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o5hXTscU2bd3Y28sAHB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o5hXTscU2bd3Y28sAHB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o5hXTscU2bd3Y28sAHB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o5hXTscU2bd3Y28sAHB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o5hXTscU2bd3Y28sAHB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o5hXTscU2bd3Y28sAHB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5iPTAtcECiPfrGrcI2S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j2VGX7KUWxKUUfOo_be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_..DnRFk2qhnuwsJXId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MMOKP7dJU.fTAKuXMRta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_gradient (2)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egoe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Шаблон_gradient (2)">
  <a:themeElements>
    <a:clrScheme name="Шаблон_gradient (2) 13">
      <a:dk1>
        <a:srgbClr val="000000"/>
      </a:dk1>
      <a:lt1>
        <a:srgbClr val="FFFFFF"/>
      </a:lt1>
      <a:dk2>
        <a:srgbClr val="FF6600"/>
      </a:dk2>
      <a:lt2>
        <a:srgbClr val="C0C0C0"/>
      </a:lt2>
      <a:accent1>
        <a:srgbClr val="D8F9FC"/>
      </a:accent1>
      <a:accent2>
        <a:srgbClr val="63E5F3"/>
      </a:accent2>
      <a:accent3>
        <a:srgbClr val="FFFFFF"/>
      </a:accent3>
      <a:accent4>
        <a:srgbClr val="000000"/>
      </a:accent4>
      <a:accent5>
        <a:srgbClr val="E9FBFD"/>
      </a:accent5>
      <a:accent6>
        <a:srgbClr val="59CFDC"/>
      </a:accent6>
      <a:hlink>
        <a:srgbClr val="0EA6B6"/>
      </a:hlink>
      <a:folHlink>
        <a:srgbClr val="096E79"/>
      </a:folHlink>
    </a:clrScheme>
    <a:fontScheme name="Шаблон_gradient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_gradient (2)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gradient (2)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5C"/>
        </a:accent6>
        <a:hlink>
          <a:srgbClr val="FF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1">
        <a:dk1>
          <a:srgbClr val="000000"/>
        </a:dk1>
        <a:lt1>
          <a:srgbClr val="FFFFFF"/>
        </a:lt1>
        <a:dk2>
          <a:srgbClr val="006699"/>
        </a:dk2>
        <a:lt2>
          <a:srgbClr val="C8D1DA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2">
        <a:dk1>
          <a:srgbClr val="000000"/>
        </a:dk1>
        <a:lt1>
          <a:srgbClr val="FFFFFF"/>
        </a:lt1>
        <a:dk2>
          <a:srgbClr val="006699"/>
        </a:dk2>
        <a:lt2>
          <a:srgbClr val="FE6001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gradient (2) 13">
        <a:dk1>
          <a:srgbClr val="000000"/>
        </a:dk1>
        <a:lt1>
          <a:srgbClr val="FFFFFF"/>
        </a:lt1>
        <a:dk2>
          <a:srgbClr val="FF6600"/>
        </a:dk2>
        <a:lt2>
          <a:srgbClr val="C0C0C0"/>
        </a:lt2>
        <a:accent1>
          <a:srgbClr val="D8F9FC"/>
        </a:accent1>
        <a:accent2>
          <a:srgbClr val="63E5F3"/>
        </a:accent2>
        <a:accent3>
          <a:srgbClr val="FFFFFF"/>
        </a:accent3>
        <a:accent4>
          <a:srgbClr val="000000"/>
        </a:accent4>
        <a:accent5>
          <a:srgbClr val="E9FBFD"/>
        </a:accent5>
        <a:accent6>
          <a:srgbClr val="59CFDC"/>
        </a:accent6>
        <a:hlink>
          <a:srgbClr val="0EA6B6"/>
        </a:hlink>
        <a:folHlink>
          <a:srgbClr val="096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16520</TotalTime>
  <Words>575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Шаблон_gradient (2)</vt:lpstr>
      <vt:lpstr>1_Шаблон_gradient (2)</vt:lpstr>
      <vt:lpstr>8_Шаблон_gradient (2)</vt:lpstr>
      <vt:lpstr>2_Шаблон_gradient (2)</vt:lpstr>
      <vt:lpstr>3_Шаблон_gradient (2)</vt:lpstr>
      <vt:lpstr>4_Шаблон_gradient (2)</vt:lpstr>
      <vt:lpstr>5_Шаблон_gradient (2)</vt:lpstr>
      <vt:lpstr>6_Шаблон_gradient (2)</vt:lpstr>
      <vt:lpstr>7_Шаблон_gradient (2)</vt:lpstr>
      <vt:lpstr>9_Шаблон_gradient (2)</vt:lpstr>
      <vt:lpstr>4_Тема Office</vt:lpstr>
      <vt:lpstr>think-cell Slide</vt:lpstr>
      <vt:lpstr>Организованная торговля бункерным топливом: проблемы и перспективы</vt:lpstr>
      <vt:lpstr>Ситуация на рынке: взгляд биржевика</vt:lpstr>
      <vt:lpstr>Ситуация на рынке: взгляд биржевика</vt:lpstr>
      <vt:lpstr>Почему и когда биржевая торговля успешна?</vt:lpstr>
      <vt:lpstr>Почему мы стали создавать площадку?</vt:lpstr>
      <vt:lpstr>Предполагаемые «кейсы»:</vt:lpstr>
      <vt:lpstr>Почему электронная площадка СПбМТСБ?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Уголь:задачи и возможности</dc:title>
  <dc:creator>Соколов</dc:creator>
  <cp:lastModifiedBy>Соколов</cp:lastModifiedBy>
  <cp:revision>896</cp:revision>
  <cp:lastPrinted>2015-02-18T13:44:18Z</cp:lastPrinted>
  <dcterms:modified xsi:type="dcterms:W3CDTF">2016-06-03T07:44:34Z</dcterms:modified>
</cp:coreProperties>
</file>