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3"/>
  </p:notesMasterIdLst>
  <p:sldIdLst>
    <p:sldId id="256" r:id="rId2"/>
    <p:sldId id="265" r:id="rId3"/>
    <p:sldId id="275" r:id="rId4"/>
    <p:sldId id="284" r:id="rId5"/>
    <p:sldId id="285" r:id="rId6"/>
    <p:sldId id="278" r:id="rId7"/>
    <p:sldId id="286" r:id="rId8"/>
    <p:sldId id="279"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6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8"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13A66-19ED-4ABF-ACEC-5B4C6C412BD5}" type="datetimeFigureOut">
              <a:rPr lang="ru-RU" smtClean="0"/>
              <a:t>29.06.2017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E2D5A9-B0BC-4C54-BAB8-DD28D9958DB9}" type="slidenum">
              <a:rPr lang="ru-RU" smtClean="0"/>
              <a:t>‹#›</a:t>
            </a:fld>
            <a:endParaRPr lang="ru-RU"/>
          </a:p>
        </p:txBody>
      </p:sp>
    </p:spTree>
    <p:extLst>
      <p:ext uri="{BB962C8B-B14F-4D97-AF65-F5344CB8AC3E}">
        <p14:creationId xmlns:p14="http://schemas.microsoft.com/office/powerpoint/2010/main" val="142177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2</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11</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12</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13</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14</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15</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16</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17</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18</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19</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20</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3</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4</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5</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6</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7</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8</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9</a:t>
            </a:fld>
            <a:endParaRPr lang="ru-RU"/>
          </a:p>
        </p:txBody>
      </p:sp>
    </p:spTree>
    <p:extLst>
      <p:ext uri="{BB962C8B-B14F-4D97-AF65-F5344CB8AC3E}">
        <p14:creationId xmlns:p14="http://schemas.microsoft.com/office/powerpoint/2010/main" val="2165422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E2D5A9-B0BC-4C54-BAB8-DD28D9958DB9}" type="slidenum">
              <a:rPr lang="ru-RU" smtClean="0"/>
              <a:t>10</a:t>
            </a:fld>
            <a:endParaRPr lang="ru-RU"/>
          </a:p>
        </p:txBody>
      </p:sp>
    </p:spTree>
    <p:extLst>
      <p:ext uri="{BB962C8B-B14F-4D97-AF65-F5344CB8AC3E}">
        <p14:creationId xmlns:p14="http://schemas.microsoft.com/office/powerpoint/2010/main" val="216542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1450FEC-A383-4D77-9643-96464873203E}" type="datetimeFigureOut">
              <a:rPr lang="ru-RU" smtClean="0"/>
              <a:t>29.06.2017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6CBBE2-6FBA-40FC-B4DE-72DE6285A02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50FEC-A383-4D77-9643-96464873203E}" type="datetimeFigureOut">
              <a:rPr lang="ru-RU" smtClean="0"/>
              <a:t>29.06.2017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50FEC-A383-4D77-9643-96464873203E}" type="datetimeFigureOut">
              <a:rPr lang="ru-RU" smtClean="0"/>
              <a:t>29.06.2017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50FEC-A383-4D77-9643-96464873203E}" type="datetimeFigureOut">
              <a:rPr lang="ru-RU" smtClean="0"/>
              <a:t>29.06.2017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1450FEC-A383-4D77-9643-96464873203E}" type="datetimeFigureOut">
              <a:rPr lang="ru-RU" smtClean="0"/>
              <a:t>29.06.2017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1450FEC-A383-4D77-9643-96464873203E}" type="datetimeFigureOut">
              <a:rPr lang="ru-RU" smtClean="0"/>
              <a:t>29.06.2017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91450FEC-A383-4D77-9643-96464873203E}" type="datetimeFigureOut">
              <a:rPr lang="ru-RU" smtClean="0"/>
              <a:t>29.06.2017</a:t>
            </a:fld>
            <a:endParaRPr lang="ru-RU"/>
          </a:p>
        </p:txBody>
      </p:sp>
      <p:sp>
        <p:nvSpPr>
          <p:cNvPr id="27" name="Номер слайда 26"/>
          <p:cNvSpPr>
            <a:spLocks noGrp="1"/>
          </p:cNvSpPr>
          <p:nvPr>
            <p:ph type="sldNum" sz="quarter" idx="11"/>
          </p:nvPr>
        </p:nvSpPr>
        <p:spPr/>
        <p:txBody>
          <a:bodyPr rtlCol="0"/>
          <a:lstStyle/>
          <a:p>
            <a:fld id="{6C6CBBE2-6FBA-40FC-B4DE-72DE6285A02B}"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91450FEC-A383-4D77-9643-96464873203E}" type="datetimeFigureOut">
              <a:rPr lang="ru-RU" smtClean="0"/>
              <a:t>29.06.2017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C6CBBE2-6FBA-40FC-B4DE-72DE6285A02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450FEC-A383-4D77-9643-96464873203E}" type="datetimeFigureOut">
              <a:rPr lang="ru-RU" smtClean="0"/>
              <a:t>29.06.2017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1450FEC-A383-4D77-9643-96464873203E}" type="datetimeFigureOut">
              <a:rPr lang="ru-RU" smtClean="0"/>
              <a:t>29.06.2017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1450FEC-A383-4D77-9643-96464873203E}" type="datetimeFigureOut">
              <a:rPr lang="ru-RU" smtClean="0"/>
              <a:t>29.06.2017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6CBBE2-6FBA-40FC-B4DE-72DE6285A02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450FEC-A383-4D77-9643-96464873203E}" type="datetimeFigureOut">
              <a:rPr lang="ru-RU" smtClean="0"/>
              <a:t>29.06.2017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6CBBE2-6FBA-40FC-B4DE-72DE6285A02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gosnadzor.ru/activity/control/plan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620688"/>
            <a:ext cx="9144000" cy="3054201"/>
          </a:xfrm>
        </p:spPr>
        <p:txBody>
          <a:bodyPr>
            <a:noAutofit/>
          </a:bodyPr>
          <a:lstStyle/>
          <a:p>
            <a:pPr algn="ctr"/>
            <a:r>
              <a:rPr lang="ru-RU" sz="4800" dirty="0">
                <a:latin typeface="Book Antiqua" panose="02040602050305030304" pitchFamily="18" charset="0"/>
              </a:rPr>
              <a:t>Плановые и </a:t>
            </a:r>
            <a:r>
              <a:rPr lang="ru-RU" sz="4800" dirty="0" smtClean="0">
                <a:latin typeface="Book Antiqua" panose="02040602050305030304" pitchFamily="18" charset="0"/>
              </a:rPr>
              <a:t>внеплановые проверки </a:t>
            </a:r>
            <a:r>
              <a:rPr lang="ru-RU" sz="4800" dirty="0" err="1" smtClean="0">
                <a:latin typeface="Book Antiqua" panose="02040602050305030304" pitchFamily="18" charset="0"/>
              </a:rPr>
              <a:t>Ростехнадзором</a:t>
            </a:r>
            <a:r>
              <a:rPr lang="ru-RU" sz="4800" dirty="0">
                <a:latin typeface="Book Antiqua" panose="02040602050305030304" pitchFamily="18" charset="0"/>
              </a:rPr>
              <a:t> </a:t>
            </a:r>
            <a:r>
              <a:rPr lang="ru-RU" sz="4800" dirty="0" smtClean="0">
                <a:latin typeface="Book Antiqua" panose="02040602050305030304" pitchFamily="18" charset="0"/>
              </a:rPr>
              <a:t>деятельности  бункерных компаний </a:t>
            </a:r>
            <a:r>
              <a:rPr lang="ru-RU" sz="4800" dirty="0">
                <a:latin typeface="Book Antiqua" panose="02040602050305030304" pitchFamily="18" charset="0"/>
              </a:rPr>
              <a:t>и </a:t>
            </a:r>
            <a:r>
              <a:rPr lang="ru-RU" sz="4800" dirty="0" smtClean="0">
                <a:latin typeface="Book Antiqua" panose="02040602050305030304" pitchFamily="18" charset="0"/>
              </a:rPr>
              <a:t>нефтебаз</a:t>
            </a:r>
            <a:endParaRPr lang="ru-RU" sz="4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4437112"/>
            <a:ext cx="3312368" cy="2044476"/>
          </a:xfrm>
          <a:prstGeom prst="rect">
            <a:avLst/>
          </a:prstGeom>
        </p:spPr>
      </p:pic>
      <p:sp>
        <p:nvSpPr>
          <p:cNvPr id="5" name="TextBox 4"/>
          <p:cNvSpPr txBox="1"/>
          <p:nvPr/>
        </p:nvSpPr>
        <p:spPr>
          <a:xfrm>
            <a:off x="-354632" y="5853343"/>
            <a:ext cx="6048672" cy="892552"/>
          </a:xfrm>
          <a:prstGeom prst="rect">
            <a:avLst/>
          </a:prstGeom>
          <a:noFill/>
        </p:spPr>
        <p:txBody>
          <a:bodyPr wrap="square" rtlCol="0">
            <a:spAutoFit/>
          </a:bodyPr>
          <a:lstStyle/>
          <a:p>
            <a:pPr algn="ctr"/>
            <a:r>
              <a:rPr lang="en-US" sz="2000" b="1" dirty="0" smtClean="0">
                <a:ln w="1905">
                  <a:solidFill>
                    <a:schemeClr val="accent2"/>
                  </a:solidFill>
                </a:ln>
                <a:solidFill>
                  <a:schemeClr val="accent2">
                    <a:lumMod val="75000"/>
                  </a:schemeClr>
                </a:solidFill>
                <a:effectLst>
                  <a:innerShdw blurRad="69850" dist="43180" dir="5400000">
                    <a:srgbClr val="000000">
                      <a:alpha val="65000"/>
                    </a:srgbClr>
                  </a:innerShdw>
                </a:effectLst>
              </a:rPr>
              <a:t>30.06.2017  </a:t>
            </a:r>
            <a:endParaRPr lang="ru-RU" sz="2000" b="1" dirty="0" smtClean="0">
              <a:ln w="1905">
                <a:solidFill>
                  <a:schemeClr val="accent2"/>
                </a:solidFill>
              </a:ln>
              <a:solidFill>
                <a:schemeClr val="accent2">
                  <a:lumMod val="75000"/>
                </a:schemeClr>
              </a:solidFill>
              <a:effectLst>
                <a:innerShdw blurRad="69850" dist="43180" dir="5400000">
                  <a:srgbClr val="000000">
                    <a:alpha val="65000"/>
                  </a:srgbClr>
                </a:innerShdw>
              </a:effectLst>
            </a:endParaRPr>
          </a:p>
          <a:p>
            <a:pPr algn="ctr"/>
            <a:r>
              <a:rPr lang="ru-RU" sz="1600" b="1" dirty="0" smtClean="0">
                <a:ln w="1905">
                  <a:solidFill>
                    <a:schemeClr val="accent2"/>
                  </a:solidFill>
                </a:ln>
                <a:solidFill>
                  <a:schemeClr val="accent2">
                    <a:lumMod val="75000"/>
                  </a:schemeClr>
                </a:solidFill>
                <a:effectLst>
                  <a:innerShdw blurRad="69850" dist="43180" dir="5400000">
                    <a:srgbClr val="000000">
                      <a:alpha val="65000"/>
                    </a:srgbClr>
                  </a:innerShdw>
                </a:effectLst>
              </a:rPr>
              <a:t>Отель «</a:t>
            </a:r>
            <a:r>
              <a:rPr lang="ru-RU" sz="1600" b="1" dirty="0" err="1" smtClean="0">
                <a:ln w="1905">
                  <a:solidFill>
                    <a:schemeClr val="accent2"/>
                  </a:solidFill>
                </a:ln>
                <a:solidFill>
                  <a:schemeClr val="accent2">
                    <a:lumMod val="75000"/>
                  </a:schemeClr>
                </a:solidFill>
                <a:effectLst>
                  <a:innerShdw blurRad="69850" dist="43180" dir="5400000">
                    <a:srgbClr val="000000">
                      <a:alpha val="65000"/>
                    </a:srgbClr>
                  </a:innerShdw>
                </a:effectLst>
              </a:rPr>
              <a:t>Амбассадор</a:t>
            </a:r>
            <a:r>
              <a:rPr lang="ru-RU" sz="1600" b="1" dirty="0" smtClean="0">
                <a:ln w="1905">
                  <a:solidFill>
                    <a:schemeClr val="accent2"/>
                  </a:solidFill>
                </a:ln>
                <a:solidFill>
                  <a:schemeClr val="accent2">
                    <a:lumMod val="75000"/>
                  </a:schemeClr>
                </a:solidFill>
                <a:effectLst>
                  <a:innerShdw blurRad="69850" dist="43180" dir="5400000">
                    <a:srgbClr val="000000">
                      <a:alpha val="65000"/>
                    </a:srgbClr>
                  </a:innerShdw>
                </a:effectLst>
              </a:rPr>
              <a:t>», Санкт-Петербург</a:t>
            </a:r>
          </a:p>
          <a:p>
            <a:pPr algn="ctr"/>
            <a:endParaRPr lang="ru-RU" sz="1600" b="1" dirty="0">
              <a:ln w="1905">
                <a:solidFill>
                  <a:schemeClr val="accent2"/>
                </a:solidFill>
              </a:ln>
              <a:solidFill>
                <a:schemeClr val="accent2">
                  <a:lumMod val="75000"/>
                </a:schemeClr>
              </a:solidFill>
              <a:effectLst>
                <a:innerShdw blurRad="69850" dist="43180" dir="5400000">
                  <a:srgbClr val="000000">
                    <a:alpha val="65000"/>
                  </a:srgbClr>
                </a:innerShdw>
              </a:effectLst>
            </a:endParaRPr>
          </a:p>
        </p:txBody>
      </p:sp>
      <p:sp>
        <p:nvSpPr>
          <p:cNvPr id="3" name="TextBox 2"/>
          <p:cNvSpPr txBox="1"/>
          <p:nvPr/>
        </p:nvSpPr>
        <p:spPr>
          <a:xfrm>
            <a:off x="-8182" y="3861048"/>
            <a:ext cx="4436166" cy="461665"/>
          </a:xfrm>
          <a:prstGeom prst="rect">
            <a:avLst/>
          </a:prstGeom>
          <a:noFill/>
        </p:spPr>
        <p:txBody>
          <a:bodyPr wrap="square" rtlCol="0">
            <a:spAutoFit/>
          </a:bodyPr>
          <a:lstStyle/>
          <a:p>
            <a:r>
              <a:rPr lang="ru-RU" sz="2400" b="1" i="1" dirty="0" smtClean="0">
                <a:solidFill>
                  <a:schemeClr val="accent2">
                    <a:lumMod val="75000"/>
                  </a:schemeClr>
                </a:solidFill>
              </a:rPr>
              <a:t>Практический семинар</a:t>
            </a:r>
            <a:endParaRPr lang="ru-RU" sz="2400" b="1" i="1" dirty="0">
              <a:solidFill>
                <a:schemeClr val="accent2">
                  <a:lumMod val="75000"/>
                </a:schemeClr>
              </a:solidFill>
            </a:endParaRPr>
          </a:p>
        </p:txBody>
      </p:sp>
    </p:spTree>
    <p:extLst>
      <p:ext uri="{BB962C8B-B14F-4D97-AF65-F5344CB8AC3E}">
        <p14:creationId xmlns:p14="http://schemas.microsoft.com/office/powerpoint/2010/main" val="50498164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692696"/>
            <a:ext cx="9068289" cy="4801314"/>
          </a:xfrm>
          <a:prstGeom prst="rect">
            <a:avLst/>
          </a:prstGeom>
          <a:noFill/>
        </p:spPr>
        <p:txBody>
          <a:bodyPr wrap="square" rtlCol="0">
            <a:spAutoFit/>
          </a:bodyPr>
          <a:lstStyle/>
          <a:p>
            <a:pPr algn="just"/>
            <a:r>
              <a:rPr lang="ru-RU" dirty="0" smtClean="0"/>
              <a:t>8</a:t>
            </a:r>
            <a:r>
              <a:rPr lang="ru-RU" dirty="0"/>
              <a:t>) требовать от юридического лица, индивидуального предпринимателя представления документов и (или) информации, включая разрешительные документы, имеющиеся в распоряжении иных государственных органов, органов местного самоуправления либо подведомственных государственным органам или органам местного самоуправления организаций, включенные в определенный Правительством Российской Федерации перечень;</a:t>
            </a:r>
          </a:p>
          <a:p>
            <a:pPr algn="just"/>
            <a:r>
              <a:rPr lang="ru-RU" dirty="0"/>
              <a:t>9) требовать от юридического лица, индивидуального предпринимателя представления документов, информации до даты начала проведения проверки. Орган государственного контроля (надзора), орган муниципального контроля после принятия распоряжения или приказа о проведении проверки вправе запрашивать необходимые документы и (или) информацию в рамках межведомственного информационного взаимодействия.</a:t>
            </a:r>
          </a:p>
          <a:p>
            <a:pPr algn="just"/>
            <a:endParaRPr lang="ru-RU" dirty="0" smtClean="0"/>
          </a:p>
          <a:p>
            <a:pPr algn="just"/>
            <a:r>
              <a:rPr lang="ru-RU" dirty="0" smtClean="0"/>
              <a:t>Схожий список приведен и в п. 8 Административного регламента. </a:t>
            </a:r>
          </a:p>
          <a:p>
            <a:pPr algn="just"/>
            <a:endParaRPr lang="ru-RU" dirty="0"/>
          </a:p>
          <a:p>
            <a:pPr algn="just"/>
            <a:r>
              <a:rPr lang="en-US" dirty="0" smtClean="0"/>
              <a:t>NB! </a:t>
            </a:r>
            <a:r>
              <a:rPr lang="ru-RU" dirty="0" smtClean="0"/>
              <a:t>При проведении проверки юридическое лицо обладает обширными правами, перечисленными в </a:t>
            </a:r>
            <a:r>
              <a:rPr lang="ru-RU" b="1" dirty="0" smtClean="0"/>
              <a:t>ст. 21 ФЗ №294</a:t>
            </a:r>
            <a:r>
              <a:rPr lang="ru-RU" dirty="0" smtClean="0"/>
              <a:t>.</a:t>
            </a:r>
          </a:p>
        </p:txBody>
      </p:sp>
    </p:spTree>
    <p:extLst>
      <p:ext uri="{BB962C8B-B14F-4D97-AF65-F5344CB8AC3E}">
        <p14:creationId xmlns:p14="http://schemas.microsoft.com/office/powerpoint/2010/main" val="232216378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404664"/>
            <a:ext cx="9068289" cy="369332"/>
          </a:xfrm>
          <a:prstGeom prst="rect">
            <a:avLst/>
          </a:prstGeom>
          <a:noFill/>
        </p:spPr>
        <p:txBody>
          <a:bodyPr wrap="square" rtlCol="0">
            <a:spAutoFit/>
          </a:bodyPr>
          <a:lstStyle/>
          <a:p>
            <a:pPr algn="just"/>
            <a:r>
              <a:rPr lang="ru-RU" b="1" dirty="0" smtClean="0"/>
              <a:t>Оформление результатов проверки</a:t>
            </a:r>
          </a:p>
        </p:txBody>
      </p:sp>
      <p:sp>
        <p:nvSpPr>
          <p:cNvPr id="3" name="TextBox 2"/>
          <p:cNvSpPr txBox="1"/>
          <p:nvPr/>
        </p:nvSpPr>
        <p:spPr>
          <a:xfrm>
            <a:off x="53751" y="868070"/>
            <a:ext cx="9014538" cy="5632311"/>
          </a:xfrm>
          <a:prstGeom prst="rect">
            <a:avLst/>
          </a:prstGeom>
          <a:noFill/>
        </p:spPr>
        <p:txBody>
          <a:bodyPr wrap="square" rtlCol="0">
            <a:spAutoFit/>
          </a:bodyPr>
          <a:lstStyle/>
          <a:p>
            <a:pPr algn="just"/>
            <a:r>
              <a:rPr lang="ru-RU" dirty="0"/>
              <a:t>По результатам проверки должностным </a:t>
            </a:r>
            <a:r>
              <a:rPr lang="ru-RU" dirty="0" smtClean="0"/>
              <a:t>лицом </a:t>
            </a:r>
            <a:r>
              <a:rPr lang="ru-RU" dirty="0" err="1" smtClean="0"/>
              <a:t>Ростехнадзора</a:t>
            </a:r>
            <a:r>
              <a:rPr lang="ru-RU" dirty="0" smtClean="0"/>
              <a:t> составляется </a:t>
            </a:r>
            <a:r>
              <a:rPr lang="ru-RU" b="1" dirty="0"/>
              <a:t>акт</a:t>
            </a:r>
            <a:r>
              <a:rPr lang="ru-RU" dirty="0"/>
              <a:t> в соответствии с типовой </a:t>
            </a:r>
            <a:r>
              <a:rPr lang="ru-RU" dirty="0" smtClean="0"/>
              <a:t>формой акта проверки, утвержденной </a:t>
            </a:r>
            <a:r>
              <a:rPr lang="ru-RU" dirty="0"/>
              <a:t>приказом Министерства экономического развития Российской Федерации от 30 апреля 2009 г. N </a:t>
            </a:r>
            <a:r>
              <a:rPr lang="ru-RU" dirty="0" smtClean="0"/>
              <a:t>141. </a:t>
            </a:r>
          </a:p>
          <a:p>
            <a:pPr algn="just"/>
            <a:r>
              <a:rPr lang="ru-RU" dirty="0" smtClean="0"/>
              <a:t>Акт </a:t>
            </a:r>
            <a:r>
              <a:rPr lang="ru-RU" dirty="0"/>
              <a:t>проверки оформляется </a:t>
            </a:r>
            <a:r>
              <a:rPr lang="ru-RU" u="sng" dirty="0"/>
              <a:t>непосредственно после ее завершения</a:t>
            </a:r>
            <a:r>
              <a:rPr lang="ru-RU" dirty="0"/>
              <a:t> в двух экземплярах, один из которых с копиями приложений вручается руководителю, иному должностному лицу или уполномоченному представителю юридического </a:t>
            </a:r>
            <a:r>
              <a:rPr lang="ru-RU" dirty="0" smtClean="0"/>
              <a:t>лица.</a:t>
            </a:r>
          </a:p>
          <a:p>
            <a:pPr algn="just"/>
            <a:r>
              <a:rPr lang="ru-RU" dirty="0"/>
              <a:t>В случае отсутствия руководителя, иного должностного лица или </a:t>
            </a:r>
            <a:r>
              <a:rPr lang="ru-RU" dirty="0" smtClean="0"/>
              <a:t>уполномоченного </a:t>
            </a:r>
            <a:r>
              <a:rPr lang="ru-RU" dirty="0"/>
              <a:t>представителя юридического </a:t>
            </a:r>
            <a:r>
              <a:rPr lang="ru-RU" dirty="0" smtClean="0"/>
              <a:t>лица или отказа </a:t>
            </a:r>
            <a:r>
              <a:rPr lang="ru-RU" dirty="0"/>
              <a:t>проверяемого лица дать расписку об ознакомлении либо об отказе в ознакомлении с актом проверки акт направляется заказным почтовым отправлением с уведомлением о вручении, которое приобщается к экземпляру акта проверки, хранящемуся в деле </a:t>
            </a:r>
            <a:r>
              <a:rPr lang="ru-RU" dirty="0" err="1" smtClean="0"/>
              <a:t>Ростехнадзора</a:t>
            </a:r>
            <a:r>
              <a:rPr lang="ru-RU" dirty="0" smtClean="0"/>
              <a:t>.</a:t>
            </a:r>
            <a:endParaRPr lang="ru-RU" dirty="0"/>
          </a:p>
          <a:p>
            <a:pPr algn="just"/>
            <a:r>
              <a:rPr lang="ru-RU" dirty="0" smtClean="0"/>
              <a:t>К </a:t>
            </a:r>
            <a:r>
              <a:rPr lang="ru-RU" dirty="0"/>
              <a:t>акту проверки прилагаются протоколы отбора проб обследования </a:t>
            </a:r>
            <a:r>
              <a:rPr lang="ru-RU" dirty="0" smtClean="0"/>
              <a:t>объектов </a:t>
            </a:r>
            <a:r>
              <a:rPr lang="ru-RU" dirty="0"/>
              <a:t>производственной </a:t>
            </a:r>
            <a:r>
              <a:rPr lang="ru-RU" dirty="0" smtClean="0"/>
              <a:t>среды, объяснения </a:t>
            </a:r>
            <a:r>
              <a:rPr lang="ru-RU" dirty="0"/>
              <a:t>работников юридического лица, </a:t>
            </a:r>
            <a:r>
              <a:rPr lang="ru-RU" dirty="0" smtClean="0"/>
              <a:t>на </a:t>
            </a:r>
            <a:r>
              <a:rPr lang="ru-RU" dirty="0"/>
              <a:t>которых возлагается ответственность за нарушение обязательных требований, предписания об устранении выявленных нарушений, иные связанные с результатами проверки документы или их копии.</a:t>
            </a:r>
          </a:p>
          <a:p>
            <a:pPr algn="just"/>
            <a:endParaRPr lang="ru-RU" dirty="0"/>
          </a:p>
        </p:txBody>
      </p:sp>
    </p:spTree>
    <p:extLst>
      <p:ext uri="{BB962C8B-B14F-4D97-AF65-F5344CB8AC3E}">
        <p14:creationId xmlns:p14="http://schemas.microsoft.com/office/powerpoint/2010/main" val="1263186260"/>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404664"/>
            <a:ext cx="9068289" cy="369332"/>
          </a:xfrm>
          <a:prstGeom prst="rect">
            <a:avLst/>
          </a:prstGeom>
          <a:noFill/>
        </p:spPr>
        <p:txBody>
          <a:bodyPr wrap="square" rtlCol="0">
            <a:spAutoFit/>
          </a:bodyPr>
          <a:lstStyle/>
          <a:p>
            <a:pPr algn="just"/>
            <a:r>
              <a:rPr lang="ru-RU" b="1" dirty="0" smtClean="0"/>
              <a:t>Оформление результатов проверки</a:t>
            </a:r>
          </a:p>
        </p:txBody>
      </p:sp>
      <p:sp>
        <p:nvSpPr>
          <p:cNvPr id="3" name="TextBox 2"/>
          <p:cNvSpPr txBox="1"/>
          <p:nvPr/>
        </p:nvSpPr>
        <p:spPr>
          <a:xfrm>
            <a:off x="53751" y="868070"/>
            <a:ext cx="9014538" cy="5909310"/>
          </a:xfrm>
          <a:prstGeom prst="rect">
            <a:avLst/>
          </a:prstGeom>
          <a:noFill/>
        </p:spPr>
        <p:txBody>
          <a:bodyPr wrap="square" rtlCol="0">
            <a:spAutoFit/>
          </a:bodyPr>
          <a:lstStyle/>
          <a:p>
            <a:pPr algn="just"/>
            <a:r>
              <a:rPr lang="en-US" b="1" i="1" dirty="0" smtClean="0"/>
              <a:t>NB</a:t>
            </a:r>
            <a:r>
              <a:rPr lang="en-US" dirty="0" smtClean="0"/>
              <a:t> </a:t>
            </a:r>
            <a:r>
              <a:rPr lang="ru-RU" dirty="0" smtClean="0"/>
              <a:t>при выявлении признаков совершения организацией административного правонарушения, должностное лицо обязано составить </a:t>
            </a:r>
            <a:r>
              <a:rPr lang="ru-RU" b="1" dirty="0" smtClean="0"/>
              <a:t>протокол об административном правонарушении</a:t>
            </a:r>
            <a:r>
              <a:rPr lang="ru-RU" dirty="0" smtClean="0"/>
              <a:t>, предусмотренный ст. 28.2 КоАП РФ.</a:t>
            </a:r>
          </a:p>
          <a:p>
            <a:pPr algn="just"/>
            <a:endParaRPr lang="ru-RU" dirty="0" smtClean="0"/>
          </a:p>
          <a:p>
            <a:pPr algn="just"/>
            <a:r>
              <a:rPr lang="ru-RU" dirty="0"/>
              <a:t>В протоколе об административном правонарушении указываются дата и место его составления, должность, фамилия и инициалы лица, составившего протокол, сведения о лице, в отношении которого возбуждено дело об административном правонарушении, фамилии, имена, отчества, адреса места жительства свидетелей и потерпевших, если имеются свидетели и потерпевшие, место, время совершения и событие административного правонарушения, статья </a:t>
            </a:r>
            <a:r>
              <a:rPr lang="ru-RU" dirty="0" smtClean="0"/>
              <a:t>КоАП </a:t>
            </a:r>
            <a:r>
              <a:rPr lang="ru-RU" dirty="0"/>
              <a:t>или </a:t>
            </a:r>
            <a:r>
              <a:rPr lang="ru-RU" dirty="0" smtClean="0"/>
              <a:t>закона, </a:t>
            </a:r>
            <a:r>
              <a:rPr lang="ru-RU" dirty="0"/>
              <a:t>предусматривающая административную ответственность за данное административное правонарушение, </a:t>
            </a:r>
            <a:r>
              <a:rPr lang="ru-RU" dirty="0" smtClean="0"/>
              <a:t>объяснение законного </a:t>
            </a:r>
            <a:r>
              <a:rPr lang="ru-RU" dirty="0"/>
              <a:t>представителя юридического лица, в отношении которых возбуждено дело, иные сведения, необходимые для разрешения дела</a:t>
            </a:r>
            <a:r>
              <a:rPr lang="ru-RU" dirty="0" smtClean="0"/>
              <a:t>.</a:t>
            </a:r>
            <a:endParaRPr lang="ru-RU" dirty="0"/>
          </a:p>
          <a:p>
            <a:pPr algn="just"/>
            <a:r>
              <a:rPr lang="ru-RU" dirty="0" smtClean="0"/>
              <a:t>Законному </a:t>
            </a:r>
            <a:r>
              <a:rPr lang="ru-RU" dirty="0"/>
              <a:t>представителю юридического лица, в отношении которых возбуждено дело об административном правонарушении, должна быть предоставлена возможность ознакомления с протоколом об административном правонарушении. Указанные лица вправе представить объяснения и замечания по содержанию протокола, которые прилагаются к протоколу.</a:t>
            </a:r>
          </a:p>
          <a:p>
            <a:pPr algn="just"/>
            <a:endParaRPr lang="ru-RU" dirty="0"/>
          </a:p>
          <a:p>
            <a:pPr algn="just"/>
            <a:endParaRPr lang="ru-RU" dirty="0"/>
          </a:p>
        </p:txBody>
      </p:sp>
    </p:spTree>
    <p:extLst>
      <p:ext uri="{BB962C8B-B14F-4D97-AF65-F5344CB8AC3E}">
        <p14:creationId xmlns:p14="http://schemas.microsoft.com/office/powerpoint/2010/main" val="3368005215"/>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 y="355319"/>
            <a:ext cx="9068289" cy="369332"/>
          </a:xfrm>
          <a:prstGeom prst="rect">
            <a:avLst/>
          </a:prstGeom>
          <a:noFill/>
        </p:spPr>
        <p:txBody>
          <a:bodyPr wrap="square" rtlCol="0">
            <a:spAutoFit/>
          </a:bodyPr>
          <a:lstStyle/>
          <a:p>
            <a:pPr algn="just"/>
            <a:r>
              <a:rPr lang="ru-RU" dirty="0"/>
              <a:t>Прокуратура как защитник </a:t>
            </a:r>
            <a:r>
              <a:rPr lang="ru-RU" dirty="0" smtClean="0"/>
              <a:t>интересов бизнеса</a:t>
            </a:r>
            <a:endParaRPr lang="ru-RU" b="1" dirty="0" smtClean="0"/>
          </a:p>
        </p:txBody>
      </p:sp>
      <p:sp>
        <p:nvSpPr>
          <p:cNvPr id="3" name="TextBox 2"/>
          <p:cNvSpPr txBox="1"/>
          <p:nvPr/>
        </p:nvSpPr>
        <p:spPr>
          <a:xfrm>
            <a:off x="53750" y="909317"/>
            <a:ext cx="9014538" cy="3970318"/>
          </a:xfrm>
          <a:prstGeom prst="rect">
            <a:avLst/>
          </a:prstGeom>
          <a:noFill/>
        </p:spPr>
        <p:txBody>
          <a:bodyPr wrap="square" rtlCol="0">
            <a:spAutoFit/>
          </a:bodyPr>
          <a:lstStyle/>
          <a:p>
            <a:pPr algn="just"/>
            <a:r>
              <a:rPr lang="ru-RU" dirty="0" smtClean="0"/>
              <a:t>Если вы полагаете, что при проведении проверки Ваши права были нарушены, то вы имеете право обратиться в органы прокуратуры с заявлением/жалобой на действия должностных лиц государственного органа, проводивших проверку.</a:t>
            </a:r>
          </a:p>
          <a:p>
            <a:pPr algn="just"/>
            <a:endParaRPr lang="ru-RU" dirty="0" smtClean="0"/>
          </a:p>
          <a:p>
            <a:pPr algn="just"/>
            <a:r>
              <a:rPr lang="ru-RU" dirty="0" smtClean="0"/>
              <a:t>Такая жалоба должна быть подана в соответствии с соответствующим </a:t>
            </a:r>
            <a:r>
              <a:rPr lang="ru-RU" dirty="0"/>
              <a:t>Федеральным законом от 17.01.1992 N </a:t>
            </a:r>
            <a:r>
              <a:rPr lang="ru-RU" dirty="0" smtClean="0"/>
              <a:t>2202-1 "О </a:t>
            </a:r>
            <a:r>
              <a:rPr lang="ru-RU" dirty="0"/>
              <a:t>прокуратуре Российской </a:t>
            </a:r>
            <a:r>
              <a:rPr lang="ru-RU" dirty="0" smtClean="0"/>
              <a:t>Федерации</a:t>
            </a:r>
            <a:r>
              <a:rPr lang="en-US" dirty="0" smtClean="0"/>
              <a:t>”</a:t>
            </a:r>
            <a:r>
              <a:rPr lang="ru-RU" dirty="0" smtClean="0"/>
              <a:t>.</a:t>
            </a:r>
            <a:endParaRPr lang="en-US" dirty="0" smtClean="0"/>
          </a:p>
          <a:p>
            <a:pPr algn="just"/>
            <a:endParaRPr lang="en-US" dirty="0"/>
          </a:p>
          <a:p>
            <a:pPr algn="just"/>
            <a:r>
              <a:rPr lang="ru-RU" dirty="0" smtClean="0"/>
              <a:t>Однако необходимо помнить, что подача такой жалобы возможна и целесообразна, пока не возбуждено дело об административном правонарушении и не составлен протокол в соответствии </a:t>
            </a:r>
            <a:r>
              <a:rPr lang="ru-RU" smtClean="0"/>
              <a:t>с положениями КоАП РФ.</a:t>
            </a:r>
            <a:endParaRPr lang="ru-RU" dirty="0"/>
          </a:p>
          <a:p>
            <a:pPr algn="just"/>
            <a:endParaRPr lang="ru-RU" dirty="0"/>
          </a:p>
          <a:p>
            <a:pPr algn="just"/>
            <a:endParaRPr lang="ru-RU" dirty="0" smtClean="0"/>
          </a:p>
          <a:p>
            <a:pPr algn="just"/>
            <a:endParaRPr lang="ru-RU" dirty="0" smtClean="0"/>
          </a:p>
        </p:txBody>
      </p:sp>
    </p:spTree>
    <p:extLst>
      <p:ext uri="{BB962C8B-B14F-4D97-AF65-F5344CB8AC3E}">
        <p14:creationId xmlns:p14="http://schemas.microsoft.com/office/powerpoint/2010/main" val="1232326749"/>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 y="355319"/>
            <a:ext cx="9068289" cy="369332"/>
          </a:xfrm>
          <a:prstGeom prst="rect">
            <a:avLst/>
          </a:prstGeom>
          <a:noFill/>
        </p:spPr>
        <p:txBody>
          <a:bodyPr wrap="square" rtlCol="0">
            <a:spAutoFit/>
          </a:bodyPr>
          <a:lstStyle/>
          <a:p>
            <a:pPr algn="just"/>
            <a:r>
              <a:rPr lang="ru-RU" dirty="0" smtClean="0"/>
              <a:t>Обжалование результатов проверок</a:t>
            </a:r>
            <a:endParaRPr lang="ru-RU" b="1" dirty="0" smtClean="0"/>
          </a:p>
        </p:txBody>
      </p:sp>
      <p:sp>
        <p:nvSpPr>
          <p:cNvPr id="3" name="TextBox 2"/>
          <p:cNvSpPr txBox="1"/>
          <p:nvPr/>
        </p:nvSpPr>
        <p:spPr>
          <a:xfrm>
            <a:off x="53750" y="909317"/>
            <a:ext cx="9014538" cy="5632311"/>
          </a:xfrm>
          <a:prstGeom prst="rect">
            <a:avLst/>
          </a:prstGeom>
          <a:noFill/>
        </p:spPr>
        <p:txBody>
          <a:bodyPr wrap="square" rtlCol="0">
            <a:spAutoFit/>
          </a:bodyPr>
          <a:lstStyle/>
          <a:p>
            <a:pPr algn="just"/>
            <a:r>
              <a:rPr lang="ru-RU" i="1" dirty="0" smtClean="0"/>
              <a:t>В результате проведения проверки вы или ваша компания привлечены к административной ответственности?</a:t>
            </a:r>
          </a:p>
          <a:p>
            <a:pPr algn="just"/>
            <a:r>
              <a:rPr lang="ru-RU" dirty="0" smtClean="0"/>
              <a:t>Нормы </a:t>
            </a:r>
            <a:r>
              <a:rPr lang="ru-RU" b="1" dirty="0" smtClean="0"/>
              <a:t>КоАП РФ (Глава 30) и АПК РФ (Глава 24)</a:t>
            </a:r>
            <a:r>
              <a:rPr lang="ru-RU" dirty="0" smtClean="0"/>
              <a:t> позволяют обжаловать такое постановление государственного органа/должностного лица.</a:t>
            </a:r>
            <a:endParaRPr lang="ru-RU" dirty="0"/>
          </a:p>
          <a:p>
            <a:pPr algn="just"/>
            <a:r>
              <a:rPr lang="ru-RU" dirty="0" smtClean="0"/>
              <a:t>Постановление </a:t>
            </a:r>
            <a:r>
              <a:rPr lang="ru-RU" dirty="0"/>
              <a:t>по делу об административном правонарушении может быть </a:t>
            </a:r>
            <a:r>
              <a:rPr lang="ru-RU" dirty="0" smtClean="0"/>
              <a:t>обжаловано:</a:t>
            </a:r>
            <a:endParaRPr lang="ru-RU" dirty="0"/>
          </a:p>
          <a:p>
            <a:pPr lvl="1" algn="just"/>
            <a:r>
              <a:rPr lang="ru-RU" dirty="0"/>
              <a:t>1) вынесенное судьей - в вышестоящий суд;</a:t>
            </a:r>
          </a:p>
          <a:p>
            <a:pPr lvl="1" algn="just"/>
            <a:r>
              <a:rPr lang="ru-RU" dirty="0" smtClean="0"/>
              <a:t>2) вынесенное </a:t>
            </a:r>
            <a:r>
              <a:rPr lang="ru-RU" dirty="0"/>
              <a:t>коллегиальным органом - в районный суд по месту нахождения коллегиального органа;</a:t>
            </a:r>
          </a:p>
          <a:p>
            <a:pPr lvl="1" algn="just"/>
            <a:r>
              <a:rPr lang="ru-RU" dirty="0"/>
              <a:t>3) вынесенное должностным лицом - в вышестоящий орган, вышестоящему должностному лицу либо в районный суд по месту рассмотрения дела;</a:t>
            </a:r>
          </a:p>
          <a:p>
            <a:pPr lvl="1" algn="just"/>
            <a:r>
              <a:rPr lang="ru-RU" dirty="0" smtClean="0"/>
              <a:t>4</a:t>
            </a:r>
            <a:r>
              <a:rPr lang="ru-RU" dirty="0"/>
              <a:t>) вынесенное иным органом, созданным в соответствии с законом субъекта Российской Федерации, - в районный суд по месту рассмотрения дела.</a:t>
            </a:r>
          </a:p>
          <a:p>
            <a:pPr algn="just"/>
            <a:endParaRPr lang="ru-RU" dirty="0" smtClean="0"/>
          </a:p>
          <a:p>
            <a:pPr algn="just"/>
            <a:r>
              <a:rPr lang="ru-RU" dirty="0" smtClean="0"/>
              <a:t>Постановление </a:t>
            </a:r>
            <a:r>
              <a:rPr lang="ru-RU" dirty="0"/>
              <a:t>по делу об административном правонарушении, связанном с осуществлением предпринимательской или иной экономической деятельности юридическим лицом или лицом, осуществляющим предпринимательскую деятельность без образования юридического лица, обжалуется в арбитражный суд в соответствии с арбитражным процессуальным законодательством.</a:t>
            </a:r>
          </a:p>
          <a:p>
            <a:pPr algn="just"/>
            <a:endParaRPr lang="ru-RU" dirty="0" smtClean="0"/>
          </a:p>
        </p:txBody>
      </p:sp>
    </p:spTree>
    <p:extLst>
      <p:ext uri="{BB962C8B-B14F-4D97-AF65-F5344CB8AC3E}">
        <p14:creationId xmlns:p14="http://schemas.microsoft.com/office/powerpoint/2010/main" val="4008399403"/>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 y="355319"/>
            <a:ext cx="9068289" cy="369332"/>
          </a:xfrm>
          <a:prstGeom prst="rect">
            <a:avLst/>
          </a:prstGeom>
          <a:noFill/>
        </p:spPr>
        <p:txBody>
          <a:bodyPr wrap="square" rtlCol="0">
            <a:spAutoFit/>
          </a:bodyPr>
          <a:lstStyle/>
          <a:p>
            <a:pPr algn="just"/>
            <a:r>
              <a:rPr lang="ru-RU" dirty="0" smtClean="0"/>
              <a:t>Защита интересов юридических лиц</a:t>
            </a:r>
            <a:endParaRPr lang="ru-RU" b="1" dirty="0" smtClean="0"/>
          </a:p>
        </p:txBody>
      </p:sp>
      <p:sp>
        <p:nvSpPr>
          <p:cNvPr id="3" name="TextBox 2"/>
          <p:cNvSpPr txBox="1"/>
          <p:nvPr/>
        </p:nvSpPr>
        <p:spPr>
          <a:xfrm>
            <a:off x="78293" y="884802"/>
            <a:ext cx="9014538" cy="5632311"/>
          </a:xfrm>
          <a:prstGeom prst="rect">
            <a:avLst/>
          </a:prstGeom>
          <a:noFill/>
        </p:spPr>
        <p:txBody>
          <a:bodyPr wrap="square" rtlCol="0">
            <a:spAutoFit/>
          </a:bodyPr>
          <a:lstStyle/>
          <a:p>
            <a:r>
              <a:rPr lang="ru-RU" dirty="0"/>
              <a:t>Статья </a:t>
            </a:r>
            <a:r>
              <a:rPr lang="ru-RU" dirty="0" smtClean="0"/>
              <a:t>24 ФЗ №294 «</a:t>
            </a:r>
            <a:r>
              <a:rPr lang="ru-RU" dirty="0"/>
              <a:t>О защите прав юридических лиц и индивидуальных предпринимателей при осуществлении государственного контроля (надзора) и муниципального </a:t>
            </a:r>
            <a:r>
              <a:rPr lang="ru-RU" dirty="0" smtClean="0"/>
              <a:t>контроля»</a:t>
            </a:r>
            <a:endParaRPr lang="ru-RU" dirty="0"/>
          </a:p>
          <a:p>
            <a:endParaRPr lang="ru-RU" dirty="0"/>
          </a:p>
          <a:p>
            <a:pPr algn="just"/>
            <a:r>
              <a:rPr lang="ru-RU" dirty="0"/>
              <a:t>1. Юридические лица независимо от организационно-правовой формы в соответствии с уставными документами, индивидуальные предприниматели имеют право осуществлять защиту своих прав и (или) законных интересов в порядке, установленном законодательством Российской Федерации.</a:t>
            </a:r>
          </a:p>
          <a:p>
            <a:pPr algn="just"/>
            <a:r>
              <a:rPr lang="ru-RU" dirty="0"/>
              <a:t>2. Объединения юридических лиц, индивидуальных предпринимателей, саморегулируемые организации вправе:</a:t>
            </a:r>
          </a:p>
          <a:p>
            <a:pPr lvl="1" algn="just"/>
            <a:r>
              <a:rPr lang="ru-RU" dirty="0"/>
              <a:t>1) обращаться в органы прокуратуры с просьбой принести протест на противоречащие закону нормативные правовые акты, на основании которых проводятся проверки юридических лиц, индивидуальных предпринимателей;</a:t>
            </a:r>
          </a:p>
          <a:p>
            <a:pPr lvl="1" algn="just"/>
            <a:r>
              <a:rPr lang="ru-RU" dirty="0"/>
              <a:t>2) обращаться в суд в защиту нарушенных при осуществлении государственного контроля (надзора), муниципального контроля прав и (или) законных интересов юридических лиц, индивидуальных предпринимателей, являющихся членами указанных объединений, саморегулируемых организаций.</a:t>
            </a:r>
          </a:p>
          <a:p>
            <a:pPr algn="just"/>
            <a:endParaRPr lang="ru-RU" dirty="0" smtClean="0"/>
          </a:p>
        </p:txBody>
      </p:sp>
    </p:spTree>
    <p:extLst>
      <p:ext uri="{BB962C8B-B14F-4D97-AF65-F5344CB8AC3E}">
        <p14:creationId xmlns:p14="http://schemas.microsoft.com/office/powerpoint/2010/main" val="426251390"/>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1303"/>
            <a:ext cx="9144000" cy="6463308"/>
          </a:xfrm>
          <a:prstGeom prst="rect">
            <a:avLst/>
          </a:prstGeom>
          <a:noFill/>
        </p:spPr>
        <p:txBody>
          <a:bodyPr wrap="square" rtlCol="0">
            <a:spAutoFit/>
          </a:bodyPr>
          <a:lstStyle/>
          <a:p>
            <a:pPr algn="just"/>
            <a:r>
              <a:rPr lang="ru-RU" dirty="0"/>
              <a:t>Статья </a:t>
            </a:r>
            <a:r>
              <a:rPr lang="ru-RU" dirty="0" smtClean="0"/>
              <a:t>9.1 КоАП РФ </a:t>
            </a:r>
            <a:r>
              <a:rPr lang="ru-RU" b="1" dirty="0"/>
              <a:t>Нарушение требований промышленной безопасности или условий лицензий на осуществление видов деятельности в области промышленной безопасности опасных производственных объектов</a:t>
            </a:r>
          </a:p>
          <a:p>
            <a:pPr algn="just"/>
            <a:endParaRPr lang="ru-RU" dirty="0" smtClean="0"/>
          </a:p>
          <a:p>
            <a:pPr algn="just"/>
            <a:r>
              <a:rPr lang="ru-RU" b="1" dirty="0" smtClean="0"/>
              <a:t>1</a:t>
            </a:r>
            <a:r>
              <a:rPr lang="ru-RU" b="1" dirty="0"/>
              <a:t>. </a:t>
            </a:r>
            <a:r>
              <a:rPr lang="ru-RU" dirty="0"/>
              <a:t>Нарушение требований промышленной безопасности или условий лицензий на осуществление видов деятельности в области промышленной безопасности опасных производственных объектов -</a:t>
            </a:r>
          </a:p>
          <a:p>
            <a:pPr marL="285750" indent="-285750" algn="just">
              <a:buFont typeface="Arial" panose="020B0604020202020204" pitchFamily="34" charset="0"/>
              <a:buChar char="•"/>
            </a:pPr>
            <a:r>
              <a:rPr lang="ru-RU" dirty="0"/>
              <a:t>влечет наложение административного штрафа на граждан в размере от двух тысяч до трех тысяч рублей; </a:t>
            </a:r>
            <a:r>
              <a:rPr lang="ru-RU" u="sng" dirty="0"/>
              <a:t>на должностных лиц</a:t>
            </a:r>
            <a:r>
              <a:rPr lang="ru-RU" dirty="0"/>
              <a:t> - от двадцати тысяч до тридцати тысяч рублей или дисквалификацию на срок от шести месяцев до одного года; </a:t>
            </a:r>
            <a:r>
              <a:rPr lang="ru-RU" u="sng" dirty="0"/>
              <a:t>на юридических лиц </a:t>
            </a:r>
            <a:r>
              <a:rPr lang="ru-RU" dirty="0"/>
              <a:t>- от двухсот тысяч до трехсот тысяч рублей или административное приостановление деятельности на срок до девяноста суток.</a:t>
            </a:r>
          </a:p>
          <a:p>
            <a:pPr algn="just"/>
            <a:r>
              <a:rPr lang="ru-RU" b="1" dirty="0" smtClean="0"/>
              <a:t>2</a:t>
            </a:r>
            <a:r>
              <a:rPr lang="ru-RU" b="1" dirty="0"/>
              <a:t>. </a:t>
            </a:r>
            <a:r>
              <a:rPr lang="ru-RU" dirty="0"/>
              <a:t>Нарушение требований промышленной безопасности к получению, использованию, переработке, хранению, транспортировке, уничтожению и учету взрывчатых веществ на опасных производственных объектах -</a:t>
            </a:r>
          </a:p>
          <a:p>
            <a:pPr marL="285750" indent="-285750" algn="just">
              <a:buFont typeface="Arial" panose="020B0604020202020204" pitchFamily="34" charset="0"/>
              <a:buChar char="•"/>
            </a:pPr>
            <a:r>
              <a:rPr lang="ru-RU" dirty="0"/>
              <a:t>влечет наложение административного штрафа на граждан в размере от четырех тысяч до пяти тысяч рублей; </a:t>
            </a:r>
            <a:r>
              <a:rPr lang="ru-RU" u="sng" dirty="0"/>
              <a:t>на должностных лиц</a:t>
            </a:r>
            <a:r>
              <a:rPr lang="ru-RU" dirty="0"/>
              <a:t> - от тридцати тысяч до сорока тысяч рублей или дисквалификацию на срок от одного года до полутора лет; </a:t>
            </a:r>
            <a:r>
              <a:rPr lang="ru-RU" u="sng" dirty="0"/>
              <a:t>на юридических лиц</a:t>
            </a:r>
            <a:r>
              <a:rPr lang="ru-RU" dirty="0"/>
              <a:t> - от трехсот тысяч до четырехсот тысяч рублей или административное приостановление деятельности на срок до девяноста суток.</a:t>
            </a:r>
          </a:p>
          <a:p>
            <a:pPr algn="just"/>
            <a:endParaRPr lang="ru-RU" dirty="0"/>
          </a:p>
          <a:p>
            <a:pPr algn="just"/>
            <a:endParaRPr lang="ru-RU" dirty="0" smtClean="0"/>
          </a:p>
        </p:txBody>
      </p:sp>
    </p:spTree>
    <p:extLst>
      <p:ext uri="{BB962C8B-B14F-4D97-AF65-F5344CB8AC3E}">
        <p14:creationId xmlns:p14="http://schemas.microsoft.com/office/powerpoint/2010/main" val="4059745999"/>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1303"/>
            <a:ext cx="9144000" cy="5355312"/>
          </a:xfrm>
          <a:prstGeom prst="rect">
            <a:avLst/>
          </a:prstGeom>
          <a:noFill/>
        </p:spPr>
        <p:txBody>
          <a:bodyPr wrap="square" rtlCol="0">
            <a:spAutoFit/>
          </a:bodyPr>
          <a:lstStyle/>
          <a:p>
            <a:pPr algn="just"/>
            <a:r>
              <a:rPr lang="ru-RU" dirty="0"/>
              <a:t>Статья </a:t>
            </a:r>
            <a:r>
              <a:rPr lang="ru-RU" dirty="0" smtClean="0"/>
              <a:t>9.1 КоАП РФ </a:t>
            </a:r>
            <a:r>
              <a:rPr lang="ru-RU" b="1" dirty="0"/>
              <a:t>Нарушение требований промышленной безопасности или условий лицензий на осуществление видов деятельности в области промышленной безопасности опасных производственных объектов</a:t>
            </a:r>
          </a:p>
          <a:p>
            <a:pPr algn="just"/>
            <a:endParaRPr lang="ru-RU" dirty="0" smtClean="0"/>
          </a:p>
          <a:p>
            <a:pPr algn="just"/>
            <a:r>
              <a:rPr lang="ru-RU" b="1" dirty="0"/>
              <a:t>3.</a:t>
            </a:r>
            <a:r>
              <a:rPr lang="ru-RU" dirty="0"/>
              <a:t> Грубое нарушение требований промышленной безопасности или грубое нарушение условий лицензии на осуществление видов деятельности в области промышленной безопасности опасных производственных объектов -</a:t>
            </a:r>
          </a:p>
          <a:p>
            <a:pPr marL="285750" indent="-285750" algn="just">
              <a:buFont typeface="Arial" panose="020B0604020202020204" pitchFamily="34" charset="0"/>
              <a:buChar char="•"/>
            </a:pPr>
            <a:r>
              <a:rPr lang="ru-RU" dirty="0"/>
              <a:t>влечет наложение административного штрафа </a:t>
            </a:r>
            <a:r>
              <a:rPr lang="ru-RU" u="sng" dirty="0"/>
              <a:t>на должностных лиц </a:t>
            </a:r>
            <a:r>
              <a:rPr lang="ru-RU" dirty="0"/>
              <a:t>в размере от сорока тысяч до пятидесяти тысяч рублей или дисквалификацию на срок от одного года до двух лет; </a:t>
            </a:r>
            <a:r>
              <a:rPr lang="ru-RU" u="sng" dirty="0"/>
              <a:t>на юридических лиц</a:t>
            </a:r>
            <a:r>
              <a:rPr lang="ru-RU" dirty="0"/>
              <a:t> - от пятисот тысяч до одного миллиона рублей или административное приостановление деятельности на срок до девяноста суток.</a:t>
            </a:r>
          </a:p>
          <a:p>
            <a:pPr algn="just"/>
            <a:endParaRPr lang="ru-RU" dirty="0" smtClean="0"/>
          </a:p>
          <a:p>
            <a:pPr algn="just"/>
            <a:r>
              <a:rPr lang="ru-RU" dirty="0"/>
              <a:t> Под </a:t>
            </a:r>
            <a:r>
              <a:rPr lang="ru-RU" b="1" dirty="0"/>
              <a:t>грубым нарушением</a:t>
            </a:r>
            <a:r>
              <a:rPr lang="ru-RU" dirty="0"/>
              <a:t> требований промышленной безопасности опасных производственных объектов понимается нарушение требований промышленной безопасности, приведшее к возникновению непосредственной угрозы жизни или здоровью людей.</a:t>
            </a:r>
          </a:p>
          <a:p>
            <a:pPr algn="just"/>
            <a:endParaRPr lang="ru-RU" dirty="0"/>
          </a:p>
          <a:p>
            <a:pPr algn="just"/>
            <a:endParaRPr lang="ru-RU" dirty="0" smtClean="0"/>
          </a:p>
        </p:txBody>
      </p:sp>
      <p:pic>
        <p:nvPicPr>
          <p:cNvPr id="4"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6376745"/>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8" y="3458772"/>
            <a:ext cx="8372475"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531303"/>
            <a:ext cx="9144000" cy="3139321"/>
          </a:xfrm>
          <a:prstGeom prst="rect">
            <a:avLst/>
          </a:prstGeom>
          <a:noFill/>
        </p:spPr>
        <p:txBody>
          <a:bodyPr wrap="square" rtlCol="0">
            <a:spAutoFit/>
          </a:bodyPr>
          <a:lstStyle/>
          <a:p>
            <a:pPr algn="just"/>
            <a:r>
              <a:rPr lang="ru-RU" b="1" dirty="0"/>
              <a:t>Перечень типовых видов опасных производственных объектов для целей регистрации в государственном </a:t>
            </a:r>
            <a:r>
              <a:rPr lang="ru-RU" b="1" dirty="0" smtClean="0"/>
              <a:t>реестре.</a:t>
            </a:r>
          </a:p>
          <a:p>
            <a:pPr algn="just"/>
            <a:endParaRPr lang="ru-RU" dirty="0"/>
          </a:p>
          <a:p>
            <a:pPr algn="just"/>
            <a:r>
              <a:rPr lang="ru-RU" dirty="0" smtClean="0"/>
              <a:t>Данный </a:t>
            </a:r>
            <a:r>
              <a:rPr lang="ru-RU" dirty="0"/>
              <a:t>перечень утвержден </a:t>
            </a:r>
            <a:r>
              <a:rPr lang="ru-RU" dirty="0" smtClean="0"/>
              <a:t>Приказом </a:t>
            </a:r>
            <a:r>
              <a:rPr lang="ru-RU" dirty="0" err="1"/>
              <a:t>Ростехнадзора</a:t>
            </a:r>
            <a:r>
              <a:rPr lang="ru-RU" dirty="0"/>
              <a:t> от 07.04.2011 N </a:t>
            </a:r>
            <a:r>
              <a:rPr lang="ru-RU" dirty="0" smtClean="0"/>
              <a:t>168 </a:t>
            </a:r>
            <a:r>
              <a:rPr lang="ru-RU" dirty="0"/>
              <a:t>"Об утверждении требований к ведению государственного реестра опасных производственных объектов в части присвоения наименований опасным производственным объектам для целей регистрации в государственном реестре опасных производственных объектов"</a:t>
            </a:r>
          </a:p>
          <a:p>
            <a:pPr algn="ctr"/>
            <a:r>
              <a:rPr lang="en-US" b="1" i="1" dirty="0" smtClean="0"/>
              <a:t>NB</a:t>
            </a:r>
            <a:r>
              <a:rPr lang="en-US" i="1" dirty="0" smtClean="0"/>
              <a:t> </a:t>
            </a:r>
            <a:r>
              <a:rPr lang="ru-RU" i="1" dirty="0" smtClean="0"/>
              <a:t>с 1 января 2018 года в силу вступает </a:t>
            </a:r>
            <a:r>
              <a:rPr lang="ru-RU" i="1" dirty="0"/>
              <a:t>новый </a:t>
            </a:r>
            <a:r>
              <a:rPr lang="ru-RU" i="1" dirty="0" smtClean="0"/>
              <a:t>Приказ </a:t>
            </a:r>
            <a:r>
              <a:rPr lang="ru-RU" i="1" dirty="0" err="1" smtClean="0"/>
              <a:t>Ростехнадзора</a:t>
            </a:r>
            <a:r>
              <a:rPr lang="ru-RU" i="1" dirty="0" smtClean="0"/>
              <a:t> </a:t>
            </a:r>
            <a:r>
              <a:rPr lang="ru-RU" i="1" dirty="0"/>
              <a:t>от 25.11.2016 N </a:t>
            </a:r>
            <a:r>
              <a:rPr lang="ru-RU" i="1" dirty="0" smtClean="0"/>
              <a:t>495.</a:t>
            </a:r>
            <a:endParaRPr lang="ru-RU" i="1" dirty="0"/>
          </a:p>
          <a:p>
            <a:pPr algn="just"/>
            <a:r>
              <a:rPr lang="ru-RU" dirty="0" smtClean="0"/>
              <a:t> Выдержки из перечня:</a:t>
            </a:r>
          </a:p>
        </p:txBody>
      </p:sp>
      <p:pic>
        <p:nvPicPr>
          <p:cNvPr id="4"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366193"/>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1303"/>
            <a:ext cx="9144000" cy="1200329"/>
          </a:xfrm>
          <a:prstGeom prst="rect">
            <a:avLst/>
          </a:prstGeom>
          <a:noFill/>
        </p:spPr>
        <p:txBody>
          <a:bodyPr wrap="square" rtlCol="0">
            <a:spAutoFit/>
          </a:bodyPr>
          <a:lstStyle/>
          <a:p>
            <a:pPr algn="just"/>
            <a:r>
              <a:rPr lang="ru-RU" b="1" dirty="0"/>
              <a:t>Перечень типовых видов опасных производственных объектов для целей регистрации в государственном </a:t>
            </a:r>
            <a:r>
              <a:rPr lang="ru-RU" b="1" dirty="0" smtClean="0"/>
              <a:t>реестре.</a:t>
            </a:r>
          </a:p>
          <a:p>
            <a:pPr algn="just"/>
            <a:endParaRPr lang="ru-RU" dirty="0" smtClean="0"/>
          </a:p>
          <a:p>
            <a:pPr algn="just"/>
            <a:endParaRPr lang="ru-RU"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1" y="1149114"/>
            <a:ext cx="8417326" cy="3653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99" y="4653136"/>
            <a:ext cx="8447616"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850365"/>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976" y="476672"/>
            <a:ext cx="9056712" cy="959622"/>
          </a:xfrm>
          <a:prstGeom prst="rect">
            <a:avLst/>
          </a:prstGeom>
        </p:spPr>
        <p:txBody>
          <a:bodyPr wrap="square">
            <a:spAutoFit/>
          </a:bodyPr>
          <a:lstStyle/>
          <a:p>
            <a:pPr algn="just">
              <a:lnSpc>
                <a:spcPct val="150000"/>
              </a:lnSpc>
            </a:pPr>
            <a:r>
              <a:rPr lang="ru-RU" sz="2000" dirty="0"/>
              <a:t>Виды проверок и их предмет. Уведомления о проведении проверок, их формы, процедуры и сроки.</a:t>
            </a:r>
          </a:p>
        </p:txBody>
      </p:sp>
      <p:sp>
        <p:nvSpPr>
          <p:cNvPr id="3" name="Прямоугольник 2"/>
          <p:cNvSpPr/>
          <p:nvPr/>
        </p:nvSpPr>
        <p:spPr>
          <a:xfrm>
            <a:off x="41516" y="1460702"/>
            <a:ext cx="9043633" cy="5386090"/>
          </a:xfrm>
          <a:prstGeom prst="rect">
            <a:avLst/>
          </a:prstGeom>
        </p:spPr>
        <p:txBody>
          <a:bodyPr wrap="square">
            <a:spAutoFit/>
          </a:bodyPr>
          <a:lstStyle/>
          <a:p>
            <a:pPr algn="just"/>
            <a:r>
              <a:rPr lang="ru-RU" sz="2000" dirty="0" smtClean="0"/>
              <a:t>Согласно </a:t>
            </a:r>
            <a:r>
              <a:rPr lang="ru-RU" sz="2000" b="1" dirty="0" smtClean="0"/>
              <a:t>Постановлению </a:t>
            </a:r>
            <a:r>
              <a:rPr lang="ru-RU" sz="2000" b="1" dirty="0"/>
              <a:t>Правительства РФ от 30.07.2004 N </a:t>
            </a:r>
            <a:r>
              <a:rPr lang="ru-RU" sz="2000" b="1" dirty="0" smtClean="0"/>
              <a:t>401 "О </a:t>
            </a:r>
            <a:r>
              <a:rPr lang="ru-RU" sz="2000" b="1" dirty="0"/>
              <a:t>Федеральной службе по экологическому, технологическому и атомному </a:t>
            </a:r>
            <a:r>
              <a:rPr lang="ru-RU" sz="2000" b="1" dirty="0" smtClean="0"/>
              <a:t>надзору</a:t>
            </a:r>
            <a:r>
              <a:rPr lang="en-US" sz="2000" b="1" dirty="0" smtClean="0"/>
              <a:t>”</a:t>
            </a:r>
            <a:r>
              <a:rPr lang="en-US" sz="2000" dirty="0" smtClean="0"/>
              <a:t> </a:t>
            </a:r>
            <a:r>
              <a:rPr lang="ru-RU" sz="2000" dirty="0" smtClean="0"/>
              <a:t>в полномочия </a:t>
            </a:r>
            <a:r>
              <a:rPr lang="ru-RU" sz="2000" dirty="0" err="1" smtClean="0"/>
              <a:t>Ростехнадзора</a:t>
            </a:r>
            <a:r>
              <a:rPr lang="ru-RU" sz="2000" dirty="0" smtClean="0"/>
              <a:t>, в частности, входит </a:t>
            </a:r>
            <a:r>
              <a:rPr lang="ru-RU" sz="2000" dirty="0"/>
              <a:t>в соответствии с п. 5.3.8. </a:t>
            </a:r>
            <a:r>
              <a:rPr lang="ru-RU" sz="2000" dirty="0" smtClean="0"/>
              <a:t>проведение проверок </a:t>
            </a:r>
            <a:r>
              <a:rPr lang="ru-RU" sz="2000" dirty="0"/>
              <a:t>(</a:t>
            </a:r>
            <a:r>
              <a:rPr lang="ru-RU" sz="2000" dirty="0" smtClean="0"/>
              <a:t>инспекций) </a:t>
            </a:r>
            <a:r>
              <a:rPr lang="ru-RU" sz="2000" dirty="0"/>
              <a:t>соблюдения юридическими и физическими лицами требований законодательства Российской Федерации, нормативных правовых актов, норм и правил в установленной сфере </a:t>
            </a:r>
            <a:r>
              <a:rPr lang="ru-RU" sz="2000" dirty="0" smtClean="0"/>
              <a:t>деятельности.</a:t>
            </a:r>
            <a:endParaRPr lang="ru-RU" sz="2000" dirty="0"/>
          </a:p>
          <a:p>
            <a:endParaRPr lang="ru-RU" sz="2000" dirty="0"/>
          </a:p>
          <a:p>
            <a:pPr algn="just"/>
            <a:r>
              <a:rPr lang="ru-RU" sz="1600" dirty="0" smtClean="0"/>
              <a:t>При этом, такие проверки </a:t>
            </a:r>
            <a:r>
              <a:rPr lang="ru-RU" sz="1600" dirty="0" smtClean="0"/>
              <a:t>должны </a:t>
            </a:r>
            <a:r>
              <a:rPr lang="ru-RU" sz="1600" dirty="0" smtClean="0"/>
              <a:t>соответствовать:</a:t>
            </a:r>
          </a:p>
          <a:p>
            <a:pPr marL="457200" indent="-457200" algn="just">
              <a:buAutoNum type="arabicParenR"/>
            </a:pPr>
            <a:r>
              <a:rPr lang="ru-RU" sz="1600" dirty="0" smtClean="0"/>
              <a:t>Федеральному закону </a:t>
            </a:r>
            <a:r>
              <a:rPr lang="ru-RU" sz="1600" dirty="0"/>
              <a:t>от 26.12.2008 N </a:t>
            </a:r>
            <a:r>
              <a:rPr lang="ru-RU" sz="1600" dirty="0" smtClean="0"/>
              <a:t>294-ФЗ "О </a:t>
            </a:r>
            <a:r>
              <a:rPr lang="ru-RU" sz="1600" dirty="0"/>
              <a:t>защите прав юридических лиц и индивидуальных предпринимателей при осуществлении государственного контроля (надзора) и муниципального </a:t>
            </a:r>
            <a:r>
              <a:rPr lang="ru-RU" sz="1600" dirty="0" smtClean="0"/>
              <a:t>контроля</a:t>
            </a:r>
            <a:r>
              <a:rPr lang="en-US" sz="1600" dirty="0" smtClean="0"/>
              <a:t>”</a:t>
            </a:r>
            <a:endParaRPr lang="ru-RU" sz="1600" dirty="0"/>
          </a:p>
          <a:p>
            <a:pPr marL="457200" indent="-457200" algn="just">
              <a:buAutoNum type="arabicParenR"/>
            </a:pPr>
            <a:r>
              <a:rPr lang="ru-RU" sz="1600" dirty="0" smtClean="0"/>
              <a:t>Приказу </a:t>
            </a:r>
            <a:r>
              <a:rPr lang="ru-RU" sz="1600" dirty="0" err="1" smtClean="0"/>
              <a:t>Ростехнадзора</a:t>
            </a:r>
            <a:r>
              <a:rPr lang="ru-RU" sz="1600" dirty="0" smtClean="0"/>
              <a:t> от </a:t>
            </a:r>
            <a:r>
              <a:rPr lang="ru-RU" sz="1600" dirty="0"/>
              <a:t>12 февраля 2016 г. N 48 </a:t>
            </a:r>
            <a:r>
              <a:rPr lang="ru-RU" sz="1600" dirty="0" smtClean="0"/>
              <a:t>«Об утверждении Административного </a:t>
            </a:r>
            <a:r>
              <a:rPr lang="ru-RU" sz="1600" dirty="0"/>
              <a:t>регламента по исполнению Федеральной службой по экологическому, технологическому и атомному надзору государственной функции по осуществлению контроля и надзора за соблюдением требований промышленной </a:t>
            </a:r>
            <a:r>
              <a:rPr lang="ru-RU" sz="1600" dirty="0" smtClean="0"/>
              <a:t>безопасности </a:t>
            </a:r>
            <a:r>
              <a:rPr lang="en-US" sz="1600" dirty="0" smtClean="0"/>
              <a:t>&lt;…&gt; </a:t>
            </a:r>
            <a:r>
              <a:rPr lang="ru-RU" sz="1600" dirty="0" smtClean="0"/>
              <a:t>на </a:t>
            </a:r>
            <a:r>
              <a:rPr lang="ru-RU" sz="1600" dirty="0"/>
              <a:t>опасных производственных объектах"</a:t>
            </a:r>
          </a:p>
          <a:p>
            <a:pPr marL="457200" indent="-457200" algn="just">
              <a:buAutoNum type="arabicParenR"/>
            </a:pPr>
            <a:endParaRPr lang="ru-RU" sz="2000" dirty="0"/>
          </a:p>
          <a:p>
            <a:pPr marL="457200" indent="-457200" algn="just">
              <a:buAutoNum type="arabicParenR"/>
            </a:pPr>
            <a:endParaRPr lang="ru-RU" sz="2000" dirty="0"/>
          </a:p>
        </p:txBody>
      </p:sp>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45253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1303"/>
            <a:ext cx="9144000" cy="2308324"/>
          </a:xfrm>
          <a:prstGeom prst="rect">
            <a:avLst/>
          </a:prstGeom>
          <a:noFill/>
        </p:spPr>
        <p:txBody>
          <a:bodyPr wrap="square" rtlCol="0">
            <a:spAutoFit/>
          </a:bodyPr>
          <a:lstStyle/>
          <a:p>
            <a:pPr algn="just"/>
            <a:r>
              <a:rPr lang="ru-RU" b="1" dirty="0" smtClean="0"/>
              <a:t>Классы опасности опасных производственных объектов</a:t>
            </a:r>
            <a:endParaRPr lang="ru-RU" dirty="0" smtClean="0"/>
          </a:p>
          <a:p>
            <a:pPr algn="just"/>
            <a:endParaRPr lang="ru-RU" dirty="0"/>
          </a:p>
          <a:p>
            <a:pPr algn="just"/>
            <a:r>
              <a:rPr lang="ru-RU" dirty="0" smtClean="0"/>
              <a:t>Согласно п. 1 Приложения 2 к ФЗ </a:t>
            </a:r>
            <a:r>
              <a:rPr lang="ru-RU" dirty="0"/>
              <a:t>"О промышленной безопасности опасных производственных </a:t>
            </a:r>
            <a:r>
              <a:rPr lang="ru-RU" dirty="0" smtClean="0"/>
              <a:t>объектов</a:t>
            </a:r>
            <a:r>
              <a:rPr lang="ru-RU" dirty="0"/>
              <a:t>" </a:t>
            </a:r>
            <a:r>
              <a:rPr lang="ru-RU" dirty="0" smtClean="0"/>
              <a:t>классы </a:t>
            </a:r>
            <a:r>
              <a:rPr lang="ru-RU" dirty="0"/>
              <a:t>опасности опасных производственных </a:t>
            </a:r>
            <a:r>
              <a:rPr lang="ru-RU" dirty="0" smtClean="0"/>
              <a:t>объектов устанавливаются </a:t>
            </a:r>
            <a:r>
              <a:rPr lang="ru-RU" dirty="0"/>
              <a:t>исходя из количества опасного вещества или опасных веществ, которые </a:t>
            </a:r>
            <a:r>
              <a:rPr lang="ru-RU" u="sng" dirty="0"/>
              <a:t>одновременно находятся или могут находиться </a:t>
            </a:r>
            <a:r>
              <a:rPr lang="ru-RU" dirty="0"/>
              <a:t>на опасном производственном объекте, в соответствии с таблицами 1 и 2 настоящего приложения</a:t>
            </a:r>
            <a:r>
              <a:rPr lang="ru-RU" dirty="0" smtClean="0"/>
              <a:t>.</a:t>
            </a:r>
            <a:endParaRPr lang="ru-RU" dirty="0" smtClean="0"/>
          </a:p>
        </p:txBody>
      </p:sp>
      <p:pic>
        <p:nvPicPr>
          <p:cNvPr id="4"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1282" y="2712961"/>
            <a:ext cx="5760640" cy="4127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565059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066800"/>
          </a:xfrm>
        </p:spPr>
        <p:txBody>
          <a:bodyPr>
            <a:normAutofit/>
          </a:bodyPr>
          <a:lstStyle/>
          <a:p>
            <a:pPr algn="ctr"/>
            <a:r>
              <a:rPr lang="ru-RU" sz="4800" b="1" i="1" dirty="0" smtClean="0">
                <a:ln w="1905"/>
                <a:solidFill>
                  <a:schemeClr val="bg2">
                    <a:lumMod val="10000"/>
                  </a:schemeClr>
                </a:solidFill>
                <a:effectLst>
                  <a:innerShdw blurRad="69850" dist="43180" dir="5400000">
                    <a:srgbClr val="000000">
                      <a:alpha val="65000"/>
                    </a:srgbClr>
                  </a:innerShdw>
                </a:effectLst>
              </a:rPr>
              <a:t>Спасибо за внимание!</a:t>
            </a:r>
            <a:endParaRPr lang="ru-RU" sz="4800" b="1" i="1" dirty="0">
              <a:ln w="1905"/>
              <a:solidFill>
                <a:schemeClr val="bg2">
                  <a:lumMod val="10000"/>
                </a:schemeClr>
              </a:soli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736" y="2132856"/>
            <a:ext cx="3960440" cy="2444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9512" y="5085184"/>
            <a:ext cx="8712968" cy="1754326"/>
          </a:xfrm>
          <a:prstGeom prst="rect">
            <a:avLst/>
          </a:prstGeom>
          <a:noFill/>
        </p:spPr>
        <p:txBody>
          <a:bodyPr wrap="square" rtlCol="0">
            <a:spAutoFit/>
          </a:bodyPr>
          <a:lstStyle/>
          <a:p>
            <a:r>
              <a:rPr lang="ru-RU" b="1" i="1" dirty="0" smtClean="0"/>
              <a:t>Наши контакты:</a:t>
            </a:r>
          </a:p>
          <a:p>
            <a:pPr marL="285750" indent="-285750" algn="just">
              <a:buFont typeface="Arial" panose="020B0604020202020204" pitchFamily="34" charset="0"/>
              <a:buChar char="•"/>
            </a:pPr>
            <a:r>
              <a:rPr lang="ru-RU" dirty="0" smtClean="0"/>
              <a:t>Санкт-Петербург, наб. реки Мойки 58, офис 318, телефон: (812) 702-51-00</a:t>
            </a:r>
          </a:p>
          <a:p>
            <a:pPr marL="285750" indent="-285750" algn="just">
              <a:buFont typeface="Arial" panose="020B0604020202020204" pitchFamily="34" charset="0"/>
              <a:buChar char="•"/>
            </a:pPr>
            <a:r>
              <a:rPr lang="ru-RU" dirty="0" smtClean="0"/>
              <a:t>Москва, ул. Пятницкая 18, стр. 3, телефон:  (495) 787-25-07</a:t>
            </a:r>
          </a:p>
          <a:p>
            <a:pPr marL="285750" indent="-285750" algn="just">
              <a:buFont typeface="Arial" panose="020B0604020202020204" pitchFamily="34" charset="0"/>
              <a:buChar char="•"/>
            </a:pPr>
            <a:r>
              <a:rPr lang="ru-RU" dirty="0" smtClean="0"/>
              <a:t>Калининград, ул. Пролетарская 15/17, телефон: (4012) 34-04-64</a:t>
            </a:r>
          </a:p>
          <a:p>
            <a:pPr algn="just"/>
            <a:endParaRPr lang="en-US" i="1" dirty="0" smtClean="0"/>
          </a:p>
          <a:p>
            <a:pPr algn="ctr"/>
            <a:r>
              <a:rPr lang="en-US" i="1" dirty="0" smtClean="0"/>
              <a:t>E-mail: info@remedy.ru</a:t>
            </a:r>
            <a:endParaRPr lang="ru-RU" i="1" dirty="0"/>
          </a:p>
        </p:txBody>
      </p:sp>
    </p:spTree>
    <p:extLst>
      <p:ext uri="{BB962C8B-B14F-4D97-AF65-F5344CB8AC3E}">
        <p14:creationId xmlns:p14="http://schemas.microsoft.com/office/powerpoint/2010/main" val="141483207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79" y="423123"/>
            <a:ext cx="9056712" cy="400110"/>
          </a:xfrm>
          <a:prstGeom prst="rect">
            <a:avLst/>
          </a:prstGeom>
        </p:spPr>
        <p:txBody>
          <a:bodyPr wrap="square">
            <a:spAutoFit/>
          </a:bodyPr>
          <a:lstStyle/>
          <a:p>
            <a:r>
              <a:rPr lang="ru-RU" sz="2000" dirty="0"/>
              <a:t>Виды проверок юридических лиц. </a:t>
            </a:r>
          </a:p>
        </p:txBody>
      </p:sp>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4079" y="908720"/>
            <a:ext cx="9054210" cy="5078313"/>
          </a:xfrm>
          <a:prstGeom prst="rect">
            <a:avLst/>
          </a:prstGeom>
        </p:spPr>
        <p:txBody>
          <a:bodyPr wrap="square">
            <a:spAutoFit/>
          </a:bodyPr>
          <a:lstStyle/>
          <a:p>
            <a:pPr algn="just"/>
            <a:r>
              <a:rPr lang="ru-RU" i="1" dirty="0" smtClean="0"/>
              <a:t>1. Плановые </a:t>
            </a:r>
            <a:r>
              <a:rPr lang="ru-RU" i="1" dirty="0"/>
              <a:t>проверки</a:t>
            </a:r>
            <a:r>
              <a:rPr lang="ru-RU" dirty="0"/>
              <a:t> (Глава 2 ст. 9 Федерального закона №294) – проверяется соблюдение юридическим лицом или индивидуальным предпринимателем требований промышленной безопасности, а также соответствие сведений, содержащихся в уведомлении о начале осуществления деятельности обязательным </a:t>
            </a:r>
            <a:r>
              <a:rPr lang="ru-RU" dirty="0" smtClean="0"/>
              <a:t>требованиям.</a:t>
            </a:r>
          </a:p>
          <a:p>
            <a:pPr algn="just"/>
            <a:endParaRPr lang="ru-RU" dirty="0" smtClean="0"/>
          </a:p>
          <a:p>
            <a:pPr algn="ctr"/>
            <a:r>
              <a:rPr lang="ru-RU" b="1" i="1" dirty="0" smtClean="0"/>
              <a:t>Необходимо помнить, что плановые проверки, по общему правилу, проводятся не чаще одного раза в три года</a:t>
            </a:r>
            <a:r>
              <a:rPr lang="ru-RU" i="1" dirty="0" smtClean="0"/>
              <a:t> </a:t>
            </a:r>
          </a:p>
          <a:p>
            <a:pPr algn="just"/>
            <a:endParaRPr lang="ru-RU" dirty="0" smtClean="0"/>
          </a:p>
          <a:p>
            <a:pPr algn="just"/>
            <a:r>
              <a:rPr lang="ru-RU" dirty="0" smtClean="0"/>
              <a:t>Плановые </a:t>
            </a:r>
            <a:r>
              <a:rPr lang="ru-RU" dirty="0"/>
              <a:t>проверки проводятся на </a:t>
            </a:r>
            <a:r>
              <a:rPr lang="ru-RU" u="sng" dirty="0"/>
              <a:t>основании</a:t>
            </a:r>
            <a:r>
              <a:rPr lang="ru-RU" dirty="0"/>
              <a:t> разрабатываемых органами государственного и/или муниципального контроля (надзора) в соответствии с их полномочиями </a:t>
            </a:r>
            <a:r>
              <a:rPr lang="ru-RU" u="sng" dirty="0"/>
              <a:t>ежегодных планов</a:t>
            </a:r>
            <a:r>
              <a:rPr lang="ru-RU" dirty="0"/>
              <a:t>. Утвержденный руководителем органа государственного контроля (надзора) или органа муниципального контроля ежегодный план проведения плановых проверок доводится до сведения заинтересованных лиц посредством его размещения на официальном сайте органа государственного контроля (надзора) или органа муниципального контроля в сети Интернет, либо иным доступным способом.</a:t>
            </a:r>
            <a:endParaRPr lang="ru-RU" i="1" dirty="0" smtClean="0"/>
          </a:p>
          <a:p>
            <a:pPr algn="just"/>
            <a:endParaRPr lang="ru-RU" i="1" dirty="0"/>
          </a:p>
        </p:txBody>
      </p:sp>
    </p:spTree>
    <p:extLst>
      <p:ext uri="{BB962C8B-B14F-4D97-AF65-F5344CB8AC3E}">
        <p14:creationId xmlns:p14="http://schemas.microsoft.com/office/powerpoint/2010/main" val="29384403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79" y="423123"/>
            <a:ext cx="9056712" cy="400110"/>
          </a:xfrm>
          <a:prstGeom prst="rect">
            <a:avLst/>
          </a:prstGeom>
        </p:spPr>
        <p:txBody>
          <a:bodyPr wrap="square">
            <a:spAutoFit/>
          </a:bodyPr>
          <a:lstStyle/>
          <a:p>
            <a:r>
              <a:rPr lang="ru-RU" sz="2000" dirty="0"/>
              <a:t>Виды проверок юридических лиц. </a:t>
            </a:r>
          </a:p>
        </p:txBody>
      </p:sp>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6842" y="798970"/>
            <a:ext cx="9054210" cy="5355312"/>
          </a:xfrm>
          <a:prstGeom prst="rect">
            <a:avLst/>
          </a:prstGeom>
        </p:spPr>
        <p:txBody>
          <a:bodyPr wrap="square">
            <a:spAutoFit/>
          </a:bodyPr>
          <a:lstStyle/>
          <a:p>
            <a:pPr algn="just"/>
            <a:r>
              <a:rPr lang="ru-RU" i="1" dirty="0"/>
              <a:t>2. Внеплановая проверка</a:t>
            </a:r>
            <a:r>
              <a:rPr lang="ru-RU" dirty="0"/>
              <a:t> (Глава 2 ст. 10 Федерального закона №294) - проверяется соблюдение юридическим лицом или индивидуальным предпринимателем в процессе осуществления деятельности обязательных требований и требований, установленных муниципальными правовыми актами; выполнение предписаний органов государственного муниципального контроля (надзора); проведение мероприятий по предотвращению причинения вреда жизни, здоровью граждан, вреда животным, растениям, окружающей среде, по обеспечению безопасности государства, предупреждению возникновения чрезвычайных ситуаций природного и техногенного характера, ликвидации последствий причинения такого вреда.</a:t>
            </a:r>
          </a:p>
          <a:p>
            <a:pPr algn="just"/>
            <a:r>
              <a:rPr lang="ru-RU" b="1" dirty="0" smtClean="0"/>
              <a:t>Основания </a:t>
            </a:r>
            <a:r>
              <a:rPr lang="ru-RU" b="1" dirty="0"/>
              <a:t>для проведения внеплановой проверки </a:t>
            </a:r>
            <a:r>
              <a:rPr lang="ru-RU" b="1" dirty="0" err="1"/>
              <a:t>Ростехнадзора</a:t>
            </a:r>
            <a:r>
              <a:rPr lang="ru-RU" b="1" dirty="0"/>
              <a:t>:</a:t>
            </a:r>
            <a:endParaRPr lang="ru-RU" dirty="0"/>
          </a:p>
          <a:p>
            <a:pPr marL="342900" indent="-342900" algn="just">
              <a:buFont typeface="+mj-lt"/>
              <a:buAutoNum type="arabicPeriod"/>
            </a:pPr>
            <a:r>
              <a:rPr lang="ru-RU" dirty="0"/>
              <a:t>Истечение срока исполнения юридическим лицом или индивидуальным предпринимателем ранее выданного предписания об устранении выявленного нарушения обязательных требований</a:t>
            </a:r>
            <a:r>
              <a:rPr lang="ru-RU" dirty="0" smtClean="0"/>
              <a:t>.</a:t>
            </a:r>
          </a:p>
          <a:p>
            <a:pPr marL="342900" indent="-342900" algn="just">
              <a:buFont typeface="+mj-lt"/>
              <a:buAutoNum type="arabicPeriod"/>
            </a:pPr>
            <a:r>
              <a:rPr lang="ru-RU" dirty="0"/>
              <a:t>Поступление в </a:t>
            </a:r>
            <a:r>
              <a:rPr lang="ru-RU" dirty="0" err="1"/>
              <a:t>Ростехнадзор</a:t>
            </a:r>
            <a:r>
              <a:rPr lang="ru-RU" dirty="0"/>
              <a:t> или его территориальные органы обращений и заявлений от граждан, юридических лиц или индивидуальных предпринимателей; информации от органов государственной власти, органов местного самоуправления и средств массовой информации о фактах возникновения</a:t>
            </a:r>
            <a:r>
              <a:rPr lang="ru-RU" dirty="0" smtClean="0"/>
              <a:t>:</a:t>
            </a:r>
            <a:endParaRPr lang="ru-RU" i="1" dirty="0"/>
          </a:p>
        </p:txBody>
      </p:sp>
    </p:spTree>
    <p:extLst>
      <p:ext uri="{BB962C8B-B14F-4D97-AF65-F5344CB8AC3E}">
        <p14:creationId xmlns:p14="http://schemas.microsoft.com/office/powerpoint/2010/main" val="5136525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79" y="423123"/>
            <a:ext cx="9056712" cy="400110"/>
          </a:xfrm>
          <a:prstGeom prst="rect">
            <a:avLst/>
          </a:prstGeom>
        </p:spPr>
        <p:txBody>
          <a:bodyPr wrap="square">
            <a:spAutoFit/>
          </a:bodyPr>
          <a:lstStyle/>
          <a:p>
            <a:r>
              <a:rPr lang="ru-RU" sz="2000" dirty="0"/>
              <a:t>Виды проверок юридических лиц. </a:t>
            </a:r>
          </a:p>
        </p:txBody>
      </p:sp>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4079" y="908720"/>
            <a:ext cx="9054210" cy="3693319"/>
          </a:xfrm>
          <a:prstGeom prst="rect">
            <a:avLst/>
          </a:prstGeom>
        </p:spPr>
        <p:txBody>
          <a:bodyPr wrap="square">
            <a:spAutoFit/>
          </a:bodyPr>
          <a:lstStyle/>
          <a:p>
            <a:pPr marL="342900" indent="-342900" algn="just">
              <a:buAutoNum type="arabicParenR"/>
            </a:pPr>
            <a:r>
              <a:rPr lang="ru-RU" dirty="0" smtClean="0"/>
              <a:t>угрозы </a:t>
            </a:r>
            <a:r>
              <a:rPr lang="ru-RU" dirty="0"/>
              <a:t>причинения вреда жизни, здоровью граждан, вреда животным, растениям, окружающей среде, объектам культурного наследия, безопасности государства; </a:t>
            </a:r>
            <a:endParaRPr lang="ru-RU" dirty="0" smtClean="0"/>
          </a:p>
          <a:p>
            <a:pPr marL="342900" indent="-342900" algn="just">
              <a:buAutoNum type="arabicParenR"/>
            </a:pPr>
            <a:r>
              <a:rPr lang="ru-RU" dirty="0" smtClean="0"/>
              <a:t>угрозы </a:t>
            </a:r>
            <a:r>
              <a:rPr lang="ru-RU" dirty="0"/>
              <a:t>чрезвычайных ситуаций природного и техногенного характера; </a:t>
            </a:r>
            <a:endParaRPr lang="ru-RU" dirty="0" smtClean="0"/>
          </a:p>
          <a:p>
            <a:pPr marL="342900" indent="-342900" algn="just">
              <a:buAutoNum type="arabicParenR"/>
            </a:pPr>
            <a:r>
              <a:rPr lang="ru-RU" dirty="0" smtClean="0"/>
              <a:t>фактов </a:t>
            </a:r>
            <a:r>
              <a:rPr lang="ru-RU" dirty="0"/>
              <a:t>причинения вреда жизни, здоровью граждан, вреда животным, растениям, окружающей среде, объектам культурного наследия, безопасности </a:t>
            </a:r>
            <a:r>
              <a:rPr lang="ru-RU" dirty="0" smtClean="0"/>
              <a:t>государства.</a:t>
            </a:r>
          </a:p>
          <a:p>
            <a:pPr algn="just"/>
            <a:endParaRPr lang="ru-RU" dirty="0" smtClean="0"/>
          </a:p>
          <a:p>
            <a:pPr algn="just"/>
            <a:r>
              <a:rPr lang="ru-RU" dirty="0" smtClean="0"/>
              <a:t>3.  Приказ (распоряжение) руководителя </a:t>
            </a:r>
            <a:r>
              <a:rPr lang="ru-RU" dirty="0" err="1" smtClean="0"/>
              <a:t>Ростехнадзора</a:t>
            </a:r>
            <a:r>
              <a:rPr lang="ru-RU" dirty="0" smtClean="0"/>
              <a:t>, изданный в соответствии</a:t>
            </a:r>
          </a:p>
          <a:p>
            <a:pPr lvl="1" algn="just"/>
            <a:r>
              <a:rPr lang="ru-RU" dirty="0" smtClean="0"/>
              <a:t>с поручениями Президента Российской Федерации,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endParaRPr lang="ru-RU" dirty="0"/>
          </a:p>
        </p:txBody>
      </p:sp>
      <p:sp>
        <p:nvSpPr>
          <p:cNvPr id="4" name="TextBox 3"/>
          <p:cNvSpPr txBox="1"/>
          <p:nvPr/>
        </p:nvSpPr>
        <p:spPr>
          <a:xfrm>
            <a:off x="3131840" y="4869160"/>
            <a:ext cx="1224136" cy="369332"/>
          </a:xfrm>
          <a:prstGeom prst="rect">
            <a:avLst/>
          </a:prstGeom>
          <a:noFill/>
        </p:spPr>
        <p:txBody>
          <a:bodyPr wrap="square" rtlCol="0">
            <a:spAutoFit/>
          </a:bodyPr>
          <a:lstStyle/>
          <a:p>
            <a:r>
              <a:rPr lang="ru-RU" dirty="0" smtClean="0"/>
              <a:t>Проверка</a:t>
            </a:r>
            <a:endParaRPr lang="ru-RU" dirty="0"/>
          </a:p>
        </p:txBody>
      </p:sp>
      <p:cxnSp>
        <p:nvCxnSpPr>
          <p:cNvPr id="7" name="Прямая со стрелкой 6"/>
          <p:cNvCxnSpPr>
            <a:stCxn id="4" idx="2"/>
          </p:cNvCxnSpPr>
          <p:nvPr/>
        </p:nvCxnSpPr>
        <p:spPr>
          <a:xfrm flipH="1">
            <a:off x="2699792" y="5238492"/>
            <a:ext cx="1044116"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4" idx="2"/>
          </p:cNvCxnSpPr>
          <p:nvPr/>
        </p:nvCxnSpPr>
        <p:spPr>
          <a:xfrm>
            <a:off x="3743908" y="5238492"/>
            <a:ext cx="1116124"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45686" y="5661248"/>
            <a:ext cx="1908212" cy="369332"/>
          </a:xfrm>
          <a:prstGeom prst="rect">
            <a:avLst/>
          </a:prstGeom>
          <a:noFill/>
        </p:spPr>
        <p:txBody>
          <a:bodyPr wrap="square" rtlCol="0">
            <a:spAutoFit/>
          </a:bodyPr>
          <a:lstStyle/>
          <a:p>
            <a:r>
              <a:rPr lang="ru-RU" dirty="0" smtClean="0"/>
              <a:t>Документарная</a:t>
            </a:r>
            <a:endParaRPr lang="ru-RU" dirty="0"/>
          </a:p>
        </p:txBody>
      </p:sp>
      <p:sp>
        <p:nvSpPr>
          <p:cNvPr id="19" name="TextBox 18"/>
          <p:cNvSpPr txBox="1"/>
          <p:nvPr/>
        </p:nvSpPr>
        <p:spPr>
          <a:xfrm>
            <a:off x="4139952" y="5661248"/>
            <a:ext cx="1440160" cy="369332"/>
          </a:xfrm>
          <a:prstGeom prst="rect">
            <a:avLst/>
          </a:prstGeom>
          <a:noFill/>
        </p:spPr>
        <p:txBody>
          <a:bodyPr wrap="square" rtlCol="0">
            <a:spAutoFit/>
          </a:bodyPr>
          <a:lstStyle/>
          <a:p>
            <a:r>
              <a:rPr lang="ru-RU" dirty="0" smtClean="0"/>
              <a:t>Выездная</a:t>
            </a:r>
            <a:endParaRPr lang="ru-RU" dirty="0"/>
          </a:p>
        </p:txBody>
      </p:sp>
    </p:spTree>
    <p:extLst>
      <p:ext uri="{BB962C8B-B14F-4D97-AF65-F5344CB8AC3E}">
        <p14:creationId xmlns:p14="http://schemas.microsoft.com/office/powerpoint/2010/main" val="345538615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0" y="620689"/>
            <a:ext cx="9144000" cy="5632311"/>
          </a:xfrm>
          <a:prstGeom prst="rect">
            <a:avLst/>
          </a:prstGeom>
        </p:spPr>
        <p:txBody>
          <a:bodyPr wrap="square">
            <a:spAutoFit/>
          </a:bodyPr>
          <a:lstStyle/>
          <a:p>
            <a:pPr algn="just"/>
            <a:r>
              <a:rPr lang="ru-RU" dirty="0" smtClean="0"/>
              <a:t>Если организация, по мнению </a:t>
            </a:r>
            <a:r>
              <a:rPr lang="ru-RU" dirty="0" err="1" smtClean="0"/>
              <a:t>Ростехнадзора</a:t>
            </a:r>
            <a:r>
              <a:rPr lang="ru-RU" dirty="0" smtClean="0"/>
              <a:t>, эксплуатирует </a:t>
            </a:r>
            <a:r>
              <a:rPr lang="ru-RU" b="1" dirty="0" smtClean="0"/>
              <a:t>опасный производственный объект</a:t>
            </a:r>
            <a:r>
              <a:rPr lang="ru-RU" dirty="0" smtClean="0"/>
              <a:t>, то согласно п. 4 ст. </a:t>
            </a:r>
            <a:r>
              <a:rPr lang="ru-RU" dirty="0"/>
              <a:t>16 </a:t>
            </a:r>
            <a:r>
              <a:rPr lang="ru-RU" dirty="0" smtClean="0"/>
              <a:t>Федерального закона </a:t>
            </a:r>
            <a:r>
              <a:rPr lang="ru-RU" dirty="0"/>
              <a:t>от 21.07.1997 N </a:t>
            </a:r>
            <a:r>
              <a:rPr lang="ru-RU" dirty="0" smtClean="0"/>
              <a:t>116-ФЗ "О </a:t>
            </a:r>
            <a:r>
              <a:rPr lang="ru-RU" dirty="0"/>
              <a:t>промышленной безопасности опасных производственных </a:t>
            </a:r>
            <a:r>
              <a:rPr lang="ru-RU" dirty="0" smtClean="0"/>
              <a:t>объектов« </a:t>
            </a:r>
            <a:r>
              <a:rPr lang="ru-RU" u="sng" dirty="0" smtClean="0"/>
              <a:t>предметом </a:t>
            </a:r>
            <a:r>
              <a:rPr lang="ru-RU" u="sng" dirty="0"/>
              <a:t>проверок </a:t>
            </a:r>
            <a:r>
              <a:rPr lang="ru-RU" u="sng" dirty="0" err="1"/>
              <a:t>Ростехнадзора</a:t>
            </a:r>
            <a:r>
              <a:rPr lang="ru-RU" dirty="0"/>
              <a:t> </a:t>
            </a:r>
            <a:r>
              <a:rPr lang="ru-RU" dirty="0" smtClean="0"/>
              <a:t>является</a:t>
            </a:r>
            <a:r>
              <a:rPr lang="ru-RU" dirty="0"/>
              <a:t>:</a:t>
            </a:r>
          </a:p>
          <a:p>
            <a:pPr marL="285750" indent="-285750" algn="just">
              <a:buFont typeface="Arial" panose="020B0604020202020204" pitchFamily="34" charset="0"/>
              <a:buChar char="•"/>
            </a:pPr>
            <a:r>
              <a:rPr lang="ru-RU" dirty="0" smtClean="0"/>
              <a:t>соблюдение </a:t>
            </a:r>
            <a:r>
              <a:rPr lang="ru-RU" dirty="0"/>
              <a:t>обязательных требований промышленной безопасности</a:t>
            </a:r>
            <a:r>
              <a:rPr lang="ru-RU" dirty="0" smtClean="0"/>
              <a:t>;</a:t>
            </a:r>
          </a:p>
          <a:p>
            <a:pPr marL="285750" indent="-285750" algn="just">
              <a:buFont typeface="Arial" panose="020B0604020202020204" pitchFamily="34" charset="0"/>
              <a:buChar char="•"/>
            </a:pPr>
            <a:r>
              <a:rPr lang="ru-RU" dirty="0" smtClean="0"/>
              <a:t>соответствие </a:t>
            </a:r>
            <a:r>
              <a:rPr lang="ru-RU" dirty="0"/>
              <a:t>установленным требованиям промышленной безопасности и</a:t>
            </a:r>
            <a:r>
              <a:rPr lang="ru-RU" dirty="0" smtClean="0"/>
              <a:t>спользуемых</a:t>
            </a:r>
            <a:r>
              <a:rPr lang="ru-RU" dirty="0"/>
              <a:t> зданий, помещений, сооружений, технических устройств, оборудования и материалов, осуществляемых технологических </a:t>
            </a:r>
            <a:r>
              <a:rPr lang="ru-RU" dirty="0" smtClean="0"/>
              <a:t>процессов;</a:t>
            </a:r>
          </a:p>
          <a:p>
            <a:pPr marL="285750" indent="-285750" algn="just">
              <a:buFont typeface="Arial" panose="020B0604020202020204" pitchFamily="34" charset="0"/>
              <a:buChar char="•"/>
            </a:pPr>
            <a:r>
              <a:rPr lang="ru-RU" dirty="0" smtClean="0"/>
              <a:t>соблюдение </a:t>
            </a:r>
            <a:r>
              <a:rPr lang="ru-RU" dirty="0"/>
              <a:t>требований по обоснованию безопасности (если деятельность на ОПО осуществляется с применением обоснования безопасности</a:t>
            </a:r>
            <a:r>
              <a:rPr lang="ru-RU" dirty="0" smtClean="0"/>
              <a:t>).</a:t>
            </a:r>
          </a:p>
          <a:p>
            <a:pPr algn="just"/>
            <a:endParaRPr lang="ru-RU" dirty="0"/>
          </a:p>
          <a:p>
            <a:pPr algn="just"/>
            <a:r>
              <a:rPr lang="ru-RU" dirty="0"/>
              <a:t>Проведение плановых проверок юридических лиц, индивидуальных предпринимателей, эксплуатирующих опасные производственные объекты, осуществляется со следующей периодичностью: </a:t>
            </a:r>
          </a:p>
          <a:p>
            <a:pPr algn="just"/>
            <a:r>
              <a:rPr lang="ru-RU" dirty="0"/>
              <a:t>а) в отношении опасных производственных объектов I или II класса опасности не чаще чем один раз в течение </a:t>
            </a:r>
            <a:r>
              <a:rPr lang="ru-RU" b="1" dirty="0"/>
              <a:t>одного года</a:t>
            </a:r>
            <a:r>
              <a:rPr lang="ru-RU" dirty="0"/>
              <a:t>;</a:t>
            </a:r>
          </a:p>
          <a:p>
            <a:pPr algn="just"/>
            <a:r>
              <a:rPr lang="ru-RU" dirty="0"/>
              <a:t>б) в отношении опасных производственных объектов III класса опасности не чаще чем один раз в течение </a:t>
            </a:r>
            <a:r>
              <a:rPr lang="ru-RU" b="1" dirty="0"/>
              <a:t>трех лет</a:t>
            </a:r>
            <a:r>
              <a:rPr lang="ru-RU" dirty="0"/>
              <a:t>.</a:t>
            </a:r>
          </a:p>
          <a:p>
            <a:pPr algn="just"/>
            <a:r>
              <a:rPr lang="ru-RU" dirty="0" smtClean="0"/>
              <a:t>в) </a:t>
            </a:r>
            <a:r>
              <a:rPr lang="ru-RU" dirty="0"/>
              <a:t>отношении опасных производственных объектов IV класса опасности плановые проверки </a:t>
            </a:r>
            <a:r>
              <a:rPr lang="ru-RU" u="sng" dirty="0"/>
              <a:t>не проводятся</a:t>
            </a:r>
            <a:r>
              <a:rPr lang="ru-RU" dirty="0"/>
              <a:t>.</a:t>
            </a:r>
          </a:p>
        </p:txBody>
      </p:sp>
    </p:spTree>
    <p:extLst>
      <p:ext uri="{BB962C8B-B14F-4D97-AF65-F5344CB8AC3E}">
        <p14:creationId xmlns:p14="http://schemas.microsoft.com/office/powerpoint/2010/main" val="3746474948"/>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0" y="620689"/>
            <a:ext cx="9144000" cy="369332"/>
          </a:xfrm>
          <a:prstGeom prst="rect">
            <a:avLst/>
          </a:prstGeom>
        </p:spPr>
        <p:txBody>
          <a:bodyPr wrap="square">
            <a:spAutoFit/>
          </a:bodyPr>
          <a:lstStyle/>
          <a:p>
            <a:pPr algn="just"/>
            <a:r>
              <a:rPr lang="ru-RU" dirty="0" smtClean="0"/>
              <a:t>Отслеживание и подготовка к проведению плановой проверки. </a:t>
            </a:r>
            <a:endParaRPr lang="ru-RU" dirty="0"/>
          </a:p>
        </p:txBody>
      </p:sp>
      <p:sp>
        <p:nvSpPr>
          <p:cNvPr id="2" name="Прямоугольник 1"/>
          <p:cNvSpPr/>
          <p:nvPr/>
        </p:nvSpPr>
        <p:spPr>
          <a:xfrm>
            <a:off x="0" y="1124744"/>
            <a:ext cx="9144000" cy="3970318"/>
          </a:xfrm>
          <a:prstGeom prst="rect">
            <a:avLst/>
          </a:prstGeom>
        </p:spPr>
        <p:txBody>
          <a:bodyPr wrap="square">
            <a:spAutoFit/>
          </a:bodyPr>
          <a:lstStyle/>
          <a:p>
            <a:pPr algn="just"/>
            <a:r>
              <a:rPr lang="ru-RU" dirty="0"/>
              <a:t> </a:t>
            </a:r>
            <a:r>
              <a:rPr lang="ru-RU" dirty="0" smtClean="0"/>
              <a:t>Согласно ч. 7.2. ФЗ №294 Федеральные </a:t>
            </a:r>
            <a:r>
              <a:rPr lang="ru-RU" dirty="0"/>
              <a:t>органы исполнительной власти, уполномоченные на осуществление федерального государственного контроля (надзора), до 31 декабря года, предшествующего году проведения плановых проверок, составляют ежегодные планы проведения плановых проверок в соответствующей сфере </a:t>
            </a:r>
            <a:r>
              <a:rPr lang="ru-RU" dirty="0" smtClean="0"/>
              <a:t>деятельности. Ежегодные </a:t>
            </a:r>
            <a:r>
              <a:rPr lang="ru-RU" dirty="0"/>
              <a:t>планы проведения плановых проверок размещаются федеральными органами исполнительной власти на своих официальных сайтах в сети "</a:t>
            </a:r>
            <a:r>
              <a:rPr lang="ru-RU" dirty="0" smtClean="0"/>
              <a:t>Интернет« (для </a:t>
            </a:r>
            <a:r>
              <a:rPr lang="ru-RU" dirty="0" err="1" smtClean="0"/>
              <a:t>Ростехнадзора</a:t>
            </a:r>
            <a:r>
              <a:rPr lang="ru-RU" dirty="0" smtClean="0"/>
              <a:t> - </a:t>
            </a:r>
            <a:r>
              <a:rPr lang="en-US" dirty="0">
                <a:hlinkClick r:id="rId4"/>
              </a:rPr>
              <a:t>http://www.gosnadzor.ru/activity/control/plans/</a:t>
            </a:r>
            <a:r>
              <a:rPr lang="ru-RU" dirty="0" smtClean="0"/>
              <a:t>).</a:t>
            </a:r>
          </a:p>
          <a:p>
            <a:pPr algn="just"/>
            <a:endParaRPr lang="ru-RU" dirty="0"/>
          </a:p>
          <a:p>
            <a:pPr algn="just"/>
            <a:r>
              <a:rPr lang="ru-RU" dirty="0" smtClean="0"/>
              <a:t>При этом, предприятие </a:t>
            </a:r>
            <a:r>
              <a:rPr lang="ru-RU" dirty="0"/>
              <a:t>уведомляется о проведении в отношении его плановой проверки </a:t>
            </a:r>
            <a:r>
              <a:rPr lang="ru-RU" b="1" dirty="0"/>
              <a:t>не </a:t>
            </a:r>
            <a:r>
              <a:rPr lang="ru-RU" b="1" dirty="0" smtClean="0"/>
              <a:t>менее, </a:t>
            </a:r>
            <a:r>
              <a:rPr lang="ru-RU" b="1" dirty="0"/>
              <a:t>чем за 3 дня</a:t>
            </a:r>
            <a:r>
              <a:rPr lang="ru-RU" dirty="0"/>
              <a:t> до начала контрольных мероприятий. В адрес поднадзорной организации направляется копия распоряжения или приказа руководителя (зам. руководителя) </a:t>
            </a:r>
            <a:r>
              <a:rPr lang="ru-RU" dirty="0" err="1"/>
              <a:t>Ростехнадзора</a:t>
            </a:r>
            <a:r>
              <a:rPr lang="ru-RU" dirty="0"/>
              <a:t> заказным письмом с уведомлением о вручении или иным доступным способом.</a:t>
            </a:r>
          </a:p>
        </p:txBody>
      </p:sp>
    </p:spTree>
    <p:extLst>
      <p:ext uri="{BB962C8B-B14F-4D97-AF65-F5344CB8AC3E}">
        <p14:creationId xmlns:p14="http://schemas.microsoft.com/office/powerpoint/2010/main" val="138363070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692696"/>
            <a:ext cx="9068289" cy="5909310"/>
          </a:xfrm>
          <a:prstGeom prst="rect">
            <a:avLst/>
          </a:prstGeom>
          <a:noFill/>
        </p:spPr>
        <p:txBody>
          <a:bodyPr wrap="square" rtlCol="0">
            <a:spAutoFit/>
          </a:bodyPr>
          <a:lstStyle/>
          <a:p>
            <a:pPr algn="just"/>
            <a:r>
              <a:rPr lang="ru-RU" dirty="0" smtClean="0"/>
              <a:t>Подробно процедура проведения проверки описана в Административном регламенте </a:t>
            </a:r>
            <a:r>
              <a:rPr lang="ru-RU" dirty="0" err="1" smtClean="0"/>
              <a:t>Ростехнадзора</a:t>
            </a:r>
            <a:r>
              <a:rPr lang="ru-RU" dirty="0" smtClean="0"/>
              <a:t>  по осуществлению соответствующей функции.</a:t>
            </a:r>
          </a:p>
          <a:p>
            <a:pPr algn="just"/>
            <a:endParaRPr lang="ru-RU" dirty="0"/>
          </a:p>
          <a:p>
            <a:pPr algn="just"/>
            <a:r>
              <a:rPr lang="ru-RU" dirty="0" smtClean="0"/>
              <a:t>При этом, необходимо помнить, что согласно ФЗ №294 (ст. 15) государственный орган при </a:t>
            </a:r>
            <a:r>
              <a:rPr lang="ru-RU" dirty="0"/>
              <a:t>проведении проверки </a:t>
            </a:r>
            <a:r>
              <a:rPr lang="ru-RU" dirty="0" smtClean="0"/>
              <a:t>не </a:t>
            </a:r>
            <a:r>
              <a:rPr lang="ru-RU" dirty="0"/>
              <a:t>вправе:</a:t>
            </a:r>
          </a:p>
          <a:p>
            <a:pPr algn="just"/>
            <a:r>
              <a:rPr lang="ru-RU" dirty="0"/>
              <a:t>1) проверять выполнение обязательных требований и требований, установленных муниципальными правовыми актами, если такие требования не относятся к полномочиям органа государственного контроля (надзора), органа муниципального контроля, от имени которых действуют эти должностные лица;</a:t>
            </a:r>
          </a:p>
          <a:p>
            <a:pPr algn="just"/>
            <a:r>
              <a:rPr lang="ru-RU" dirty="0" smtClean="0"/>
              <a:t>1.1</a:t>
            </a:r>
            <a:r>
              <a:rPr lang="ru-RU" dirty="0"/>
              <a:t>) проверять выполнение требований, установленных нормативными правовыми актами органов исполнительной власти СССР и РСФСР и не соответствующих законодательству Российской Федерации;</a:t>
            </a:r>
          </a:p>
          <a:p>
            <a:pPr algn="just"/>
            <a:r>
              <a:rPr lang="ru-RU" dirty="0"/>
              <a:t>1.2) проверять выполнение обязательных требований и требований, установленных муниципальными правовыми актами, не опубликованными в установленном законодательством Российской Федерации порядке;</a:t>
            </a:r>
          </a:p>
          <a:p>
            <a:pPr algn="just"/>
            <a:r>
              <a:rPr lang="ru-RU" dirty="0"/>
              <a:t>2) осуществлять плановую или внеплановую выездную проверку в случае отсутствия при ее проведении руководителя, иного должностного лица или уполномоченного представителя юридического лица</a:t>
            </a:r>
            <a:r>
              <a:rPr lang="ru-RU" dirty="0" smtClean="0"/>
              <a:t>, </a:t>
            </a:r>
            <a:r>
              <a:rPr lang="ru-RU" dirty="0"/>
              <a:t>за исключением случая проведения такой проверки по основанию, предусмотренному подпунктом "б" пункта 2 части 2 статьи 10 настоящего Федерального </a:t>
            </a:r>
            <a:r>
              <a:rPr lang="ru-RU" dirty="0" smtClean="0"/>
              <a:t>закона;</a:t>
            </a:r>
            <a:endParaRPr lang="ru-RU" dirty="0"/>
          </a:p>
          <a:p>
            <a:pPr algn="just"/>
            <a:endParaRPr lang="ru-RU" dirty="0" smtClean="0"/>
          </a:p>
        </p:txBody>
      </p:sp>
    </p:spTree>
    <p:extLst>
      <p:ext uri="{BB962C8B-B14F-4D97-AF65-F5344CB8AC3E}">
        <p14:creationId xmlns:p14="http://schemas.microsoft.com/office/powerpoint/2010/main" val="243965367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55265" y="5968198"/>
            <a:ext cx="1413024" cy="8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512776"/>
            <a:ext cx="9068289" cy="5909310"/>
          </a:xfrm>
          <a:prstGeom prst="rect">
            <a:avLst/>
          </a:prstGeom>
          <a:noFill/>
        </p:spPr>
        <p:txBody>
          <a:bodyPr wrap="square" rtlCol="0">
            <a:spAutoFit/>
          </a:bodyPr>
          <a:lstStyle/>
          <a:p>
            <a:pPr algn="just"/>
            <a:r>
              <a:rPr lang="ru-RU" dirty="0"/>
              <a:t>3) требовать представления документов, информации, образцов продукции, проб обследования объектов окружающей среды и объектов производственной среды, если они не являются объектами проверки или не относятся к предмету проверки, а также изымать оригиналы таких документов;</a:t>
            </a:r>
          </a:p>
          <a:p>
            <a:pPr algn="just"/>
            <a:r>
              <a:rPr lang="ru-RU" dirty="0"/>
              <a:t>4) отбирать образцы продукции, пробы обследования объектов окружающей среды и объектов производственной среды для проведения их исследований, испытаний, измерений без оформления протоколов об отборе указанных образцов, проб по установленной форме и в количестве, превышающем нормы, установленные национальными стандартами, правилами отбора образцов, проб и методами их исследований, испытаний, измерений, техническими регламентами или действующими до дня их вступления в силу иными нормативными техническими документами и правилами и методами исследований, испытаний, измерений;</a:t>
            </a:r>
          </a:p>
          <a:p>
            <a:pPr algn="just"/>
            <a:r>
              <a:rPr lang="ru-RU" dirty="0"/>
              <a:t>5) распространять информацию, полученную в результате проведения проверки и составляющую государственную, коммерческую, служебную, иную охраняемую законом тайну, за исключением случаев, предусмотренных законодательством Российской Федерации;</a:t>
            </a:r>
          </a:p>
          <a:p>
            <a:pPr algn="just"/>
            <a:r>
              <a:rPr lang="ru-RU" dirty="0"/>
              <a:t>6) превышать установленные сроки проведения проверки;</a:t>
            </a:r>
          </a:p>
          <a:p>
            <a:pPr algn="just"/>
            <a:r>
              <a:rPr lang="ru-RU" dirty="0"/>
              <a:t>7) осуществлять выдачу юридическим лицам, индивидуальным предпринимателям предписаний или предложений о проведении за их счет мероприятий по контролю</a:t>
            </a:r>
            <a:r>
              <a:rPr lang="ru-RU" dirty="0" smtClean="0"/>
              <a:t>;</a:t>
            </a:r>
          </a:p>
        </p:txBody>
      </p:sp>
    </p:spTree>
    <p:extLst>
      <p:ext uri="{BB962C8B-B14F-4D97-AF65-F5344CB8AC3E}">
        <p14:creationId xmlns:p14="http://schemas.microsoft.com/office/powerpoint/2010/main" val="1962778867"/>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3216</TotalTime>
  <Words>2430</Words>
  <Application>Microsoft Office PowerPoint</Application>
  <PresentationFormat>Экран (4:3)</PresentationFormat>
  <Paragraphs>143</Paragraphs>
  <Slides>21</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Городская</vt:lpstr>
      <vt:lpstr>Плановые и внеплановые проверки Ростехнадзором деятельности  бункерных компаний и нефтебаз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ПРАС-2014 – шаг вперед?</dc:title>
  <dc:creator>Nikita Kosmachevsky</dc:creator>
  <cp:lastModifiedBy>Kosmachevskiy Nikita</cp:lastModifiedBy>
  <cp:revision>198</cp:revision>
  <dcterms:created xsi:type="dcterms:W3CDTF">2014-09-08T07:49:14Z</dcterms:created>
  <dcterms:modified xsi:type="dcterms:W3CDTF">2017-06-29T13:50:51Z</dcterms:modified>
</cp:coreProperties>
</file>