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86" r:id="rId5"/>
    <p:sldId id="274" r:id="rId6"/>
    <p:sldId id="284" r:id="rId7"/>
    <p:sldId id="275" r:id="rId8"/>
    <p:sldId id="289" r:id="rId9"/>
    <p:sldId id="290" r:id="rId10"/>
    <p:sldId id="282" r:id="rId11"/>
    <p:sldId id="285" r:id="rId12"/>
    <p:sldId id="288" r:id="rId13"/>
    <p:sldId id="291" r:id="rId14"/>
    <p:sldId id="280" r:id="rId15"/>
    <p:sldId id="277" r:id="rId16"/>
    <p:sldId id="281" r:id="rId17"/>
    <p:sldId id="279" r:id="rId18"/>
    <p:sldId id="262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29" autoAdjust="0"/>
  </p:normalViewPr>
  <p:slideViewPr>
    <p:cSldViewPr>
      <p:cViewPr>
        <p:scale>
          <a:sx n="94" d="100"/>
          <a:sy n="94" d="100"/>
        </p:scale>
        <p:origin x="-216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361EA-8701-4833-AE41-A4A8D2488AF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5C658-58E7-426D-8F15-DFF2A9078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1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C658-58E7-426D-8F15-DFF2A9078A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8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C658-58E7-426D-8F15-DFF2A9078A2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4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4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1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3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3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3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3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3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3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7E0F-9AE3-4AEB-8BAC-A7FE2CC59A15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8064896" cy="1800200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рынок бункеровки судов, перспективы его роста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3672408" cy="24482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Надежда Малышева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Директор по развитию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ИАА «</a:t>
            </a:r>
            <a:r>
              <a:rPr lang="ru-RU" dirty="0" err="1" smtClean="0">
                <a:solidFill>
                  <a:srgbClr val="FFC000"/>
                </a:solidFill>
              </a:rPr>
              <a:t>ПортНьюс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</a:p>
          <a:p>
            <a:pPr algn="l"/>
            <a:endParaRPr lang="ru-RU" dirty="0" smtClean="0">
              <a:solidFill>
                <a:srgbClr val="FFC000"/>
              </a:solidFill>
            </a:endParaRPr>
          </a:p>
          <a:p>
            <a:pPr algn="l"/>
            <a:endParaRPr lang="ru-RU" dirty="0" smtClean="0">
              <a:solidFill>
                <a:srgbClr val="FFC000"/>
              </a:solidFill>
            </a:endParaRPr>
          </a:p>
          <a:p>
            <a:pPr algn="l"/>
            <a:endParaRPr lang="ru-RU" dirty="0" smtClean="0">
              <a:solidFill>
                <a:srgbClr val="FFC000"/>
              </a:solidFill>
            </a:endParaRPr>
          </a:p>
          <a:p>
            <a:pPr algn="l"/>
            <a:r>
              <a:rPr lang="ru-RU" sz="2600" dirty="0" smtClean="0">
                <a:solidFill>
                  <a:srgbClr val="FFC000"/>
                </a:solidFill>
              </a:rPr>
              <a:t>Июнь 2018 г.</a:t>
            </a:r>
            <a:endParaRPr lang="ru-RU" sz="26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869160"/>
            <a:ext cx="3050053" cy="170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54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0609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Развитие Дальневосточного бассейна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989713"/>
              </p:ext>
            </p:extLst>
          </p:nvPr>
        </p:nvGraphicFramePr>
        <p:xfrm>
          <a:off x="457200" y="1052736"/>
          <a:ext cx="6778626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2304256"/>
                <a:gridCol w="194374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Терминал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 реализации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Восточный </a:t>
                      </a:r>
                      <a:r>
                        <a:rPr lang="ru-RU" dirty="0" smtClean="0"/>
                        <a:t>Порт</a:t>
                      </a:r>
                      <a:r>
                        <a:rPr lang="ru-RU" baseline="0" dirty="0" smtClean="0"/>
                        <a:t>, Третья очередь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+18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baseline="0" dirty="0" smtClean="0"/>
                        <a:t> тонн (уголь)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2018-2019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Терминал </a:t>
                      </a:r>
                      <a:r>
                        <a:rPr lang="ru-RU" dirty="0" err="1" smtClean="0"/>
                        <a:t>ВаниноТрансУголь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млн тонн (уголь)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2019-2023 </a:t>
                      </a:r>
                      <a:r>
                        <a:rPr lang="ru-RU" dirty="0" err="1" smtClean="0"/>
                        <a:t>гг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Петропавловск-Камчатский МТП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Рыба, </a:t>
                      </a:r>
                      <a:r>
                        <a:rPr lang="ru-RU" dirty="0" err="1" smtClean="0"/>
                        <a:t>генгрузы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рефконтейнеры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2019-2020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 Вера,Восток-Уголь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млн тонн (уголь)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2020-2022 </a:t>
                      </a:r>
                      <a:r>
                        <a:rPr lang="ru-RU" dirty="0" err="1" smtClean="0"/>
                        <a:t>гг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Угольный терминал в бухте Суходол, СДС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млн тонн (уголь)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2020-2022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Дальневосточный </a:t>
                      </a:r>
                      <a:r>
                        <a:rPr lang="ru-RU" dirty="0" err="1" smtClean="0"/>
                        <a:t>Ванинский</a:t>
                      </a:r>
                      <a:r>
                        <a:rPr lang="ru-RU" dirty="0" smtClean="0"/>
                        <a:t> порт (ТЭПК)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млн тонн (уголь)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2019-2020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Зарубино, ОЗК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млн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2020-2022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 </a:t>
                      </a:r>
                      <a:r>
                        <a:rPr lang="ru-RU" dirty="0" err="1" smtClean="0"/>
                        <a:t>Беринговский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+ 2 млн </a:t>
                      </a:r>
                      <a:r>
                        <a:rPr lang="ru-RU" dirty="0" err="1" smtClean="0"/>
                        <a:t>тоннн</a:t>
                      </a:r>
                      <a:r>
                        <a:rPr lang="ru-RU" dirty="0" smtClean="0"/>
                        <a:t> (уголь)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2019-2020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Модернизация порта Шахтерск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+ 6 млн</a:t>
                      </a:r>
                      <a:r>
                        <a:rPr lang="ru-RU" baseline="0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2020- 2022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PortNews\Исследования\2018\презентация бункер\Доклад_Лена-2018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03"/>
            <a:ext cx="9106520" cy="65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PortNews\Исследования\2018\презентация бункер\Доклад_Лена-2018-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"/>
          <a:stretch/>
        </p:blipFill>
        <p:spPr bwMode="auto">
          <a:xfrm>
            <a:off x="10240" y="-1"/>
            <a:ext cx="9133760" cy="6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ortNews\Исследования\2018\презентация бункер\Доклад_Лена-2018-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"/>
          <a:stretch/>
        </p:blipFill>
        <p:spPr bwMode="auto">
          <a:xfrm>
            <a:off x="0" y="476672"/>
            <a:ext cx="9144000" cy="61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6779096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Северо-Запад</a:t>
            </a:r>
            <a:r>
              <a:rPr lang="ru-RU" sz="2400" b="1" dirty="0" smtClean="0"/>
              <a:t>, </a:t>
            </a:r>
            <a:r>
              <a:rPr lang="ru-RU" sz="2400" b="1" dirty="0" smtClean="0"/>
              <a:t>Арктика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402371"/>
              </p:ext>
            </p:extLst>
          </p:nvPr>
        </p:nvGraphicFramePr>
        <p:xfrm>
          <a:off x="395536" y="1196752"/>
          <a:ext cx="6768752" cy="477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017"/>
                <a:gridCol w="1797578"/>
                <a:gridCol w="1838157"/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Терминал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 мощность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Срок </a:t>
                      </a:r>
                      <a:r>
                        <a:rPr lang="ru-RU" baseline="0" dirty="0" smtClean="0"/>
                        <a:t>реализации</a:t>
                      </a:r>
                      <a:endParaRPr lang="ru-RU" dirty="0"/>
                    </a:p>
                  </a:txBody>
                  <a:tcPr/>
                </a:tc>
              </a:tr>
              <a:tr h="48741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ММПК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baseline="0" dirty="0" err="1" smtClean="0"/>
                        <a:t>Бронка</a:t>
                      </a:r>
                      <a:r>
                        <a:rPr lang="ru-RU" sz="1300" baseline="0" dirty="0" smtClean="0"/>
                        <a:t> (Санкт-Петербург)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1,45 </a:t>
                      </a:r>
                      <a:r>
                        <a:rPr lang="ru-RU" sz="1300" dirty="0" err="1" smtClean="0"/>
                        <a:t>млн</a:t>
                      </a:r>
                      <a:r>
                        <a:rPr lang="ru-RU" sz="1300" dirty="0" smtClean="0"/>
                        <a:t> </a:t>
                      </a:r>
                      <a:r>
                        <a:rPr lang="en-US" sz="1300" dirty="0" smtClean="0"/>
                        <a:t>TEUs</a:t>
                      </a:r>
                    </a:p>
                    <a:p>
                      <a:r>
                        <a:rPr lang="en-US" sz="1300" dirty="0" smtClean="0"/>
                        <a:t>260 </a:t>
                      </a:r>
                      <a:r>
                        <a:rPr lang="ru-RU" sz="1300" dirty="0" smtClean="0"/>
                        <a:t>тыс.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en-US" sz="1300" baseline="0" dirty="0" smtClean="0"/>
                        <a:t>Ro-Ro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2020 </a:t>
                      </a:r>
                      <a:r>
                        <a:rPr lang="ru-RU" sz="1300" dirty="0" smtClean="0"/>
                        <a:t>г.</a:t>
                      </a:r>
                      <a:r>
                        <a:rPr lang="en-US" sz="1300" dirty="0" smtClean="0"/>
                        <a:t> </a:t>
                      </a:r>
                      <a:r>
                        <a:rPr lang="ru-RU" sz="1300" dirty="0" smtClean="0"/>
                        <a:t>и далее</a:t>
                      </a:r>
                      <a:endParaRPr lang="ru-RU" sz="1300" dirty="0"/>
                    </a:p>
                  </a:txBody>
                  <a:tcPr/>
                </a:tc>
              </a:tr>
              <a:tr h="34026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Пионерский (Калининград)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пассажиры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2019-2020 </a:t>
                      </a:r>
                      <a:r>
                        <a:rPr lang="ru-RU" sz="1300" dirty="0" err="1" smtClean="0"/>
                        <a:t>гг</a:t>
                      </a:r>
                      <a:endParaRPr lang="ru-RU" sz="1300" dirty="0"/>
                    </a:p>
                  </a:txBody>
                  <a:tcPr/>
                </a:tc>
              </a:tr>
              <a:tr h="46884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Мурманский МТП, реконструкция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+2 млн тонн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2018-2019 </a:t>
                      </a:r>
                      <a:r>
                        <a:rPr lang="ru-RU" sz="1300" dirty="0" err="1" smtClean="0"/>
                        <a:t>гг</a:t>
                      </a:r>
                      <a:endParaRPr lang="ru-RU" sz="1300" dirty="0" smtClean="0"/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</a:tr>
              <a:tr h="340267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Сабетта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Около 60 млн тонн (в </a:t>
                      </a:r>
                      <a:r>
                        <a:rPr lang="ru-RU" sz="1300" dirty="0" err="1" smtClean="0"/>
                        <a:t>т.ч</a:t>
                      </a:r>
                      <a:r>
                        <a:rPr lang="ru-RU" sz="1300" dirty="0" smtClean="0"/>
                        <a:t>. 30 млн тонн СПГ)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2025 г</a:t>
                      </a:r>
                      <a:endParaRPr lang="ru-RU" sz="1300" dirty="0"/>
                    </a:p>
                  </a:txBody>
                  <a:tcPr/>
                </a:tc>
              </a:tr>
              <a:tr h="32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Порт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err="1" smtClean="0"/>
                        <a:t>Лавна</a:t>
                      </a:r>
                      <a:r>
                        <a:rPr lang="ru-RU" sz="1300" dirty="0" smtClean="0"/>
                        <a:t> (Мурманск)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18 </a:t>
                      </a:r>
                      <a:r>
                        <a:rPr lang="ru-RU" sz="1300" dirty="0" err="1" smtClean="0"/>
                        <a:t>млн</a:t>
                      </a:r>
                      <a:r>
                        <a:rPr lang="ru-RU" sz="1300" dirty="0" smtClean="0"/>
                        <a:t> тонн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2020-2023 </a:t>
                      </a:r>
                      <a:r>
                        <a:rPr lang="ru-RU" sz="1300" dirty="0" err="1" smtClean="0"/>
                        <a:t>гг</a:t>
                      </a:r>
                      <a:r>
                        <a:rPr lang="ru-RU" sz="1300" dirty="0" smtClean="0"/>
                        <a:t> </a:t>
                      </a:r>
                      <a:endParaRPr lang="ru-RU" sz="1300" dirty="0"/>
                    </a:p>
                  </a:txBody>
                  <a:tcPr/>
                </a:tc>
              </a:tr>
              <a:tr h="85495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Балтийский Терминал Удобрений (Усть-Луга, </a:t>
                      </a:r>
                      <a:r>
                        <a:rPr lang="ru-RU" sz="1300" dirty="0" err="1" smtClean="0"/>
                        <a:t>Еврохим</a:t>
                      </a:r>
                      <a:r>
                        <a:rPr lang="ru-RU" sz="1300" dirty="0" smtClean="0"/>
                        <a:t>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5млн тонн в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2021 гг.</a:t>
                      </a:r>
                      <a:endParaRPr lang="ru-RU" sz="1300" dirty="0"/>
                    </a:p>
                  </a:txBody>
                  <a:tcPr/>
                </a:tc>
              </a:tr>
              <a:tr h="59143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Терминал Чайка</a:t>
                      </a:r>
                      <a:r>
                        <a:rPr lang="ru-RU" sz="1300" baseline="0" dirty="0" smtClean="0"/>
                        <a:t> (</a:t>
                      </a:r>
                      <a:r>
                        <a:rPr lang="ru-RU" sz="1300" dirty="0" err="1" smtClean="0"/>
                        <a:t>ВостокУголь</a:t>
                      </a:r>
                      <a:r>
                        <a:rPr lang="ru-RU" sz="1300" dirty="0" smtClean="0"/>
                        <a:t>) в порту Диксон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10 млн т в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2019 г.</a:t>
                      </a:r>
                      <a:endParaRPr lang="ru-RU" sz="1300" dirty="0"/>
                    </a:p>
                  </a:txBody>
                  <a:tcPr/>
                </a:tc>
              </a:tr>
              <a:tr h="46884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Нефтяной терминал "</a:t>
                      </a:r>
                      <a:r>
                        <a:rPr lang="ru-RU" sz="1300" dirty="0" err="1" smtClean="0"/>
                        <a:t>Таналау</a:t>
                      </a:r>
                      <a:r>
                        <a:rPr lang="ru-RU" sz="1300" dirty="0" smtClean="0"/>
                        <a:t>"  </a:t>
                      </a:r>
                      <a:r>
                        <a:rPr lang="ru-RU" sz="1300" dirty="0" smtClean="0"/>
                        <a:t>(</a:t>
                      </a:r>
                      <a:r>
                        <a:rPr lang="ru-RU" sz="1300" dirty="0" err="1" smtClean="0"/>
                        <a:t>Таймырнефтегаз</a:t>
                      </a:r>
                      <a:r>
                        <a:rPr lang="ru-RU" sz="1300" dirty="0" smtClean="0"/>
                        <a:t>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5-7 млн </a:t>
                      </a:r>
                      <a:r>
                        <a:rPr lang="ru-RU" sz="1300" dirty="0" smtClean="0"/>
                        <a:t>тонн в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2020-2022 </a:t>
                      </a:r>
                      <a:r>
                        <a:rPr lang="ru-RU" sz="1300" dirty="0" err="1" smtClean="0"/>
                        <a:t>гг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-11088"/>
            <a:ext cx="169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ortNews\Исследования\2018\презентация бункер\Доклад_Лена-2018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0"/>
            <a:ext cx="9144000" cy="660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Южный бассейн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551145"/>
              </p:ext>
            </p:extLst>
          </p:nvPr>
        </p:nvGraphicFramePr>
        <p:xfrm>
          <a:off x="457200" y="1600200"/>
          <a:ext cx="6707187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2304256"/>
                <a:gridCol w="19443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Терминал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</a:t>
                      </a:r>
                      <a:r>
                        <a:rPr lang="ru-RU" dirty="0" smtClean="0"/>
                        <a:t>реализации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Сухогрузный район порта Тамань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 </a:t>
                      </a:r>
                      <a:r>
                        <a:rPr lang="ru-RU" dirty="0" smtClean="0"/>
                        <a:t>млн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2020-2025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Новороссийск </a:t>
                      </a:r>
                      <a:r>
                        <a:rPr lang="ru-RU" baseline="0" dirty="0" smtClean="0"/>
                        <a:t>(НМТП)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+</a:t>
                      </a:r>
                      <a:r>
                        <a:rPr lang="ru-RU" dirty="0" smtClean="0"/>
                        <a:t>12 </a:t>
                      </a:r>
                      <a:r>
                        <a:rPr lang="ru-RU" dirty="0" smtClean="0"/>
                        <a:t>млн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г.</a:t>
                      </a:r>
                      <a:r>
                        <a:rPr lang="ru-RU" baseline="0" dirty="0" smtClean="0"/>
                        <a:t> и далее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Новороссийск («Дело»)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+5 млн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Таманский</a:t>
                      </a:r>
                      <a:r>
                        <a:rPr lang="ru-RU" baseline="0" dirty="0" smtClean="0"/>
                        <a:t> терминал навалочных грузов (ОТЭКО)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+35 млн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г.</a:t>
                      </a:r>
                      <a:r>
                        <a:rPr lang="ru-RU" baseline="0" dirty="0" smtClean="0"/>
                        <a:t> и далее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Геленджик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тыс. человек + 300 тыс.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2018-2019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008" y="2606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Прогноз продаж бункерного топлива (нефтепродуктов) в портах </a:t>
            </a:r>
            <a:r>
              <a:rPr lang="ru-RU" sz="2000" b="1" dirty="0"/>
              <a:t>России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 b="4302"/>
          <a:stretch/>
        </p:blipFill>
        <p:spPr bwMode="auto">
          <a:xfrm>
            <a:off x="72009" y="914400"/>
            <a:ext cx="9071992" cy="52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764704"/>
            <a:ext cx="828092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sz="6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</a:p>
          <a:p>
            <a:r>
              <a:rPr lang="ru-RU" sz="6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  <a:p>
            <a:endParaRPr lang="ru-RU" sz="44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Медиа-группа «</a:t>
            </a:r>
            <a:r>
              <a:rPr lang="ru-RU" sz="4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ПортНьюс</a:t>
            </a:r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</a:p>
          <a:p>
            <a:r>
              <a:rPr lang="en-US" sz="4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@portnews.ru </a:t>
            </a:r>
          </a:p>
          <a:p>
            <a:endParaRPr lang="ru-RU" sz="4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1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www.portnews.ru       www.rus-shipping.ru</a:t>
            </a:r>
            <a:endParaRPr lang="ru-RU" sz="4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0" y="0"/>
            <a:ext cx="252028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620688"/>
            <a:ext cx="5688632" cy="144016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Медиа-группа «</a:t>
            </a:r>
            <a:r>
              <a:rPr lang="ru-RU" b="1" dirty="0" err="1" smtClean="0">
                <a:solidFill>
                  <a:srgbClr val="FFC000"/>
                </a:solidFill>
              </a:rPr>
              <a:t>ПортНьюс</a:t>
            </a:r>
            <a:r>
              <a:rPr lang="ru-RU" b="1" dirty="0" smtClean="0">
                <a:solidFill>
                  <a:srgbClr val="FFC000"/>
                </a:solidFill>
              </a:rPr>
              <a:t>»</a:t>
            </a:r>
            <a:endParaRPr lang="en-US" b="1" dirty="0" smtClean="0">
              <a:solidFill>
                <a:srgbClr val="FFC000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лет в отрасли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87824" y="2420888"/>
            <a:ext cx="57606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ведущее и самое читаемое СМИ в области морского и речного транспорта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инструмент взаимодействия бизнеса, власти и прессы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русский и английский контент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отраслевая аудитория по всей России — от Северо-Запада до Дальнего Востока, а также страны СНГ, Европа, Китай и США.</a:t>
            </a: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Подразделения агентства работают в сфере журналистики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аналитики, маркетинга и дизайна, общественных коммуникаций и развития корпоративного имиджа.</a:t>
            </a: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 2008 года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ПортНьюс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 — член Ассоциации Морских Торговых Портов (АСОП).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6672"/>
            <a:ext cx="6120680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ЦЕНОВОЙ БЮЛЛЕТЕНЬ </a:t>
            </a:r>
            <a:r>
              <a:rPr lang="ru-RU" sz="4400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ПОРТНЬЮС</a:t>
            </a:r>
            <a:endParaRPr lang="ru-RU" sz="4400" dirty="0">
              <a:solidFill>
                <a:srgbClr val="FFC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532"/>
          <a:stretch/>
        </p:blipFill>
        <p:spPr bwMode="auto">
          <a:xfrm>
            <a:off x="3059832" y="2060848"/>
            <a:ext cx="5400600" cy="436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0" y="0"/>
            <a:ext cx="252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п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957809"/>
            <a:ext cx="7416824" cy="45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3902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Журналы и </a:t>
            </a:r>
            <a:r>
              <a:rPr lang="ru-RU" sz="2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спецвыпуски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2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ПортНьюс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 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выставкам 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«Транспортная 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неделя-2018» </a:t>
            </a:r>
          </a:p>
          <a:p>
            <a:pPr algn="ctr"/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SMM-2018</a:t>
            </a:r>
          </a:p>
        </p:txBody>
      </p:sp>
    </p:spTree>
    <p:extLst>
      <p:ext uri="{BB962C8B-B14F-4D97-AF65-F5344CB8AC3E}">
        <p14:creationId xmlns:p14="http://schemas.microsoft.com/office/powerpoint/2010/main" val="16269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ortNews\Исследования\2018\презентация бункер\Доклад_Лена-2018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" y="94926"/>
            <a:ext cx="9138872" cy="64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-36512" y="1703"/>
            <a:ext cx="9117518" cy="979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Динамика цен на бункерное топливо (2017 год)</a:t>
            </a:r>
            <a:endParaRPr lang="ru-RU" sz="32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 w="66675" cmpd="sng">
            <a:solidFill>
              <a:schemeClr val="tx1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50" y="1531222"/>
            <a:ext cx="1772702" cy="139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2" y="4293096"/>
            <a:ext cx="1928798" cy="161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2954" r="2042" b="3045"/>
          <a:stretch/>
        </p:blipFill>
        <p:spPr bwMode="auto">
          <a:xfrm>
            <a:off x="121920" y="1087119"/>
            <a:ext cx="3441968" cy="240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t="-712" r="906" b="2759"/>
          <a:stretch/>
        </p:blipFill>
        <p:spPr bwMode="auto">
          <a:xfrm>
            <a:off x="3707903" y="1087119"/>
            <a:ext cx="3507299" cy="248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3197" r="957" b="3109"/>
          <a:stretch/>
        </p:blipFill>
        <p:spPr bwMode="auto">
          <a:xfrm>
            <a:off x="3779912" y="3861048"/>
            <a:ext cx="3384376" cy="27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392" r="1533" b="2549"/>
          <a:stretch/>
        </p:blipFill>
        <p:spPr bwMode="auto">
          <a:xfrm>
            <a:off x="121920" y="3861048"/>
            <a:ext cx="3441968" cy="27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ortNews\Исследования\2018\презентация бункер\Доклад_Лена-2018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" y="0"/>
            <a:ext cx="902146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33387"/>
            <a:ext cx="82677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33387"/>
            <a:ext cx="82677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395</Words>
  <Application>Microsoft Office PowerPoint</Application>
  <PresentationFormat>Экран (4:3)</PresentationFormat>
  <Paragraphs>114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Российский рынок бункеровки судов, перспективы его роста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цен на бункерное топливо (2017 год)</vt:lpstr>
      <vt:lpstr>Презентация PowerPoint</vt:lpstr>
      <vt:lpstr>Презентация PowerPoint</vt:lpstr>
      <vt:lpstr>Презентация PowerPoint</vt:lpstr>
      <vt:lpstr>Развитие Дальневосточного бассейна</vt:lpstr>
      <vt:lpstr>Презентация PowerPoint</vt:lpstr>
      <vt:lpstr>Презентация PowerPoint</vt:lpstr>
      <vt:lpstr>Презентация PowerPoint</vt:lpstr>
      <vt:lpstr> Северо-Запад, Арктика</vt:lpstr>
      <vt:lpstr>Презентация PowerPoint</vt:lpstr>
      <vt:lpstr>Южный бассейн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топливо  для Балтики: в поисках  альтернатив</dc:title>
  <dc:creator>DEDE</dc:creator>
  <cp:lastModifiedBy>Надежда</cp:lastModifiedBy>
  <cp:revision>216</cp:revision>
  <cp:lastPrinted>2018-06-19T07:54:32Z</cp:lastPrinted>
  <dcterms:created xsi:type="dcterms:W3CDTF">2014-11-24T10:47:19Z</dcterms:created>
  <dcterms:modified xsi:type="dcterms:W3CDTF">2018-06-20T14:11:34Z</dcterms:modified>
</cp:coreProperties>
</file>