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70" r:id="rId3"/>
    <p:sldId id="290" r:id="rId4"/>
    <p:sldId id="381" r:id="rId5"/>
    <p:sldId id="382" r:id="rId6"/>
    <p:sldId id="325" r:id="rId7"/>
    <p:sldId id="345" r:id="rId8"/>
    <p:sldId id="392" r:id="rId9"/>
    <p:sldId id="393" r:id="rId10"/>
    <p:sldId id="402" r:id="rId11"/>
    <p:sldId id="403" r:id="rId12"/>
    <p:sldId id="394" r:id="rId13"/>
    <p:sldId id="399" r:id="rId14"/>
    <p:sldId id="395" r:id="rId15"/>
    <p:sldId id="401" r:id="rId16"/>
    <p:sldId id="400" r:id="rId17"/>
    <p:sldId id="397" r:id="rId18"/>
    <p:sldId id="404" r:id="rId19"/>
    <p:sldId id="405" r:id="rId20"/>
    <p:sldId id="356" r:id="rId21"/>
    <p:sldId id="357" r:id="rId22"/>
    <p:sldId id="384" r:id="rId23"/>
    <p:sldId id="391" r:id="rId24"/>
    <p:sldId id="295" r:id="rId25"/>
  </p:sldIdLst>
  <p:sldSz cx="9144000" cy="5143500" type="screen16x9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-Johan Garsten" initials="CJG" lastIdx="2" clrIdx="0">
    <p:extLst>
      <p:ext uri="{19B8F6BF-5375-455C-9EA6-DF929625EA0E}">
        <p15:presenceInfo xmlns:p15="http://schemas.microsoft.com/office/powerpoint/2012/main" userId="cee1c42bb785d9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6"/>
    <a:srgbClr val="1A10BD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5341" autoAdjust="0"/>
  </p:normalViewPr>
  <p:slideViewPr>
    <p:cSldViewPr>
      <p:cViewPr varScale="1">
        <p:scale>
          <a:sx n="181" d="100"/>
          <a:sy n="181" d="100"/>
        </p:scale>
        <p:origin x="624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MBP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480</c:v>
                </c:pt>
                <c:pt idx="1">
                  <c:v>481</c:v>
                </c:pt>
                <c:pt idx="2">
                  <c:v>476</c:v>
                </c:pt>
                <c:pt idx="3">
                  <c:v>470</c:v>
                </c:pt>
                <c:pt idx="4">
                  <c:v>462</c:v>
                </c:pt>
                <c:pt idx="5">
                  <c:v>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D-2343-9EE0-D8DFD7123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DBP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482</c:v>
                </c:pt>
                <c:pt idx="1">
                  <c:v>482</c:v>
                </c:pt>
                <c:pt idx="2">
                  <c:v>480</c:v>
                </c:pt>
                <c:pt idx="3">
                  <c:v>498</c:v>
                </c:pt>
                <c:pt idx="4">
                  <c:v>490</c:v>
                </c:pt>
                <c:pt idx="5">
                  <c:v>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D-2343-9EE0-D8DFD7123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799792"/>
        <c:axId val="1407717920"/>
      </c:lineChart>
      <c:catAx>
        <c:axId val="143679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717920"/>
        <c:crosses val="autoZero"/>
        <c:auto val="1"/>
        <c:lblAlgn val="ctr"/>
        <c:lblOffset val="100"/>
        <c:noMultiLvlLbl val="0"/>
      </c:catAx>
      <c:valAx>
        <c:axId val="14077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7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MBP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3"/>
              <c:layout>
                <c:manualLayout>
                  <c:x val="-3.8139819089868569E-2"/>
                  <c:y val="-5.1343603370297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2F-E846-86CF-BCA4D75E2650}"/>
                </c:ext>
              </c:extLst>
            </c:dLbl>
            <c:dLbl>
              <c:idx val="4"/>
              <c:layout>
                <c:manualLayout>
                  <c:x val="-3.6089013365440015E-2"/>
                  <c:y val="-5.1343603370297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2F-E846-86CF-BCA4D75E2650}"/>
                </c:ext>
              </c:extLst>
            </c:dLbl>
            <c:dLbl>
              <c:idx val="5"/>
              <c:layout>
                <c:manualLayout>
                  <c:x val="-3.1987401916582912E-2"/>
                  <c:y val="-4.7299195130914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F-E846-86CF-BCA4D75E2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480</c:v>
                </c:pt>
                <c:pt idx="1">
                  <c:v>481</c:v>
                </c:pt>
                <c:pt idx="2">
                  <c:v>474</c:v>
                </c:pt>
                <c:pt idx="3">
                  <c:v>479</c:v>
                </c:pt>
                <c:pt idx="4">
                  <c:v>479</c:v>
                </c:pt>
                <c:pt idx="5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D-2343-9EE0-D8DFD7123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DBP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3.6089013365440015E-2"/>
                  <c:y val="4.7299513588256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2F-E846-86CF-BCA4D75E2650}"/>
                </c:ext>
              </c:extLst>
            </c:dLbl>
            <c:dLbl>
              <c:idx val="3"/>
              <c:layout>
                <c:manualLayout>
                  <c:x val="-3.1987401916582912E-2"/>
                  <c:y val="4.7299513588256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2F-E846-86CF-BCA4D75E2650}"/>
                </c:ext>
              </c:extLst>
            </c:dLbl>
            <c:dLbl>
              <c:idx val="4"/>
              <c:layout>
                <c:manualLayout>
                  <c:x val="-3.1987401916582912E-2"/>
                  <c:y val="4.3255105348873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2F-E846-86CF-BCA4D75E2650}"/>
                </c:ext>
              </c:extLst>
            </c:dLbl>
            <c:dLbl>
              <c:idx val="5"/>
              <c:layout>
                <c:manualLayout>
                  <c:x val="-3.6089013365440015E-2"/>
                  <c:y val="5.5388330067022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2F-E846-86CF-BCA4D75E2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482</c:v>
                </c:pt>
                <c:pt idx="1">
                  <c:v>482</c:v>
                </c:pt>
                <c:pt idx="2">
                  <c:v>465</c:v>
                </c:pt>
                <c:pt idx="3">
                  <c:v>470</c:v>
                </c:pt>
                <c:pt idx="4">
                  <c:v>470</c:v>
                </c:pt>
                <c:pt idx="5">
                  <c:v>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D-2343-9EE0-D8DFD7123F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6799792"/>
        <c:axId val="1407717920"/>
      </c:lineChart>
      <c:catAx>
        <c:axId val="143679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717920"/>
        <c:crosses val="autoZero"/>
        <c:auto val="1"/>
        <c:lblAlgn val="ctr"/>
        <c:lblOffset val="100"/>
        <c:noMultiLvlLbl val="0"/>
      </c:catAx>
      <c:valAx>
        <c:axId val="14077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7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53045459934889E-2"/>
          <c:y val="0.14110209383982936"/>
          <c:w val="0.9306439107139356"/>
          <c:h val="0.766465636091956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June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82-0842-8A78-1ABC4DD050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2-0842-8A78-1ABC4DD050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2F-E846-86CF-BCA4D75E2650}"/>
                </c:ext>
              </c:extLst>
            </c:dLbl>
            <c:dLbl>
              <c:idx val="4"/>
              <c:layout>
                <c:manualLayout>
                  <c:x val="-3.6089013365440015E-2"/>
                  <c:y val="-5.1343603370297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2F-E846-86CF-BCA4D75E2650}"/>
                </c:ext>
              </c:extLst>
            </c:dLbl>
            <c:dLbl>
              <c:idx val="5"/>
              <c:layout>
                <c:manualLayout>
                  <c:x val="-3.1987401916582912E-2"/>
                  <c:y val="-4.7299195130914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F-E846-86CF-BCA4D75E2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08.06.2021</c:v>
                </c:pt>
                <c:pt idx="1">
                  <c:v>09.06.2021</c:v>
                </c:pt>
                <c:pt idx="2">
                  <c:v>10.06.2021</c:v>
                </c:pt>
                <c:pt idx="3">
                  <c:v>11.06.2021</c:v>
                </c:pt>
                <c:pt idx="4">
                  <c:v>12.06.2021</c:v>
                </c:pt>
                <c:pt idx="5">
                  <c:v>13.06.2021</c:v>
                </c:pt>
                <c:pt idx="6">
                  <c:v>14.06.2021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590</c:v>
                </c:pt>
                <c:pt idx="1">
                  <c:v>590</c:v>
                </c:pt>
                <c:pt idx="2">
                  <c:v>586</c:v>
                </c:pt>
                <c:pt idx="3">
                  <c:v>594</c:v>
                </c:pt>
                <c:pt idx="4">
                  <c:v>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D-2343-9EE0-D8DFD7123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July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82-0842-8A78-1ABC4DD050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2F-E846-86CF-BCA4D75E26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2F-E846-86CF-BCA4D75E2650}"/>
                </c:ext>
              </c:extLst>
            </c:dLbl>
            <c:dLbl>
              <c:idx val="4"/>
              <c:layout>
                <c:manualLayout>
                  <c:x val="-3.1987401916582912E-2"/>
                  <c:y val="4.3255105348873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2F-E846-86CF-BCA4D75E2650}"/>
                </c:ext>
              </c:extLst>
            </c:dLbl>
            <c:dLbl>
              <c:idx val="5"/>
              <c:layout>
                <c:manualLayout>
                  <c:x val="-3.6089013365440015E-2"/>
                  <c:y val="5.5388330067022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2F-E846-86CF-BCA4D75E2650}"/>
                </c:ext>
              </c:extLst>
            </c:dLbl>
            <c:dLbl>
              <c:idx val="6"/>
              <c:layout>
                <c:manualLayout>
                  <c:x val="-3.2009515282615766E-2"/>
                  <c:y val="4.989000924676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82-0842-8A78-1ABC4DD05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08.06.2021</c:v>
                </c:pt>
                <c:pt idx="1">
                  <c:v>09.06.2021</c:v>
                </c:pt>
                <c:pt idx="2">
                  <c:v>10.06.2021</c:v>
                </c:pt>
                <c:pt idx="3">
                  <c:v>11.06.2021</c:v>
                </c:pt>
                <c:pt idx="4">
                  <c:v>12.06.2021</c:v>
                </c:pt>
                <c:pt idx="5">
                  <c:v>13.06.2021</c:v>
                </c:pt>
                <c:pt idx="6">
                  <c:v>14.06.2021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580</c:v>
                </c:pt>
                <c:pt idx="1">
                  <c:v>580</c:v>
                </c:pt>
                <c:pt idx="2">
                  <c:v>573</c:v>
                </c:pt>
                <c:pt idx="3">
                  <c:v>578</c:v>
                </c:pt>
                <c:pt idx="4">
                  <c:v>583</c:v>
                </c:pt>
                <c:pt idx="5">
                  <c:v>585</c:v>
                </c:pt>
                <c:pt idx="6">
                  <c:v>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D-2343-9EE0-D8DFD7123F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6799792"/>
        <c:axId val="1407717920"/>
      </c:lineChart>
      <c:catAx>
        <c:axId val="143679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717920"/>
        <c:crosses val="autoZero"/>
        <c:auto val="1"/>
        <c:lblAlgn val="ctr"/>
        <c:lblOffset val="100"/>
        <c:noMultiLvlLbl val="0"/>
      </c:catAx>
      <c:valAx>
        <c:axId val="14077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7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b="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0.28252</cdr:x>
      <cdr:y>0.84569</cdr:y>
    </cdr:from>
    <cdr:to>
      <cdr:x>0.31102</cdr:x>
      <cdr:y>0.90189</cdr:y>
    </cdr:to>
    <cdr:pic>
      <cdr:nvPicPr>
        <cdr:cNvPr id="2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AD4E8875-53D0-EF47-987F-944BA4E6BA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49552" y="2655582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0.4345</cdr:x>
      <cdr:y>0.8477</cdr:y>
    </cdr:from>
    <cdr:to>
      <cdr:x>0.463</cdr:x>
      <cdr:y>0.90389</cdr:y>
    </cdr:to>
    <cdr:pic>
      <cdr:nvPicPr>
        <cdr:cNvPr id="3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2A7E0195-4C42-EE4E-8D8F-73EBE817D2E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90733" y="2661880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0.59246</cdr:x>
      <cdr:y>0.8477</cdr:y>
    </cdr:from>
    <cdr:to>
      <cdr:x>0.62096</cdr:x>
      <cdr:y>0.90389</cdr:y>
    </cdr:to>
    <cdr:pic>
      <cdr:nvPicPr>
        <cdr:cNvPr id="4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68939" y="2661880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0.74142</cdr:x>
      <cdr:y>0.84703</cdr:y>
    </cdr:from>
    <cdr:to>
      <cdr:x>0.76992</cdr:x>
      <cdr:y>0.90323</cdr:y>
    </cdr:to>
    <cdr:pic>
      <cdr:nvPicPr>
        <cdr:cNvPr id="5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91398" y="2659805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0.89053</cdr:x>
      <cdr:y>0.84745</cdr:y>
    </cdr:from>
    <cdr:to>
      <cdr:x>0.91902</cdr:x>
      <cdr:y>0.90364</cdr:y>
    </cdr:to>
    <cdr:pic>
      <cdr:nvPicPr>
        <cdr:cNvPr id="6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14763" y="2661103"/>
          <a:ext cx="176467" cy="17646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0.28557</cdr:x>
      <cdr:y>0.847</cdr:y>
    </cdr:from>
    <cdr:to>
      <cdr:x>0.31406</cdr:x>
      <cdr:y>0.9032</cdr:y>
    </cdr:to>
    <cdr:pic>
      <cdr:nvPicPr>
        <cdr:cNvPr id="2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68419" y="2659696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0.43327</cdr:x>
      <cdr:y>0.84769</cdr:y>
    </cdr:from>
    <cdr:to>
      <cdr:x>0.46177</cdr:x>
      <cdr:y>0.90389</cdr:y>
    </cdr:to>
    <cdr:pic>
      <cdr:nvPicPr>
        <cdr:cNvPr id="3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83123" y="2661879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0.5876</cdr:x>
      <cdr:y>0.84769</cdr:y>
    </cdr:from>
    <cdr:to>
      <cdr:x>0.61609</cdr:x>
      <cdr:y>0.90389</cdr:y>
    </cdr:to>
    <cdr:pic>
      <cdr:nvPicPr>
        <cdr:cNvPr id="4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38812" y="2661879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0.73664</cdr:x>
      <cdr:y>0.8477</cdr:y>
    </cdr:from>
    <cdr:to>
      <cdr:x>0.76513</cdr:x>
      <cdr:y>0.90389</cdr:y>
    </cdr:to>
    <cdr:pic>
      <cdr:nvPicPr>
        <cdr:cNvPr id="5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61752" y="2661880"/>
          <a:ext cx="176467" cy="17646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0.88707</cdr:x>
      <cdr:y>0.8477</cdr:y>
    </cdr:from>
    <cdr:to>
      <cdr:x>0.91557</cdr:x>
      <cdr:y>0.90389</cdr:y>
    </cdr:to>
    <cdr:pic>
      <cdr:nvPicPr>
        <cdr:cNvPr id="6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3A2BA451-FE31-8C4D-84AB-1BC0DF5BDA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493347" y="2661880"/>
          <a:ext cx="176467" cy="17646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0.59664</cdr:x>
      <cdr:y>0.13572</cdr:y>
    </cdr:from>
    <cdr:to>
      <cdr:x>0.84991</cdr:x>
      <cdr:y>0.63426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B1F00FCB-6C0A-C34A-A6AC-731F420C4529}"/>
            </a:ext>
          </a:extLst>
        </cdr:cNvPr>
        <cdr:cNvSpPr/>
      </cdr:nvSpPr>
      <cdr:spPr>
        <a:xfrm xmlns:a="http://schemas.openxmlformats.org/drawingml/2006/main">
          <a:off x="5112568" y="507703"/>
          <a:ext cx="2170282" cy="18649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0.59664</cdr:x>
      <cdr:y>0.9067</cdr:y>
    </cdr:from>
    <cdr:to>
      <cdr:x>0.71429</cdr:x>
      <cdr:y>1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CE9CAB79-775C-3647-AE34-E3F7BDEAE1CB}"/>
            </a:ext>
          </a:extLst>
        </cdr:cNvPr>
        <cdr:cNvSpPr/>
      </cdr:nvSpPr>
      <cdr:spPr>
        <a:xfrm xmlns:a="http://schemas.openxmlformats.org/drawingml/2006/main">
          <a:off x="5112568" y="3391763"/>
          <a:ext cx="1008112" cy="34900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0.11083</cdr:x>
      <cdr:y>0.86827</cdr:y>
    </cdr:from>
    <cdr:to>
      <cdr:x>0.13143</cdr:x>
      <cdr:y>0.91545</cdr:y>
    </cdr:to>
    <cdr:pic>
      <cdr:nvPicPr>
        <cdr:cNvPr id="7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7FCF5AED-6AC6-9943-955B-31BCE727E4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49728" y="3185489"/>
          <a:ext cx="176467" cy="1730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0.37815</cdr:x>
      <cdr:y>0.86827</cdr:y>
    </cdr:from>
    <cdr:to>
      <cdr:x>0.39875</cdr:x>
      <cdr:y>0.91545</cdr:y>
    </cdr:to>
    <cdr:pic>
      <cdr:nvPicPr>
        <cdr:cNvPr id="8" name="Graphic 11" descr="Caret Up with solid fill">
          <a:extLst xmlns:a="http://schemas.openxmlformats.org/drawingml/2006/main">
            <a:ext uri="{FF2B5EF4-FFF2-40B4-BE49-F238E27FC236}">
              <a16:creationId xmlns:a16="http://schemas.microsoft.com/office/drawing/2014/main" id="{7FCF5AED-6AC6-9943-955B-31BCE727E4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40360" y="3185489"/>
          <a:ext cx="176467" cy="17307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61096A0-BF42-4F5D-99E6-0683BF449AB4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5839B036-5A0B-4547-B7E0-1D935FC7A8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52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BDF1F304-DCA9-48B7-AB1C-63B18052C2F4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5D9DA0A9-C908-467D-896F-117525CD99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53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115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24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28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06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389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71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8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71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12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69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23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90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A0A9-C908-467D-896F-117525CD99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72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3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0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38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AEBA-0CAD-4E72-A2E8-F5D7BEEC7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6CD6-FE4E-477D-9CC3-6FB1109B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40B4D-A1F1-4ACC-A707-CD29DA93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7E97A-9FFB-4A99-ABD4-22A6A273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553D-DDE2-4A66-8A49-F3CE89F8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33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7B2A-E352-4D8D-B94F-133ECC0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CC0A-F5CE-4096-8455-99E9B5086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2B77B-E493-4A8C-87D6-3635E24C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C25B-D706-4495-BD60-0061FD74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C7CF-B9C1-4B3C-A8E2-91147BBC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29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2429-1DB4-4A6C-9E2B-781F74EC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A065B-9B1D-44F9-BC5A-C6464459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FBF53-150F-4320-8CBE-96B4FC56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B49C5-4B1A-4155-82C1-FB4CE665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F1E40-59BD-4E6A-A149-B4A33352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65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F479-6366-4D96-B636-7005E35A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A8A9-FD2F-41C2-A27A-7A0DFB776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BF3C1-83C1-417B-B2CF-7F30313A5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3FC3E-A6CB-459E-8BE5-9E0F1E7D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12BF0-7FEB-48C3-8689-3811CA0F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65559-3822-4143-97AF-E1295CE2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33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B03A-D87F-46CE-8282-C5E3CF2B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E4DD9-7A50-4426-9268-A5E4C772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6326E-E0E4-4459-8EC1-3EBF4C595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CA732-E180-4C55-9291-869089EB0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CE643-BD94-4444-8CAE-F4CE0C4B2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9B7F1-9DA4-4E55-8B63-E1F7A245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09102-F086-44B0-A381-2C22C345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8319F-5B26-4B72-B947-8F480AE2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9CB4-A74B-4ABA-8AE5-D756B72F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D61AB-9ACE-4535-97EF-ABB0ACD8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B9055-F898-4DEC-AE74-5AC8CC1C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BC3ED-A4D8-432B-BA9D-F9E8FB68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215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9AB50-3AC2-421C-8C80-B23CEB05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F945B-53A5-4294-9E39-EF3A3B9C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A178B-939F-44D3-9A58-EB7BE62C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63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8147-F53E-4441-ABE3-920B962C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FDE4-09EA-4020-8C0A-9881B801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4E99C-666A-4925-94AA-3C758A8D7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EDDB5-74C7-429E-801C-7D3492ED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234CA-9D9A-4C94-AE9A-F5F6C0C7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24A99-9859-41C9-9819-B27108BF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92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763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BE2-BC3F-4EC8-B116-9687E6DD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1446D-448F-4CC0-BE64-71CD2330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05E7B-385D-47CA-8EBD-CF66B305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5D505-3F42-4D2A-9FD2-12296BD0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D01A9-F166-4709-97E4-E4EF35D8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3AA7F-A4FA-4C1A-9BF0-27D70721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37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F83F-2C94-41CB-BBB6-E2C09A12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DC8AC-E2D2-4781-A8E2-1DCD6AAA0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CFD8-E90B-4C71-8343-F56AE12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FDE9-AEBB-4C51-8986-FD47EE9C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E698-807A-44E3-B93F-B48EA5A4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30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F0AFF-2324-408F-B695-37323BAE3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28C4C-6C9C-49FE-A71B-357E5F44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1BAE-C568-4B8C-AEB8-DCA5E632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D180-8157-4756-9C54-23EB3B58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1386-5A42-4ADC-AB1C-5C4D4572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20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30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33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1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62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72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88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C0B3-448A-494F-BE94-0541FBCDE056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AB3E-3C6C-44CC-8CCB-4C9BF78A2F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6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EE54A-AD14-4A19-BA1F-16C43DAB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F2BCF-3AC0-4676-8FA0-14D5FCDC4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9ADFE-F2FF-44D0-88A8-FB2D026D2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EC3C-EB22-4B75-A836-10F07017604A}" type="datetimeFigureOut">
              <a:rPr lang="sv-SE" smtClean="0"/>
              <a:t>2021-06-16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9392-BED4-43F9-89B1-7862AB22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D601-4C68-4CC5-9068-DCB15CAC6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521F-77F9-441C-90AB-15788B833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3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FDD625-2AF6-419B-9EDE-60943E1D7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200" y="3818822"/>
            <a:ext cx="2230655" cy="1083365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1500" dirty="0"/>
              <a:t>Digital Bunker Prices: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1500" dirty="0"/>
              <a:t>Reasons, Mechanism, Benefits</a:t>
            </a:r>
            <a:br>
              <a:rPr lang="sv-SE" sz="1500" dirty="0"/>
            </a:br>
            <a:r>
              <a:rPr lang="sv-SE" sz="1500" dirty="0"/>
              <a:t>2021-06-24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Bildresultat för mabux">
            <a:extLst>
              <a:ext uri="{FF2B5EF4-FFF2-40B4-BE49-F238E27FC236}">
                <a16:creationId xmlns:a16="http://schemas.microsoft.com/office/drawing/2014/main" id="{6F813822-4823-4312-A4AC-5CF752C9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91" y="4701714"/>
            <a:ext cx="1091199" cy="3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maersk">
            <a:extLst>
              <a:ext uri="{FF2B5EF4-FFF2-40B4-BE49-F238E27FC236}">
                <a16:creationId xmlns:a16="http://schemas.microsoft.com/office/drawing/2014/main" id="{58C78F02-B4CD-4212-85D5-AFD7058B9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27628"/>
          <a:stretch/>
        </p:blipFill>
        <p:spPr bwMode="auto">
          <a:xfrm>
            <a:off x="0" y="1"/>
            <a:ext cx="9164315" cy="38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B56611C-EB7A-404C-A8AC-7958A04DF48C}"/>
              </a:ext>
            </a:extLst>
          </p:cNvPr>
          <p:cNvSpPr txBox="1"/>
          <p:nvPr/>
        </p:nvSpPr>
        <p:spPr>
          <a:xfrm>
            <a:off x="971600" y="3948080"/>
            <a:ext cx="475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Digital Bunker Price Presentation</a:t>
            </a:r>
            <a:endParaRPr lang="sv-S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6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PROOF 1B: OIL FUTURE DIFFERENTIALS BASE </a:t>
            </a:r>
            <a:br>
              <a:rPr lang="en-GB" sz="2400" dirty="0"/>
            </a:br>
            <a:r>
              <a:rPr lang="en-GB" sz="2400" dirty="0"/>
              <a:t>for Digital Bunker Prices</a:t>
            </a:r>
            <a:endParaRPr lang="ru-RU" sz="2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E601EC1-1346-CE40-BAF6-C6FBAEFD7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521009"/>
              </p:ext>
            </p:extLst>
          </p:nvPr>
        </p:nvGraphicFramePr>
        <p:xfrm>
          <a:off x="323528" y="1063229"/>
          <a:ext cx="6192688" cy="31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A9FC6-23D9-554C-A551-4AC9803E183C}"/>
              </a:ext>
            </a:extLst>
          </p:cNvPr>
          <p:cNvSpPr txBox="1"/>
          <p:nvPr/>
        </p:nvSpPr>
        <p:spPr>
          <a:xfrm>
            <a:off x="6723766" y="2373162"/>
            <a:ext cx="244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Digital Bunker Prices (DBP)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D08B12-4E0C-574A-BD90-16692FB1518B}"/>
              </a:ext>
            </a:extLst>
          </p:cNvPr>
          <p:cNvCxnSpPr>
            <a:cxnSpLocks/>
          </p:cNvCxnSpPr>
          <p:nvPr/>
        </p:nvCxnSpPr>
        <p:spPr>
          <a:xfrm>
            <a:off x="5940152" y="2563546"/>
            <a:ext cx="8412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A2B381-C1C0-454B-B0F6-3489BADEC44C}"/>
              </a:ext>
            </a:extLst>
          </p:cNvPr>
          <p:cNvSpPr txBox="1"/>
          <p:nvPr/>
        </p:nvSpPr>
        <p:spPr>
          <a:xfrm>
            <a:off x="6723766" y="1762026"/>
            <a:ext cx="261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Market Bunker Prices (MBP)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5A6659-835C-7448-8038-5E967517C286}"/>
              </a:ext>
            </a:extLst>
          </p:cNvPr>
          <p:cNvCxnSpPr>
            <a:cxnSpLocks/>
          </p:cNvCxnSpPr>
          <p:nvPr/>
        </p:nvCxnSpPr>
        <p:spPr>
          <a:xfrm>
            <a:off x="5940152" y="1931303"/>
            <a:ext cx="8412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425B20-BF44-CF4C-8013-B62EC5938590}"/>
              </a:ext>
            </a:extLst>
          </p:cNvPr>
          <p:cNvSpPr txBox="1"/>
          <p:nvPr/>
        </p:nvSpPr>
        <p:spPr>
          <a:xfrm>
            <a:off x="1946460" y="209108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7D62E-03FE-EF4C-9370-AAD648EB4729}"/>
              </a:ext>
            </a:extLst>
          </p:cNvPr>
          <p:cNvSpPr txBox="1"/>
          <p:nvPr/>
        </p:nvSpPr>
        <p:spPr>
          <a:xfrm>
            <a:off x="1305414" y="198761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02E77-9D61-A34A-8F85-DACFE2058DB8}"/>
              </a:ext>
            </a:extLst>
          </p:cNvPr>
          <p:cNvSpPr txBox="1"/>
          <p:nvPr/>
        </p:nvSpPr>
        <p:spPr>
          <a:xfrm>
            <a:off x="3131840" y="245010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5C249-3A85-9141-9E3C-20D40D972410}"/>
              </a:ext>
            </a:extLst>
          </p:cNvPr>
          <p:cNvSpPr txBox="1"/>
          <p:nvPr/>
        </p:nvSpPr>
        <p:spPr>
          <a:xfrm>
            <a:off x="4115951" y="172393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450E3-4481-7746-8212-EDA58FB9AED3}"/>
              </a:ext>
            </a:extLst>
          </p:cNvPr>
          <p:cNvSpPr txBox="1"/>
          <p:nvPr/>
        </p:nvSpPr>
        <p:spPr>
          <a:xfrm>
            <a:off x="5063996" y="172393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C9159-DA08-3440-B0A2-77178C15C484}"/>
              </a:ext>
            </a:extLst>
          </p:cNvPr>
          <p:cNvSpPr txBox="1"/>
          <p:nvPr/>
        </p:nvSpPr>
        <p:spPr>
          <a:xfrm>
            <a:off x="6015222" y="168350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CE47B-0240-BF47-A25E-577633B24ABF}"/>
              </a:ext>
            </a:extLst>
          </p:cNvPr>
          <p:cNvSpPr txBox="1"/>
          <p:nvPr/>
        </p:nvSpPr>
        <p:spPr>
          <a:xfrm>
            <a:off x="1306834" y="147991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1A1094-7AAE-0F4F-899E-252BF92CE28E}"/>
              </a:ext>
            </a:extLst>
          </p:cNvPr>
          <p:cNvSpPr txBox="1"/>
          <p:nvPr/>
        </p:nvSpPr>
        <p:spPr>
          <a:xfrm>
            <a:off x="2234492" y="147991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F152F6-B544-FB42-A972-581C582B43F0}"/>
              </a:ext>
            </a:extLst>
          </p:cNvPr>
          <p:cNvSpPr txBox="1"/>
          <p:nvPr/>
        </p:nvSpPr>
        <p:spPr>
          <a:xfrm>
            <a:off x="3225114" y="309010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77B416-8ABD-A247-936A-9BAACCE7702C}"/>
              </a:ext>
            </a:extLst>
          </p:cNvPr>
          <p:cNvSpPr txBox="1"/>
          <p:nvPr/>
        </p:nvSpPr>
        <p:spPr>
          <a:xfrm>
            <a:off x="4175956" y="271941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(CL3)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2DC4B-F79A-A54D-944E-A1B88489D4A2}"/>
              </a:ext>
            </a:extLst>
          </p:cNvPr>
          <p:cNvSpPr txBox="1"/>
          <p:nvPr/>
        </p:nvSpPr>
        <p:spPr>
          <a:xfrm>
            <a:off x="5097104" y="271941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(CL4)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85DA5B-9ED1-0442-A887-007960D4A189}"/>
              </a:ext>
            </a:extLst>
          </p:cNvPr>
          <p:cNvSpPr txBox="1"/>
          <p:nvPr/>
        </p:nvSpPr>
        <p:spPr>
          <a:xfrm>
            <a:off x="5993342" y="258091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225F0D-0CD1-6149-B8DD-F9132135F391}"/>
              </a:ext>
            </a:extLst>
          </p:cNvPr>
          <p:cNvSpPr txBox="1"/>
          <p:nvPr/>
        </p:nvSpPr>
        <p:spPr>
          <a:xfrm>
            <a:off x="1043608" y="3263444"/>
            <a:ext cx="13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 = OPENING</a:t>
            </a:r>
          </a:p>
          <a:p>
            <a:r>
              <a:rPr lang="en-US" sz="1200" dirty="0"/>
              <a:t>CL  = CLOSING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1EF87A-C9C8-4140-A6B5-0D6494014D38}"/>
              </a:ext>
            </a:extLst>
          </p:cNvPr>
          <p:cNvSpPr txBox="1"/>
          <p:nvPr/>
        </p:nvSpPr>
        <p:spPr>
          <a:xfrm>
            <a:off x="539552" y="435202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ORANGE</a:t>
            </a:r>
            <a:r>
              <a:rPr lang="en-US" dirty="0"/>
              <a:t> Price Curve Based on 4 day’s CLOSING DIFFERENTIALS (DBP)      OK   </a:t>
            </a:r>
          </a:p>
          <a:p>
            <a:r>
              <a:rPr lang="en-US" b="1" dirty="0">
                <a:solidFill>
                  <a:srgbClr val="006FB6"/>
                </a:solidFill>
              </a:rPr>
              <a:t>BLUE</a:t>
            </a:r>
            <a:r>
              <a:rPr lang="en-US" dirty="0"/>
              <a:t> Price curve based on today’s OPENING DIFFERENTAILS (MBP)           NO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1690F2-1B98-D549-A095-C7B5768B748A}"/>
              </a:ext>
            </a:extLst>
          </p:cNvPr>
          <p:cNvSpPr/>
          <p:nvPr/>
        </p:nvSpPr>
        <p:spPr>
          <a:xfrm>
            <a:off x="385192" y="4443958"/>
            <a:ext cx="154360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1A59A2-1EE1-8B46-A58C-CFA692C63795}"/>
              </a:ext>
            </a:extLst>
          </p:cNvPr>
          <p:cNvSpPr/>
          <p:nvPr/>
        </p:nvSpPr>
        <p:spPr>
          <a:xfrm>
            <a:off x="385192" y="4736629"/>
            <a:ext cx="154360" cy="144016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Badge Tick1 outline">
            <a:extLst>
              <a:ext uri="{FF2B5EF4-FFF2-40B4-BE49-F238E27FC236}">
                <a16:creationId xmlns:a16="http://schemas.microsoft.com/office/drawing/2014/main" id="{514A689E-15E4-4D49-B8EE-319068B2B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0696" y="4361408"/>
            <a:ext cx="338554" cy="338554"/>
          </a:xfrm>
          <a:prstGeom prst="rect">
            <a:avLst/>
          </a:prstGeom>
        </p:spPr>
      </p:pic>
      <p:pic>
        <p:nvPicPr>
          <p:cNvPr id="40" name="Graphic 39" descr="Badge Cross outline">
            <a:extLst>
              <a:ext uri="{FF2B5EF4-FFF2-40B4-BE49-F238E27FC236}">
                <a16:creationId xmlns:a16="http://schemas.microsoft.com/office/drawing/2014/main" id="{D7DAD6F5-ED79-A747-BB8C-AA0A79C51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0697" y="4647491"/>
            <a:ext cx="338554" cy="338554"/>
          </a:xfrm>
          <a:prstGeom prst="rect">
            <a:avLst/>
          </a:prstGeom>
        </p:spPr>
      </p:pic>
      <p:pic>
        <p:nvPicPr>
          <p:cNvPr id="33" name="Picture 5" descr="MABUX Logo">
            <a:extLst>
              <a:ext uri="{FF2B5EF4-FFF2-40B4-BE49-F238E27FC236}">
                <a16:creationId xmlns:a16="http://schemas.microsoft.com/office/drawing/2014/main" id="{3FB5A92B-0CF3-B047-B7FF-3EEF55F1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1"/>
            <a:ext cx="1605596" cy="6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11" descr="Caret Up with solid fill">
            <a:extLst>
              <a:ext uri="{FF2B5EF4-FFF2-40B4-BE49-F238E27FC236}">
                <a16:creationId xmlns:a16="http://schemas.microsoft.com/office/drawing/2014/main" id="{3A2BA451-FE31-8C4D-84AB-1BC0DF5BDA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927" y="3725109"/>
            <a:ext cx="176467" cy="1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1833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22961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Rotterdam MBP/DBP price curves</a:t>
            </a:r>
            <a:br>
              <a:rPr lang="en-US" sz="2800" dirty="0"/>
            </a:br>
            <a:r>
              <a:rPr lang="en-US" sz="2800" dirty="0"/>
              <a:t>covering 1 month date spread, VLSFO</a:t>
            </a:r>
            <a:br>
              <a:rPr lang="en-US" sz="2800" dirty="0"/>
            </a:br>
            <a:r>
              <a:rPr lang="en-US" sz="2800" dirty="0"/>
              <a:t>June 02, 2021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B0DE800-06DD-2947-951A-BC4B5CC4133E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9645"/>
            <a:ext cx="9144000" cy="292419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D16781-F5A5-294E-8E4D-AB4197321A07}"/>
              </a:ext>
            </a:extLst>
          </p:cNvPr>
          <p:cNvSpPr/>
          <p:nvPr/>
        </p:nvSpPr>
        <p:spPr>
          <a:xfrm>
            <a:off x="7740352" y="2081065"/>
            <a:ext cx="1275239" cy="187907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353A4-2EF5-844C-B85E-43A437C74F20}"/>
              </a:ext>
            </a:extLst>
          </p:cNvPr>
          <p:cNvSpPr txBox="1"/>
          <p:nvPr/>
        </p:nvSpPr>
        <p:spPr>
          <a:xfrm>
            <a:off x="4555551" y="2185567"/>
            <a:ext cx="72008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293796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Settlement (Closing Numbers), June 02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9184"/>
            <a:ext cx="8229600" cy="2656007"/>
          </a:xfrm>
          <a:prstGeom prst="rect">
            <a:avLst/>
          </a:prstGeom>
        </p:spPr>
      </p:pic>
      <p:pic>
        <p:nvPicPr>
          <p:cNvPr id="5" name="Picture 5" descr="MABUX Logo">
            <a:extLst>
              <a:ext uri="{FF2B5EF4-FFF2-40B4-BE49-F238E27FC236}">
                <a16:creationId xmlns:a16="http://schemas.microsoft.com/office/drawing/2014/main" id="{BC8D5314-AE14-F54C-989E-B44695FC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" y="4421115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7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1833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0029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Rotterdam MBP/DBP price curves</a:t>
            </a:r>
            <a:br>
              <a:rPr lang="en-US" sz="2800" dirty="0"/>
            </a:br>
            <a:r>
              <a:rPr lang="en-US" sz="2800" dirty="0"/>
              <a:t>covering 1month date spread, VLSFO</a:t>
            </a:r>
            <a:br>
              <a:rPr lang="en-US" sz="2800" dirty="0"/>
            </a:br>
            <a:r>
              <a:rPr lang="en-US" sz="2800" dirty="0"/>
              <a:t>June 03, 2021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B0DE800-06DD-2947-951A-BC4B5CC4133E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" y="1851670"/>
            <a:ext cx="9144000" cy="31214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773698D-D829-4842-AE4D-7D60D1FA3E2E}"/>
              </a:ext>
            </a:extLst>
          </p:cNvPr>
          <p:cNvSpPr/>
          <p:nvPr/>
        </p:nvSpPr>
        <p:spPr>
          <a:xfrm>
            <a:off x="7812360" y="2084428"/>
            <a:ext cx="1321296" cy="16381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81519-B944-EB47-BF92-F63C50C68B49}"/>
              </a:ext>
            </a:extLst>
          </p:cNvPr>
          <p:cNvSpPr txBox="1"/>
          <p:nvPr/>
        </p:nvSpPr>
        <p:spPr>
          <a:xfrm>
            <a:off x="4572000" y="2191581"/>
            <a:ext cx="72008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151038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4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Rotterdam MBP/DBP price curves</a:t>
            </a:r>
            <a:br>
              <a:rPr lang="en-US" dirty="0"/>
            </a:br>
            <a:r>
              <a:rPr lang="en-US" dirty="0"/>
              <a:t>covering 1month date spread, VLSFO</a:t>
            </a:r>
            <a:br>
              <a:rPr lang="en-US" dirty="0"/>
            </a:br>
            <a:r>
              <a:rPr lang="en-US" dirty="0"/>
              <a:t>June 03, 2021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5686"/>
            <a:ext cx="8446496" cy="28761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6340CF-E29F-7448-B137-7679ECAF95CC}"/>
              </a:ext>
            </a:extLst>
          </p:cNvPr>
          <p:cNvSpPr/>
          <p:nvPr/>
        </p:nvSpPr>
        <p:spPr>
          <a:xfrm>
            <a:off x="7596336" y="2211710"/>
            <a:ext cx="1307360" cy="16381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759C8-4E13-D240-B11C-CA447CCFBFEA}"/>
              </a:ext>
            </a:extLst>
          </p:cNvPr>
          <p:cNvSpPr txBox="1"/>
          <p:nvPr/>
        </p:nvSpPr>
        <p:spPr>
          <a:xfrm>
            <a:off x="4683431" y="2283718"/>
            <a:ext cx="72008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419447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Settlement (Closing Numbers), June 03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54137"/>
            <a:ext cx="8229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1833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1" y="89264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Rotterdam MBP/DBP price curves</a:t>
            </a:r>
            <a:br>
              <a:rPr lang="en-US" sz="2800" dirty="0"/>
            </a:br>
            <a:r>
              <a:rPr lang="en-US" sz="2800" dirty="0"/>
              <a:t>covering 1 month date spread, VLSFO</a:t>
            </a:r>
            <a:br>
              <a:rPr lang="en-US" sz="2800" dirty="0"/>
            </a:br>
            <a:r>
              <a:rPr lang="en-US" sz="2800" dirty="0"/>
              <a:t>June 04, 2021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B0DE800-06DD-2947-951A-BC4B5CC4133E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6" y="2040611"/>
            <a:ext cx="8954144" cy="23834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1E2A27-1245-2B41-8F74-89BD7B861E03}"/>
              </a:ext>
            </a:extLst>
          </p:cNvPr>
          <p:cNvSpPr/>
          <p:nvPr/>
        </p:nvSpPr>
        <p:spPr>
          <a:xfrm>
            <a:off x="7308304" y="2211710"/>
            <a:ext cx="1656184" cy="16381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C42D9-A677-104D-9A92-2054A99ABD7E}"/>
              </a:ext>
            </a:extLst>
          </p:cNvPr>
          <p:cNvSpPr txBox="1"/>
          <p:nvPr/>
        </p:nvSpPr>
        <p:spPr>
          <a:xfrm>
            <a:off x="4565568" y="2331332"/>
            <a:ext cx="7985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397631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PROOF 2: FRONT MONTH CHANGE OIL FUTURES</a:t>
            </a:r>
            <a:endParaRPr lang="ru-RU" sz="2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E601EC1-1346-CE40-BAF6-C6FBAEFD7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64416"/>
              </p:ext>
            </p:extLst>
          </p:nvPr>
        </p:nvGraphicFramePr>
        <p:xfrm>
          <a:off x="323528" y="1063229"/>
          <a:ext cx="8568952" cy="36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A7370-B5B6-D946-A6CB-152945FA139E}"/>
              </a:ext>
            </a:extLst>
          </p:cNvPr>
          <p:cNvCxnSpPr>
            <a:cxnSpLocks/>
          </p:cNvCxnSpPr>
          <p:nvPr/>
        </p:nvCxnSpPr>
        <p:spPr>
          <a:xfrm>
            <a:off x="5956377" y="2302671"/>
            <a:ext cx="1022128" cy="26457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52FA2B0C-16C8-6049-B188-FCB449D714AE}"/>
              </a:ext>
            </a:extLst>
          </p:cNvPr>
          <p:cNvSpPr/>
          <p:nvPr/>
        </p:nvSpPr>
        <p:spPr>
          <a:xfrm>
            <a:off x="6588224" y="2120268"/>
            <a:ext cx="144016" cy="1440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88387-60CC-9C4A-9250-BAD280537C30}"/>
              </a:ext>
            </a:extLst>
          </p:cNvPr>
          <p:cNvSpPr txBox="1"/>
          <p:nvPr/>
        </p:nvSpPr>
        <p:spPr>
          <a:xfrm>
            <a:off x="6732240" y="2040370"/>
            <a:ext cx="1002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= - 5 OK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776CC0-8FCA-8D48-8E7D-CE0CB1245F9E}"/>
              </a:ext>
            </a:extLst>
          </p:cNvPr>
          <p:cNvSpPr txBox="1"/>
          <p:nvPr/>
        </p:nvSpPr>
        <p:spPr>
          <a:xfrm>
            <a:off x="6331645" y="2840829"/>
            <a:ext cx="1002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= + 2 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04D369D0-8380-7442-AA98-E42E06FA332C}"/>
              </a:ext>
            </a:extLst>
          </p:cNvPr>
          <p:cNvSpPr/>
          <p:nvPr/>
        </p:nvSpPr>
        <p:spPr>
          <a:xfrm>
            <a:off x="6187629" y="2927819"/>
            <a:ext cx="144016" cy="14401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C2B9558E-2AB5-AE48-A4BC-93A780076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269207" y="2537864"/>
            <a:ext cx="313184" cy="3131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EB68F24-92D9-8B49-82A7-004803F5CD32}"/>
              </a:ext>
            </a:extLst>
          </p:cNvPr>
          <p:cNvSpPr txBox="1"/>
          <p:nvPr/>
        </p:nvSpPr>
        <p:spPr>
          <a:xfrm>
            <a:off x="7952842" y="2614932"/>
            <a:ext cx="1002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= - 6 OK </a:t>
            </a: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1385207C-FB36-9C4D-97BD-BBA8EF3152DF}"/>
              </a:ext>
            </a:extLst>
          </p:cNvPr>
          <p:cNvSpPr/>
          <p:nvPr/>
        </p:nvSpPr>
        <p:spPr>
          <a:xfrm>
            <a:off x="7879269" y="2696813"/>
            <a:ext cx="144016" cy="14401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51DB4F-6936-A345-B893-16229F807E2E}"/>
              </a:ext>
            </a:extLst>
          </p:cNvPr>
          <p:cNvSpPr txBox="1"/>
          <p:nvPr/>
        </p:nvSpPr>
        <p:spPr>
          <a:xfrm>
            <a:off x="1361491" y="1894952"/>
            <a:ext cx="104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120B13-D0A7-B745-8A1F-3B9916BB90DB}"/>
              </a:ext>
            </a:extLst>
          </p:cNvPr>
          <p:cNvSpPr txBox="1"/>
          <p:nvPr/>
        </p:nvSpPr>
        <p:spPr>
          <a:xfrm>
            <a:off x="1361490" y="3071835"/>
            <a:ext cx="104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</a:t>
            </a:r>
          </a:p>
        </p:txBody>
      </p:sp>
      <p:pic>
        <p:nvPicPr>
          <p:cNvPr id="43" name="Picture 5" descr="MABUX Logo">
            <a:extLst>
              <a:ext uri="{FF2B5EF4-FFF2-40B4-BE49-F238E27FC236}">
                <a16:creationId xmlns:a16="http://schemas.microsoft.com/office/drawing/2014/main" id="{9E90BEC8-2FB8-D048-9130-1F6F7034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50"/>
            <a:ext cx="1572131" cy="5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1" descr="Caret Up with solid fill">
            <a:extLst>
              <a:ext uri="{FF2B5EF4-FFF2-40B4-BE49-F238E27FC236}">
                <a16:creationId xmlns:a16="http://schemas.microsoft.com/office/drawing/2014/main" id="{3A2BA451-FE31-8C4D-84AB-1BC0DF5BDA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8305" y="4248718"/>
            <a:ext cx="176467" cy="176467"/>
          </a:xfrm>
          <a:prstGeom prst="rect">
            <a:avLst/>
          </a:prstGeom>
        </p:spPr>
      </p:pic>
      <p:pic>
        <p:nvPicPr>
          <p:cNvPr id="19" name="Graphic 11" descr="Caret Up with solid fill">
            <a:extLst>
              <a:ext uri="{FF2B5EF4-FFF2-40B4-BE49-F238E27FC236}">
                <a16:creationId xmlns:a16="http://schemas.microsoft.com/office/drawing/2014/main" id="{C6A78182-18CE-414A-86E4-1FE364A3E7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9549" y="4248718"/>
            <a:ext cx="176467" cy="173070"/>
          </a:xfrm>
          <a:prstGeom prst="rect">
            <a:avLst/>
          </a:prstGeom>
        </p:spPr>
      </p:pic>
      <p:pic>
        <p:nvPicPr>
          <p:cNvPr id="20" name="Graphic 11" descr="Caret Up with solid fill">
            <a:extLst>
              <a:ext uri="{FF2B5EF4-FFF2-40B4-BE49-F238E27FC236}">
                <a16:creationId xmlns:a16="http://schemas.microsoft.com/office/drawing/2014/main" id="{4C5B570B-85B0-4244-990E-9D330D1673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3314" y="4248718"/>
            <a:ext cx="176467" cy="173070"/>
          </a:xfrm>
          <a:prstGeom prst="rect">
            <a:avLst/>
          </a:prstGeom>
        </p:spPr>
      </p:pic>
      <p:pic>
        <p:nvPicPr>
          <p:cNvPr id="21" name="Graphic 11" descr="Caret Up with solid fill">
            <a:extLst>
              <a:ext uri="{FF2B5EF4-FFF2-40B4-BE49-F238E27FC236}">
                <a16:creationId xmlns:a16="http://schemas.microsoft.com/office/drawing/2014/main" id="{B84A8BCE-6D3D-1241-ADF3-937321DE9A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8505" y="4248718"/>
            <a:ext cx="176467" cy="173070"/>
          </a:xfrm>
          <a:prstGeom prst="rect">
            <a:avLst/>
          </a:prstGeom>
        </p:spPr>
      </p:pic>
      <p:pic>
        <p:nvPicPr>
          <p:cNvPr id="22" name="Graphic 11" descr="Caret Up with solid fill">
            <a:extLst>
              <a:ext uri="{FF2B5EF4-FFF2-40B4-BE49-F238E27FC236}">
                <a16:creationId xmlns:a16="http://schemas.microsoft.com/office/drawing/2014/main" id="{E4C5F150-3B71-1443-8B23-E74FA05E99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7506" y="4248718"/>
            <a:ext cx="176467" cy="1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4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4C040D-C9A7-4E84-BCF8-2A747064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6220"/>
            <a:ext cx="8928992" cy="1449546"/>
          </a:xfrm>
          <a:effectLst/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900" b="1" dirty="0">
                <a:solidFill>
                  <a:srgbClr val="006FB6"/>
                </a:solidFill>
              </a:rPr>
              <a:t>Brent needs to be converted from USD/Barrel to USD/Mton.</a:t>
            </a:r>
          </a:p>
          <a:p>
            <a:pPr marL="0" indent="0">
              <a:buNone/>
            </a:pPr>
            <a:r>
              <a:rPr lang="en-GB" sz="2900" b="1" dirty="0">
                <a:solidFill>
                  <a:srgbClr val="006FB6"/>
                </a:solidFill>
              </a:rPr>
              <a:t>     A multiplier needs to be calculated and the multiplier is used</a:t>
            </a:r>
          </a:p>
          <a:p>
            <a:pPr marL="0" indent="0">
              <a:buNone/>
            </a:pPr>
            <a:r>
              <a:rPr lang="en-GB" sz="2900" b="1" dirty="0">
                <a:solidFill>
                  <a:srgbClr val="006FB6"/>
                </a:solidFill>
              </a:rPr>
              <a:t>     with the “CHANGE” taken from the Oil Future table.</a:t>
            </a:r>
          </a:p>
        </p:txBody>
      </p:sp>
      <p:pic>
        <p:nvPicPr>
          <p:cNvPr id="4" name="Picture 5" descr="MABUX Logo">
            <a:extLst>
              <a:ext uri="{FF2B5EF4-FFF2-40B4-BE49-F238E27FC236}">
                <a16:creationId xmlns:a16="http://schemas.microsoft.com/office/drawing/2014/main" id="{5CE56794-BE58-4570-A54D-649C6602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DAC10AD-5702-F542-B632-C1EFC1DAE62A}"/>
              </a:ext>
            </a:extLst>
          </p:cNvPr>
          <p:cNvSpPr txBox="1">
            <a:spLocks/>
          </p:cNvSpPr>
          <p:nvPr/>
        </p:nvSpPr>
        <p:spPr>
          <a:xfrm>
            <a:off x="1115616" y="19954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PROOF 3: CONVERSION Barrels to Mton CRUDE OIL/BRENT</a:t>
            </a:r>
            <a:endParaRPr lang="ru-RU" sz="2800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5A86BEF-DCC1-4942-9F57-D3A50FCE9250}"/>
              </a:ext>
            </a:extLst>
          </p:cNvPr>
          <p:cNvSpPr txBox="1">
            <a:spLocks/>
          </p:cNvSpPr>
          <p:nvPr/>
        </p:nvSpPr>
        <p:spPr>
          <a:xfrm>
            <a:off x="107504" y="2859782"/>
            <a:ext cx="8928992" cy="1655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sz="2900" b="1" dirty="0">
                <a:solidFill>
                  <a:srgbClr val="006FB6"/>
                </a:solidFill>
              </a:rPr>
              <a:t>As a Standard rule one can use a multiplier value of 6,</a:t>
            </a:r>
          </a:p>
          <a:p>
            <a:pPr marL="0" indent="0">
              <a:buNone/>
            </a:pPr>
            <a:r>
              <a:rPr lang="en-GB" sz="2900" b="1" dirty="0">
                <a:solidFill>
                  <a:srgbClr val="006FB6"/>
                </a:solidFill>
              </a:rPr>
              <a:t>    multiplying the ”CHANGE”.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900" b="1" dirty="0">
                <a:solidFill>
                  <a:srgbClr val="006FB6"/>
                </a:solidFill>
              </a:rPr>
              <a:t>    Ex. 1 USD/Barrel change multiplied by 6 equals to 6 </a:t>
            </a:r>
            <a:r>
              <a:rPr lang="en-GB" sz="2600" b="1" dirty="0">
                <a:solidFill>
                  <a:srgbClr val="006FB6"/>
                </a:solidFill>
              </a:rPr>
              <a:t>USD/Mton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900" b="1" dirty="0">
                <a:solidFill>
                  <a:srgbClr val="006FB6"/>
                </a:solidFill>
              </a:rPr>
              <a:t>    380 HSFO approximately.</a:t>
            </a:r>
            <a:endParaRPr lang="en-GB" sz="3000" b="1" dirty="0">
              <a:solidFill>
                <a:srgbClr val="006F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6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4196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541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Rotterdam MBP/DBP curves</a:t>
            </a:r>
            <a:br>
              <a:rPr lang="en-US" sz="3200" dirty="0"/>
            </a:br>
            <a:r>
              <a:rPr lang="en-US" sz="3200" dirty="0"/>
              <a:t>2 months, 380 HSFO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75B92-D653-5445-97C9-1A96FA376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35630"/>
            <a:ext cx="8928992" cy="3165231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938001B0-2AD0-FA4C-9409-79E23A5D9CC5}"/>
              </a:ext>
            </a:extLst>
          </p:cNvPr>
          <p:cNvSpPr/>
          <p:nvPr/>
        </p:nvSpPr>
        <p:spPr>
          <a:xfrm>
            <a:off x="2433225" y="3507854"/>
            <a:ext cx="360040" cy="7953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7D18E-8D2B-4C4E-82E0-1A1B4B98E958}"/>
              </a:ext>
            </a:extLst>
          </p:cNvPr>
          <p:cNvSpPr txBox="1"/>
          <p:nvPr/>
        </p:nvSpPr>
        <p:spPr>
          <a:xfrm>
            <a:off x="1907704" y="333662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A10BD"/>
                </a:solidFill>
              </a:rPr>
              <a:t>OVERCHARGED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A0B87E4-0E0D-B34D-8430-9AB2C66B6114}"/>
              </a:ext>
            </a:extLst>
          </p:cNvPr>
          <p:cNvSpPr/>
          <p:nvPr/>
        </p:nvSpPr>
        <p:spPr>
          <a:xfrm>
            <a:off x="5482832" y="3208823"/>
            <a:ext cx="432048" cy="471493"/>
          </a:xfrm>
          <a:prstGeom prst="downArrow">
            <a:avLst/>
          </a:prstGeom>
          <a:solidFill>
            <a:srgbClr val="FFA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654E34BB-E743-BA4F-B52A-2166FBBE9FDB}"/>
              </a:ext>
            </a:extLst>
          </p:cNvPr>
          <p:cNvSpPr txBox="1">
            <a:spLocks/>
          </p:cNvSpPr>
          <p:nvPr/>
        </p:nvSpPr>
        <p:spPr>
          <a:xfrm>
            <a:off x="6323130" y="55732"/>
            <a:ext cx="2746648" cy="6416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96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96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sz="8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39F4DC98-36D2-D942-B4A5-8B01814CC9BA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815B5D-32D1-4648-9FB2-71FBE576D032}"/>
              </a:ext>
            </a:extLst>
          </p:cNvPr>
          <p:cNvSpPr/>
          <p:nvPr/>
        </p:nvSpPr>
        <p:spPr>
          <a:xfrm>
            <a:off x="3851920" y="2146890"/>
            <a:ext cx="432048" cy="12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42A25F-A9A6-854B-A7F6-95453755E920}"/>
              </a:ext>
            </a:extLst>
          </p:cNvPr>
          <p:cNvSpPr txBox="1"/>
          <p:nvPr/>
        </p:nvSpPr>
        <p:spPr>
          <a:xfrm>
            <a:off x="4582344" y="2103687"/>
            <a:ext cx="9004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422379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9936" y="980728"/>
            <a:ext cx="7344816" cy="310319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/>
          </a:bodyPr>
          <a:lstStyle/>
          <a:p>
            <a:r>
              <a:rPr lang="sv-SE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Digital Bunker Prices</a:t>
            </a:r>
            <a: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: </a:t>
            </a:r>
            <a:b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</a:br>
            <a: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Reasons</a:t>
            </a:r>
            <a:b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</a:br>
            <a: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Mechanism</a:t>
            </a:r>
            <a:b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</a:br>
            <a:r>
              <a:rPr lang="sv-SE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 </a:t>
            </a:r>
          </a:p>
        </p:txBody>
      </p:sp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4196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4196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023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Rotterdam MBP/DBP curves</a:t>
            </a:r>
            <a:br>
              <a:rPr lang="en-US" sz="3200" dirty="0"/>
            </a:br>
            <a:r>
              <a:rPr lang="en-US" sz="3200" dirty="0"/>
              <a:t>2 months, MGO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EA923-4338-FD4F-9269-EC65B96B2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" y="1807848"/>
            <a:ext cx="9144000" cy="3335652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2A48F0D7-021C-9D4D-A566-CFFB779CBCB0}"/>
              </a:ext>
            </a:extLst>
          </p:cNvPr>
          <p:cNvSpPr/>
          <p:nvPr/>
        </p:nvSpPr>
        <p:spPr>
          <a:xfrm>
            <a:off x="3203848" y="2955908"/>
            <a:ext cx="360040" cy="601999"/>
          </a:xfrm>
          <a:prstGeom prst="upArrow">
            <a:avLst/>
          </a:prstGeom>
          <a:solidFill>
            <a:srgbClr val="FFA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18025-E270-CE43-AE1F-A28E0D8DB69D}"/>
              </a:ext>
            </a:extLst>
          </p:cNvPr>
          <p:cNvSpPr txBox="1"/>
          <p:nvPr/>
        </p:nvSpPr>
        <p:spPr>
          <a:xfrm>
            <a:off x="2483768" y="29678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A10BD"/>
                </a:solidFill>
              </a:rPr>
              <a:t>UNDERCHARGED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1A71940-757D-684D-8964-5F92F791CDBB}"/>
              </a:ext>
            </a:extLst>
          </p:cNvPr>
          <p:cNvSpPr/>
          <p:nvPr/>
        </p:nvSpPr>
        <p:spPr>
          <a:xfrm>
            <a:off x="6019837" y="3035416"/>
            <a:ext cx="360040" cy="60199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D1C30B7-2C87-3543-BB37-80D22C6160F7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70AEE2-A9C8-8A41-B042-E36CEDA9F7FB}"/>
              </a:ext>
            </a:extLst>
          </p:cNvPr>
          <p:cNvSpPr/>
          <p:nvPr/>
        </p:nvSpPr>
        <p:spPr>
          <a:xfrm>
            <a:off x="3851920" y="2251872"/>
            <a:ext cx="432048" cy="129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D2F0A-23F6-C84F-8A1D-88AC7870D18A}"/>
              </a:ext>
            </a:extLst>
          </p:cNvPr>
          <p:cNvSpPr txBox="1"/>
          <p:nvPr/>
        </p:nvSpPr>
        <p:spPr>
          <a:xfrm>
            <a:off x="4604788" y="2208669"/>
            <a:ext cx="9033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215419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D219D-D2B2-4376-91D3-EB67A8EE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541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Overcharged and Undercharged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4C040D-C9A7-4E84-BCF8-2A747064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55922"/>
            <a:ext cx="8229600" cy="209488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Shipowners have been overcharged about 70%*</a:t>
            </a:r>
          </a:p>
          <a:p>
            <a:pPr marL="0" indent="0" algn="ctr">
              <a:buNone/>
            </a:pPr>
            <a:r>
              <a:rPr lang="en-GB" dirty="0"/>
              <a:t>Suppliers have been undercharged about 30%*</a:t>
            </a:r>
            <a:endParaRPr lang="sv-SE" dirty="0"/>
          </a:p>
        </p:txBody>
      </p:sp>
      <p:pic>
        <p:nvPicPr>
          <p:cNvPr id="4" name="Picture 5" descr="MABUX Logo">
            <a:extLst>
              <a:ext uri="{FF2B5EF4-FFF2-40B4-BE49-F238E27FC236}">
                <a16:creationId xmlns:a16="http://schemas.microsoft.com/office/drawing/2014/main" id="{5CE56794-BE58-4570-A54D-649C6602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49130F60-04F9-314C-9892-D4EF42B3C889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64C040D-C9A7-4E84-BCF8-2A7470641E3E}"/>
              </a:ext>
            </a:extLst>
          </p:cNvPr>
          <p:cNvSpPr txBox="1">
            <a:spLocks/>
          </p:cNvSpPr>
          <p:nvPr/>
        </p:nvSpPr>
        <p:spPr>
          <a:xfrm>
            <a:off x="2771800" y="1707654"/>
            <a:ext cx="2764629" cy="115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/>
              <a:t>in the past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64C040D-C9A7-4E84-BCF8-2A7470641E3E}"/>
              </a:ext>
            </a:extLst>
          </p:cNvPr>
          <p:cNvSpPr txBox="1">
            <a:spLocks/>
          </p:cNvSpPr>
          <p:nvPr/>
        </p:nvSpPr>
        <p:spPr>
          <a:xfrm>
            <a:off x="611560" y="4227934"/>
            <a:ext cx="7920879" cy="616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2000" dirty="0"/>
              <a:t>*Prices measured for the period 1st January, 2018 until 31st December 2019.</a:t>
            </a:r>
          </a:p>
        </p:txBody>
      </p:sp>
    </p:spTree>
    <p:extLst>
      <p:ext uri="{BB962C8B-B14F-4D97-AF65-F5344CB8AC3E}">
        <p14:creationId xmlns:p14="http://schemas.microsoft.com/office/powerpoint/2010/main" val="2429776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4428" y="673314"/>
            <a:ext cx="48701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7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MABUX GLOBAL</a:t>
            </a:r>
            <a:r>
              <a:rPr lang="en-GB" sz="2700"/>
              <a:t> </a:t>
            </a:r>
            <a:r>
              <a:rPr lang="en-GB" sz="27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BUNKER PRICES</a:t>
            </a:r>
            <a:endParaRPr lang="ru-RU" sz="27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3955" y="1125230"/>
            <a:ext cx="2576090" cy="517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7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DIGITAL HYSICAL</a:t>
            </a:r>
            <a:endParaRPr lang="ru-RU" sz="27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7745" y="2643173"/>
            <a:ext cx="23471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</a:rPr>
              <a:t>MABUX founded year 2000</a:t>
            </a:r>
            <a:r>
              <a:rPr lang="en-GB" sz="15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4" y="0"/>
            <a:ext cx="78028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r="9918" b="-2617"/>
          <a:stretch/>
        </p:blipFill>
        <p:spPr bwMode="auto">
          <a:xfrm>
            <a:off x="0" y="-5967"/>
            <a:ext cx="923146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231740" y="91556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CARL-JOHAN GARSTEN</a:t>
            </a:r>
          </a:p>
          <a:p>
            <a:pPr algn="ctr"/>
            <a:r>
              <a:rPr lang="sv-SE" sz="2800" b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MANAGING DIRECTOR</a:t>
            </a:r>
          </a:p>
        </p:txBody>
      </p:sp>
      <p:pic>
        <p:nvPicPr>
          <p:cNvPr id="1029" name="Picture 5" descr="MABUX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F80357-34FE-7149-8F18-E17E09A3F357}"/>
              </a:ext>
            </a:extLst>
          </p:cNvPr>
          <p:cNvSpPr txBox="1"/>
          <p:nvPr/>
        </p:nvSpPr>
        <p:spPr>
          <a:xfrm>
            <a:off x="539552" y="2499742"/>
            <a:ext cx="3744416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63F54-FAFF-B34E-9C17-B67063E26BCB}"/>
              </a:ext>
            </a:extLst>
          </p:cNvPr>
          <p:cNvSpPr txBox="1"/>
          <p:nvPr/>
        </p:nvSpPr>
        <p:spPr>
          <a:xfrm>
            <a:off x="757635" y="2658329"/>
            <a:ext cx="3528393" cy="121216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Kullagatan</a:t>
            </a:r>
            <a:r>
              <a:rPr lang="en-US"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6, SE-25220,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Helsingborg,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Sweden</a:t>
            </a:r>
            <a:endParaRPr lang="ru-RU" sz="2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C6FBB-3453-4C40-96A0-7D54BAEE05CE}"/>
              </a:ext>
            </a:extLst>
          </p:cNvPr>
          <p:cNvSpPr txBox="1"/>
          <p:nvPr/>
        </p:nvSpPr>
        <p:spPr>
          <a:xfrm>
            <a:off x="683568" y="1792618"/>
            <a:ext cx="7776864" cy="65816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3600" b="1">
                <a:solidFill>
                  <a:srgbClr val="005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Marine Bunker Exchange (MABUX) 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3C005-9E66-8E42-91EB-A6DF9D8AFCD6}"/>
              </a:ext>
            </a:extLst>
          </p:cNvPr>
          <p:cNvSpPr txBox="1"/>
          <p:nvPr/>
        </p:nvSpPr>
        <p:spPr>
          <a:xfrm>
            <a:off x="5148064" y="2658329"/>
            <a:ext cx="3744416" cy="195082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Tel:    +46 42 140430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Mob: +46 705 54 33 80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E-mail: info@mabux.com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Website: www.mabux.com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Website: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www.mabux.ru</a:t>
            </a:r>
          </a:p>
        </p:txBody>
      </p:sp>
    </p:spTree>
    <p:extLst>
      <p:ext uri="{BB962C8B-B14F-4D97-AF65-F5344CB8AC3E}">
        <p14:creationId xmlns:p14="http://schemas.microsoft.com/office/powerpoint/2010/main" val="173897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0192" y="79868"/>
            <a:ext cx="2746648" cy="64167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 fontScale="90000"/>
          </a:bodyPr>
          <a:lstStyle/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Reasons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419622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97931-FD5F-3C47-84E6-20544BCD6747}"/>
              </a:ext>
            </a:extLst>
          </p:cNvPr>
          <p:cNvSpPr/>
          <p:nvPr/>
        </p:nvSpPr>
        <p:spPr>
          <a:xfrm>
            <a:off x="1979712" y="1419622"/>
            <a:ext cx="55446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6E8AD-7394-5948-9038-1491224FDA04}"/>
              </a:ext>
            </a:extLst>
          </p:cNvPr>
          <p:cNvSpPr txBox="1"/>
          <p:nvPr/>
        </p:nvSpPr>
        <p:spPr>
          <a:xfrm>
            <a:off x="899592" y="830619"/>
            <a:ext cx="792088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tool to make Bunker Price Mechanism more transparent</a:t>
            </a:r>
            <a:r>
              <a:rPr lang="en-US" sz="2800" dirty="0"/>
              <a:t>: created from a much broader source of information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Price adjustments to Bunker Market’s volatility</a:t>
            </a:r>
          </a:p>
          <a:p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instantly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Completely independent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Free from price manipulations</a:t>
            </a:r>
          </a:p>
          <a:p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 = FAIR BUNKER PRICES!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419622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>
              <a:latin typeface="Calibri Light" panose="020F030202020403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17B1300-B3BA-9041-B153-A74FFC13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00" y="79868"/>
            <a:ext cx="2674640" cy="64167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 fontScale="90000"/>
          </a:bodyPr>
          <a:lstStyle/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Mechanism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D4921B-292C-264E-B1A3-F928B388DC96}"/>
              </a:ext>
            </a:extLst>
          </p:cNvPr>
          <p:cNvSpPr/>
          <p:nvPr/>
        </p:nvSpPr>
        <p:spPr>
          <a:xfrm>
            <a:off x="1979712" y="1419622"/>
            <a:ext cx="554461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0DAE5-1D78-5F4A-9E32-FA71C7CBE82D}"/>
              </a:ext>
            </a:extLst>
          </p:cNvPr>
          <p:cNvSpPr txBox="1"/>
          <p:nvPr/>
        </p:nvSpPr>
        <p:spPr>
          <a:xfrm>
            <a:off x="917594" y="1309866"/>
            <a:ext cx="7668852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MABUX has invented a parallel bunker market: </a:t>
            </a:r>
          </a:p>
          <a:p>
            <a:pPr algn="ctr"/>
            <a:r>
              <a:rPr lang="en-US" sz="2800" b="1" dirty="0"/>
              <a:t>DIGITAL BUNKER MARKET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It relates entirely to Oil Future differentials - giving </a:t>
            </a:r>
          </a:p>
          <a:p>
            <a:pPr algn="ctr"/>
            <a:r>
              <a:rPr lang="en-US" sz="2800" b="1" dirty="0"/>
              <a:t>DIGITAL BUNKER PRICES (DBP)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827584" y="987574"/>
            <a:ext cx="7452828" cy="374441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u="sng" dirty="0"/>
              <a:t>MABUX suggests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400" b="1" dirty="0"/>
              <a:t>Firstly</a:t>
            </a:r>
            <a:r>
              <a:rPr lang="en-US" sz="2400" dirty="0"/>
              <a:t>:	Digital Bunker Prices (DBP) should be the base for Market Bunker Prices (MBP).</a:t>
            </a:r>
          </a:p>
          <a:p>
            <a:pPr marL="0" indent="0" algn="ctr">
              <a:buNone/>
            </a:pPr>
            <a:r>
              <a:rPr lang="en-US" sz="2800" b="1" dirty="0"/>
              <a:t>The New Benchmark</a:t>
            </a:r>
          </a:p>
          <a:p>
            <a:pPr marL="0" indent="0" algn="ctr">
              <a:buNone/>
            </a:pPr>
            <a:r>
              <a:rPr lang="en-US" sz="2400" dirty="0"/>
              <a:t>    </a:t>
            </a:r>
          </a:p>
          <a:p>
            <a:pPr marL="0" indent="0" algn="ctr">
              <a:buNone/>
            </a:pPr>
            <a:r>
              <a:rPr lang="en-US" sz="2400" b="1" dirty="0"/>
              <a:t>Secondly</a:t>
            </a:r>
            <a:r>
              <a:rPr lang="en-US" sz="2400" dirty="0"/>
              <a:t>: Local Market Bunker Prices to be given a chance to influence the DBP (if needed?)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DBF2462-799F-9D4E-9F54-20105106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79868"/>
            <a:ext cx="2746648" cy="64167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 fontScale="90000"/>
          </a:bodyPr>
          <a:lstStyle/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Mechanism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669AD-62E6-E446-9093-F34548D84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75606"/>
            <a:ext cx="8870621" cy="3312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316A2B-E286-6B4C-99B1-45804962D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1" y="1059582"/>
            <a:ext cx="9144000" cy="3938300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0D534C72-0C65-C64B-A685-9E8F0FB7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00" y="79868"/>
            <a:ext cx="2674640" cy="64167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 fontScale="90000"/>
          </a:bodyPr>
          <a:lstStyle/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27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2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Mechanism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53C09DC-3154-404D-9A6C-D8B51034D0C8}"/>
              </a:ext>
            </a:extLst>
          </p:cNvPr>
          <p:cNvSpPr txBox="1">
            <a:spLocks/>
          </p:cNvSpPr>
          <p:nvPr/>
        </p:nvSpPr>
        <p:spPr>
          <a:xfrm>
            <a:off x="107504" y="51470"/>
            <a:ext cx="80648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100" dirty="0" err="1"/>
              <a:t>Oil</a:t>
            </a:r>
            <a:r>
              <a:rPr lang="sv-SE" sz="3100" dirty="0"/>
              <a:t> </a:t>
            </a:r>
            <a:r>
              <a:rPr lang="sv-SE" sz="3100" dirty="0" err="1"/>
              <a:t>Futures</a:t>
            </a:r>
            <a:r>
              <a:rPr lang="sv-SE" sz="3100" dirty="0"/>
              <a:t> table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365C9-5781-CB40-89E9-69ECE1770C5A}"/>
              </a:ext>
            </a:extLst>
          </p:cNvPr>
          <p:cNvSpPr/>
          <p:nvPr/>
        </p:nvSpPr>
        <p:spPr>
          <a:xfrm>
            <a:off x="2555776" y="1059582"/>
            <a:ext cx="864096" cy="3938300"/>
          </a:xfrm>
          <a:prstGeom prst="rect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5F5D1-9D72-C341-B1A9-EECCA69CC3D5}"/>
              </a:ext>
            </a:extLst>
          </p:cNvPr>
          <p:cNvSpPr/>
          <p:nvPr/>
        </p:nvSpPr>
        <p:spPr>
          <a:xfrm>
            <a:off x="758583" y="1586953"/>
            <a:ext cx="7848872" cy="136815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Digital Bunker Prices (DBP) are connected to Oil Future</a:t>
            </a:r>
          </a:p>
          <a:p>
            <a:pPr algn="just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differrentials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updated every minute in our model.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22618-7BC8-554B-ACCB-13D8CDE338E1}"/>
              </a:ext>
            </a:extLst>
          </p:cNvPr>
          <p:cNvSpPr/>
          <p:nvPr/>
        </p:nvSpPr>
        <p:spPr>
          <a:xfrm>
            <a:off x="758583" y="3219822"/>
            <a:ext cx="7848872" cy="136815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Products available and suitable</a:t>
            </a:r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DBP: 380 HSFO, VLSFO and MGO (Marine Gasoil).</a:t>
            </a:r>
          </a:p>
        </p:txBody>
      </p:sp>
    </p:spTree>
    <p:extLst>
      <p:ext uri="{BB962C8B-B14F-4D97-AF65-F5344CB8AC3E}">
        <p14:creationId xmlns:p14="http://schemas.microsoft.com/office/powerpoint/2010/main" val="84785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1833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62648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Rotterdam MBP/DBP price curves</a:t>
            </a:r>
            <a:br>
              <a:rPr lang="en-US" sz="3200" dirty="0"/>
            </a:br>
            <a:r>
              <a:rPr lang="en-US" sz="3200" dirty="0"/>
              <a:t>covering 12 months date spread, VLSFO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B0DE800-06DD-2947-951A-BC4B5CC4133E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" y="1981719"/>
            <a:ext cx="9036496" cy="2318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60EA0-7737-8A41-A7D9-6B46D89BD582}"/>
              </a:ext>
            </a:extLst>
          </p:cNvPr>
          <p:cNvSpPr txBox="1"/>
          <p:nvPr/>
        </p:nvSpPr>
        <p:spPr>
          <a:xfrm>
            <a:off x="4528592" y="2081066"/>
            <a:ext cx="8354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172027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B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80"/>
            <a:ext cx="1656184" cy="6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467544" y="118336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20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C09DE1-ECF5-D24E-BA2C-5C3079A6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826875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Rotterdam MBP/DBP price curves</a:t>
            </a:r>
            <a:br>
              <a:rPr lang="en-US" sz="2800" dirty="0"/>
            </a:br>
            <a:r>
              <a:rPr lang="en-US" sz="2800" dirty="0"/>
              <a:t>covering 1 month date spread, VLSFO</a:t>
            </a:r>
            <a:br>
              <a:rPr lang="en-US" sz="2800" dirty="0"/>
            </a:br>
            <a:r>
              <a:rPr lang="en-US" sz="2800" dirty="0"/>
              <a:t>June 02, 2021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B0DE800-06DD-2947-951A-BC4B5CC4133E}"/>
              </a:ext>
            </a:extLst>
          </p:cNvPr>
          <p:cNvSpPr txBox="1">
            <a:spLocks/>
          </p:cNvSpPr>
          <p:nvPr/>
        </p:nvSpPr>
        <p:spPr>
          <a:xfrm>
            <a:off x="6228184" y="51663"/>
            <a:ext cx="2818656" cy="6698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Digital Bunker Prices</a:t>
            </a:r>
            <a:br>
              <a:rPr lang="sv-SE" sz="8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sv-SE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Benefits</a:t>
            </a:r>
            <a:br>
              <a:rPr lang="sv-SE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sv-S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1145"/>
            <a:ext cx="9144000" cy="29164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3E90C5-7729-5141-A8F9-12DFB41F259B}"/>
              </a:ext>
            </a:extLst>
          </p:cNvPr>
          <p:cNvSpPr/>
          <p:nvPr/>
        </p:nvSpPr>
        <p:spPr>
          <a:xfrm>
            <a:off x="107504" y="2787774"/>
            <a:ext cx="648072" cy="144016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BDEC9-DA29-AB4C-AF4C-5F82A134CC55}"/>
              </a:ext>
            </a:extLst>
          </p:cNvPr>
          <p:cNvSpPr/>
          <p:nvPr/>
        </p:nvSpPr>
        <p:spPr>
          <a:xfrm>
            <a:off x="2843808" y="2589820"/>
            <a:ext cx="936104" cy="16381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9369E9-1954-6B44-9890-B5B53BCE1F7A}"/>
              </a:ext>
            </a:extLst>
          </p:cNvPr>
          <p:cNvSpPr/>
          <p:nvPr/>
        </p:nvSpPr>
        <p:spPr>
          <a:xfrm>
            <a:off x="7524328" y="2130884"/>
            <a:ext cx="1368152" cy="18292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B7234-4567-BF4E-971B-A71D9BF33103}"/>
              </a:ext>
            </a:extLst>
          </p:cNvPr>
          <p:cNvSpPr txBox="1"/>
          <p:nvPr/>
        </p:nvSpPr>
        <p:spPr>
          <a:xfrm>
            <a:off x="4499992" y="2207493"/>
            <a:ext cx="72008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MBP       </a:t>
            </a:r>
          </a:p>
        </p:txBody>
      </p:sp>
    </p:spTree>
    <p:extLst>
      <p:ext uri="{BB962C8B-B14F-4D97-AF65-F5344CB8AC3E}">
        <p14:creationId xmlns:p14="http://schemas.microsoft.com/office/powerpoint/2010/main" val="7677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PROOF 1A: OIL FUTURE DIFFERENTIALS BASE </a:t>
            </a:r>
            <a:br>
              <a:rPr lang="en-GB" sz="2400" dirty="0"/>
            </a:br>
            <a:r>
              <a:rPr lang="en-GB" sz="2400" dirty="0"/>
              <a:t>for Digital Bunker Prices</a:t>
            </a:r>
            <a:endParaRPr lang="ru-RU" sz="2400" dirty="0"/>
          </a:p>
        </p:txBody>
      </p:sp>
      <p:pic>
        <p:nvPicPr>
          <p:cNvPr id="5" name="Picture 5" descr="MABUX Logo">
            <a:extLst>
              <a:ext uri="{FF2B5EF4-FFF2-40B4-BE49-F238E27FC236}">
                <a16:creationId xmlns:a16="http://schemas.microsoft.com/office/drawing/2014/main" id="{BC8D5314-AE14-F54C-989E-B44695FC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1"/>
            <a:ext cx="1605597" cy="6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E601EC1-1346-CE40-BAF6-C6FBAEFD7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219629"/>
              </p:ext>
            </p:extLst>
          </p:nvPr>
        </p:nvGraphicFramePr>
        <p:xfrm>
          <a:off x="323528" y="1063229"/>
          <a:ext cx="6192688" cy="31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2A9FC6-23D9-554C-A551-4AC9803E183C}"/>
              </a:ext>
            </a:extLst>
          </p:cNvPr>
          <p:cNvSpPr txBox="1"/>
          <p:nvPr/>
        </p:nvSpPr>
        <p:spPr>
          <a:xfrm>
            <a:off x="6676366" y="2027044"/>
            <a:ext cx="244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Digital Bunker Prices (DBP)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D08B12-4E0C-574A-BD90-16692FB1518B}"/>
              </a:ext>
            </a:extLst>
          </p:cNvPr>
          <p:cNvCxnSpPr>
            <a:cxnSpLocks/>
          </p:cNvCxnSpPr>
          <p:nvPr/>
        </p:nvCxnSpPr>
        <p:spPr>
          <a:xfrm>
            <a:off x="5845313" y="2205607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A2B381-C1C0-454B-B0F6-3489BADEC44C}"/>
              </a:ext>
            </a:extLst>
          </p:cNvPr>
          <p:cNvSpPr txBox="1"/>
          <p:nvPr/>
        </p:nvSpPr>
        <p:spPr>
          <a:xfrm>
            <a:off x="6676366" y="2981020"/>
            <a:ext cx="261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Market Bunker Prices (MBP)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5A6659-835C-7448-8038-5E967517C286}"/>
              </a:ext>
            </a:extLst>
          </p:cNvPr>
          <p:cNvCxnSpPr>
            <a:cxnSpLocks/>
          </p:cNvCxnSpPr>
          <p:nvPr/>
        </p:nvCxnSpPr>
        <p:spPr>
          <a:xfrm>
            <a:off x="5940152" y="3150297"/>
            <a:ext cx="8412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425B20-BF44-CF4C-8013-B62EC5938590}"/>
              </a:ext>
            </a:extLst>
          </p:cNvPr>
          <p:cNvSpPr txBox="1"/>
          <p:nvPr/>
        </p:nvSpPr>
        <p:spPr>
          <a:xfrm>
            <a:off x="2234492" y="258091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7D62E-03FE-EF4C-9370-AAD648EB4729}"/>
              </a:ext>
            </a:extLst>
          </p:cNvPr>
          <p:cNvSpPr txBox="1"/>
          <p:nvPr/>
        </p:nvSpPr>
        <p:spPr>
          <a:xfrm>
            <a:off x="1306834" y="262060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02E77-9D61-A34A-8F85-DACFE2058DB8}"/>
              </a:ext>
            </a:extLst>
          </p:cNvPr>
          <p:cNvSpPr txBox="1"/>
          <p:nvPr/>
        </p:nvSpPr>
        <p:spPr>
          <a:xfrm>
            <a:off x="3159664" y="274188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5C249-3A85-9141-9E3C-20D40D972410}"/>
              </a:ext>
            </a:extLst>
          </p:cNvPr>
          <p:cNvSpPr txBox="1"/>
          <p:nvPr/>
        </p:nvSpPr>
        <p:spPr>
          <a:xfrm>
            <a:off x="4094635" y="293978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450E3-4481-7746-8212-EDA58FB9AED3}"/>
              </a:ext>
            </a:extLst>
          </p:cNvPr>
          <p:cNvSpPr txBox="1"/>
          <p:nvPr/>
        </p:nvSpPr>
        <p:spPr>
          <a:xfrm>
            <a:off x="5029606" y="320650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C9159-DA08-3440-B0A2-77178C15C484}"/>
              </a:ext>
            </a:extLst>
          </p:cNvPr>
          <p:cNvSpPr txBox="1"/>
          <p:nvPr/>
        </p:nvSpPr>
        <p:spPr>
          <a:xfrm>
            <a:off x="5940152" y="321718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(OP6)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CE47B-0240-BF47-A25E-577633B24ABF}"/>
              </a:ext>
            </a:extLst>
          </p:cNvPr>
          <p:cNvSpPr txBox="1"/>
          <p:nvPr/>
        </p:nvSpPr>
        <p:spPr>
          <a:xfrm>
            <a:off x="1306834" y="213047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1A1094-7AAE-0F4F-899E-252BF92CE28E}"/>
              </a:ext>
            </a:extLst>
          </p:cNvPr>
          <p:cNvSpPr txBox="1"/>
          <p:nvPr/>
        </p:nvSpPr>
        <p:spPr>
          <a:xfrm>
            <a:off x="2216818" y="213932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F152F6-B544-FB42-A972-581C582B43F0}"/>
              </a:ext>
            </a:extLst>
          </p:cNvPr>
          <p:cNvSpPr txBox="1"/>
          <p:nvPr/>
        </p:nvSpPr>
        <p:spPr>
          <a:xfrm>
            <a:off x="3125887" y="209567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77B416-8ABD-A247-936A-9BAACCE7702C}"/>
              </a:ext>
            </a:extLst>
          </p:cNvPr>
          <p:cNvSpPr txBox="1"/>
          <p:nvPr/>
        </p:nvSpPr>
        <p:spPr>
          <a:xfrm>
            <a:off x="4121358" y="160725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(CL3)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2DC4B-F79A-A54D-944E-A1B88489D4A2}"/>
              </a:ext>
            </a:extLst>
          </p:cNvPr>
          <p:cNvSpPr txBox="1"/>
          <p:nvPr/>
        </p:nvSpPr>
        <p:spPr>
          <a:xfrm>
            <a:off x="5049076" y="186886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(CL4)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85DA5B-9ED1-0442-A887-007960D4A189}"/>
              </a:ext>
            </a:extLst>
          </p:cNvPr>
          <p:cNvSpPr txBox="1"/>
          <p:nvPr/>
        </p:nvSpPr>
        <p:spPr>
          <a:xfrm>
            <a:off x="5976794" y="1877113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(CL5)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225F0D-0CD1-6149-B8DD-F9132135F391}"/>
              </a:ext>
            </a:extLst>
          </p:cNvPr>
          <p:cNvSpPr txBox="1"/>
          <p:nvPr/>
        </p:nvSpPr>
        <p:spPr>
          <a:xfrm>
            <a:off x="1043608" y="3263444"/>
            <a:ext cx="13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 = OPENING</a:t>
            </a:r>
          </a:p>
          <a:p>
            <a:r>
              <a:rPr lang="en-US" sz="1200" dirty="0"/>
              <a:t>CL  = CLOSING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1EF87A-C9C8-4140-A6B5-0D6494014D38}"/>
              </a:ext>
            </a:extLst>
          </p:cNvPr>
          <p:cNvSpPr txBox="1"/>
          <p:nvPr/>
        </p:nvSpPr>
        <p:spPr>
          <a:xfrm>
            <a:off x="539552" y="435202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ORANGE</a:t>
            </a:r>
            <a:r>
              <a:rPr lang="en-US" dirty="0"/>
              <a:t> Price Curve Based on 4 day’s CLOSING DIFFERENTIALS (DBP)      OK   </a:t>
            </a:r>
          </a:p>
          <a:p>
            <a:r>
              <a:rPr lang="en-US" b="1" dirty="0">
                <a:solidFill>
                  <a:srgbClr val="006FB6"/>
                </a:solidFill>
              </a:rPr>
              <a:t>BLUE</a:t>
            </a:r>
            <a:r>
              <a:rPr lang="en-US" dirty="0"/>
              <a:t> Price curve based on today’s OPENING DIFFERENTAILS (MBP)           NO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1690F2-1B98-D549-A095-C7B5768B748A}"/>
              </a:ext>
            </a:extLst>
          </p:cNvPr>
          <p:cNvSpPr/>
          <p:nvPr/>
        </p:nvSpPr>
        <p:spPr>
          <a:xfrm>
            <a:off x="385192" y="4443958"/>
            <a:ext cx="154360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1A59A2-1EE1-8B46-A58C-CFA692C63795}"/>
              </a:ext>
            </a:extLst>
          </p:cNvPr>
          <p:cNvSpPr/>
          <p:nvPr/>
        </p:nvSpPr>
        <p:spPr>
          <a:xfrm>
            <a:off x="385192" y="4736629"/>
            <a:ext cx="154360" cy="144016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Badge Tick1 outline">
            <a:extLst>
              <a:ext uri="{FF2B5EF4-FFF2-40B4-BE49-F238E27FC236}">
                <a16:creationId xmlns:a16="http://schemas.microsoft.com/office/drawing/2014/main" id="{514A689E-15E4-4D49-B8EE-319068B2B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0696" y="4361408"/>
            <a:ext cx="338554" cy="338554"/>
          </a:xfrm>
          <a:prstGeom prst="rect">
            <a:avLst/>
          </a:prstGeom>
        </p:spPr>
      </p:pic>
      <p:pic>
        <p:nvPicPr>
          <p:cNvPr id="40" name="Graphic 39" descr="Badge Cross outline">
            <a:extLst>
              <a:ext uri="{FF2B5EF4-FFF2-40B4-BE49-F238E27FC236}">
                <a16:creationId xmlns:a16="http://schemas.microsoft.com/office/drawing/2014/main" id="{D7DAD6F5-ED79-A747-BB8C-AA0A79C51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0697" y="4647491"/>
            <a:ext cx="338554" cy="338554"/>
          </a:xfrm>
          <a:prstGeom prst="rect">
            <a:avLst/>
          </a:prstGeom>
        </p:spPr>
      </p:pic>
      <p:pic>
        <p:nvPicPr>
          <p:cNvPr id="12" name="Graphic 11" descr="Caret Up with solid fill">
            <a:extLst>
              <a:ext uri="{FF2B5EF4-FFF2-40B4-BE49-F238E27FC236}">
                <a16:creationId xmlns:a16="http://schemas.microsoft.com/office/drawing/2014/main" id="{AD4E8875-53D0-EF47-987F-944BA4E6BA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440" y="3712512"/>
            <a:ext cx="176467" cy="1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6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843</Words>
  <Application>Microsoft Macintosh PowerPoint</Application>
  <PresentationFormat>On-screen Show (16:9)</PresentationFormat>
  <Paragraphs>161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Office-tema</vt:lpstr>
      <vt:lpstr>Office Theme</vt:lpstr>
      <vt:lpstr>PowerPoint Presentation</vt:lpstr>
      <vt:lpstr>Digital Bunker Prices:  Reasons Mechanism Benefits </vt:lpstr>
      <vt:lpstr> Digital Bunker Prices Reasons </vt:lpstr>
      <vt:lpstr> Digital Bunker Prices Mechanism </vt:lpstr>
      <vt:lpstr> Digital Bunker Prices Mechanism </vt:lpstr>
      <vt:lpstr> Digital Bunker Prices Mechanism </vt:lpstr>
      <vt:lpstr>Rotterdam MBP/DBP price curves covering 12 months date spread, VLSFO </vt:lpstr>
      <vt:lpstr>Rotterdam MBP/DBP price curves covering 1 month date spread, VLSFO June 02, 2021 </vt:lpstr>
      <vt:lpstr>PROOF 1A: OIL FUTURE DIFFERENTIALS BASE  for Digital Bunker Prices</vt:lpstr>
      <vt:lpstr>PROOF 1B: OIL FUTURE DIFFERENTIALS BASE  for Digital Bunker Prices</vt:lpstr>
      <vt:lpstr>Rotterdam MBP/DBP price curves covering 1 month date spread, VLSFO June 02, 2021 </vt:lpstr>
      <vt:lpstr>Settlement (Closing Numbers), June 02</vt:lpstr>
      <vt:lpstr>Rotterdam MBP/DBP price curves covering 1month date spread, VLSFO June 03, 2021 </vt:lpstr>
      <vt:lpstr>Rotterdam MBP/DBP price curves covering 1month date spread, VLSFO June 03, 2021 </vt:lpstr>
      <vt:lpstr>Settlement (Closing Numbers), June 03</vt:lpstr>
      <vt:lpstr>Rotterdam MBP/DBP price curves covering 1 month date spread, VLSFO June 04, 2021 </vt:lpstr>
      <vt:lpstr>PROOF 2: FRONT MONTH CHANGE OIL FUTURES</vt:lpstr>
      <vt:lpstr>PowerPoint Presentation</vt:lpstr>
      <vt:lpstr>Rotterdam MBP/DBP curves 2 months, 380 HSFO </vt:lpstr>
      <vt:lpstr>Rotterdam MBP/DBP curves 2 months, MGO</vt:lpstr>
      <vt:lpstr>Overcharged and Undercharged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Ägaren</dc:creator>
  <cp:lastModifiedBy>Sergey Ivanov</cp:lastModifiedBy>
  <cp:revision>280</cp:revision>
  <cp:lastPrinted>2016-10-16T13:36:11Z</cp:lastPrinted>
  <dcterms:created xsi:type="dcterms:W3CDTF">2016-10-16T11:56:05Z</dcterms:created>
  <dcterms:modified xsi:type="dcterms:W3CDTF">2021-06-16T08:39:02Z</dcterms:modified>
</cp:coreProperties>
</file>