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0" r:id="rId3"/>
    <p:sldId id="295" r:id="rId4"/>
    <p:sldId id="294" r:id="rId5"/>
    <p:sldId id="298" r:id="rId6"/>
    <p:sldId id="299" r:id="rId7"/>
    <p:sldId id="300" r:id="rId8"/>
    <p:sldId id="303" r:id="rId9"/>
    <p:sldId id="304" r:id="rId10"/>
    <p:sldId id="305" r:id="rId11"/>
    <p:sldId id="306" r:id="rId12"/>
    <p:sldId id="301" r:id="rId13"/>
    <p:sldId id="302" r:id="rId14"/>
    <p:sldId id="307" r:id="rId15"/>
    <p:sldId id="314" r:id="rId16"/>
    <p:sldId id="315" r:id="rId17"/>
    <p:sldId id="262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3" autoAdjust="0"/>
    <p:restoredTop sz="95771" autoAdjust="0"/>
  </p:normalViewPr>
  <p:slideViewPr>
    <p:cSldViewPr>
      <p:cViewPr>
        <p:scale>
          <a:sx n="118" d="100"/>
          <a:sy n="118" d="100"/>
        </p:scale>
        <p:origin x="-474" y="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D\PortNews\&#1048;&#1089;&#1089;&#1083;&#1077;&#1076;&#1086;&#1074;&#1072;&#1085;&#1080;&#1103;\2018\&#1087;&#1088;&#1077;&#1079;&#1077;&#1085;&#1090;&#1072;&#1094;&#1080;&#1103;%20&#1073;&#1091;&#1085;&#1082;&#1077;&#1088;\&#1050;&#1086;&#1087;&#1080;&#1103;%20&#1057;&#1055;&#1041;%20&#1059;&#105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D\PortNews\&#1052;&#1086;&#1085;&#1080;&#1090;&#1086;&#1088;&#1080;&#1085;&#1075;\&#1048;&#1090;&#1086;&#1075;&#1080;\2-2020\&#1050;&#1086;&#1087;&#1080;&#1103;%20&#1056;&#1099;&#1085;&#1086;&#1082;%205%20&#1084;&#1077;&#1089;.%2020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D\PortNews\&#1052;&#1086;&#1085;&#1080;&#1090;&#1086;&#1088;&#1080;&#1085;&#1075;\&#1048;&#1090;&#1086;&#1075;&#1080;\2-2020\&#1050;&#1086;&#1087;&#1080;&#1103;%20&#1056;&#1099;&#1085;&#1086;&#1082;%205%20&#1084;&#1077;&#1089;.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5849326196922"/>
          <c:y val="6.6435656728032755E-2"/>
          <c:w val="0.70757175361283442"/>
          <c:h val="0.82383369267868323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13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bubble3D val="0"/>
            <c:explosion val="4"/>
            <c:spPr>
              <a:solidFill>
                <a:srgbClr val="C00000"/>
              </a:solidFill>
            </c:spPr>
          </c:dPt>
          <c:dPt>
            <c:idx val="2"/>
            <c:bubble3D val="0"/>
            <c:explosion val="7"/>
            <c:spPr>
              <a:solidFill>
                <a:srgbClr val="FFFF00"/>
              </a:solidFill>
            </c:spPr>
          </c:dPt>
          <c:dPt>
            <c:idx val="3"/>
            <c:bubble3D val="0"/>
            <c:explosion val="9"/>
            <c:spPr>
              <a:solidFill>
                <a:srgbClr val="7030A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ДВ
</a:t>
                    </a:r>
                    <a:r>
                      <a:rPr lang="ru-RU" dirty="0" smtClean="0"/>
                      <a:t>30%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СЗ
</a:t>
                    </a:r>
                    <a:r>
                      <a:rPr lang="ru-RU" dirty="0" smtClean="0"/>
                      <a:t>38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ЮГ
</a:t>
                    </a:r>
                    <a:r>
                      <a:rPr lang="ru-RU" dirty="0" smtClean="0"/>
                      <a:t>24%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ВВП</a:t>
                    </a:r>
                    <a:r>
                      <a:rPr lang="ru-RU"/>
                      <a:t>
</a:t>
                    </a:r>
                    <a:r>
                      <a:rPr lang="ru-RU" smtClean="0"/>
                      <a:t>8%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Лист2!$A$2:$A$5</c:f>
              <c:strCache>
                <c:ptCount val="4"/>
                <c:pt idx="0">
                  <c:v>ДВ</c:v>
                </c:pt>
                <c:pt idx="1">
                  <c:v>СЗ</c:v>
                </c:pt>
                <c:pt idx="2">
                  <c:v>ЮГ</c:v>
                </c:pt>
                <c:pt idx="3">
                  <c:v>ВВП</c:v>
                </c:pt>
              </c:strCache>
            </c:strRef>
          </c:cat>
          <c:val>
            <c:numRef>
              <c:f>Лист2!$B$2:$B$5</c:f>
              <c:numCache>
                <c:formatCode>General</c:formatCode>
                <c:ptCount val="4"/>
                <c:pt idx="0">
                  <c:v>42.3</c:v>
                </c:pt>
                <c:pt idx="1">
                  <c:v>35</c:v>
                </c:pt>
                <c:pt idx="2">
                  <c:v>17.2</c:v>
                </c:pt>
                <c:pt idx="3">
                  <c:v>5.5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dirty="0"/>
              <a:t>ДОЛИ ТОПЛИВА, ДВ РЕГИОН</a:t>
            </a:r>
          </a:p>
        </c:rich>
      </c:tx>
      <c:layout>
        <c:manualLayout>
          <c:xMode val="edge"/>
          <c:yMode val="edge"/>
          <c:x val="0.17983365471791024"/>
          <c:y val="2.848400279079039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582152451707986"/>
          <c:y val="0.23022566674264874"/>
          <c:w val="0.56902555186168458"/>
          <c:h val="0.67977691979718691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2"/>
            <c:bubble3D val="0"/>
            <c:explosion val="4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1.6741056716591048E-2"/>
                  <c:y val="2.49992815167123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MGO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11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09266504440993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i="0" u="none" strike="noStrike" baseline="0" dirty="0" smtClean="0">
                        <a:effectLst/>
                      </a:rPr>
                      <a:t>HSFO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18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881686865784181"/>
                  <c:y val="5.9998275640109559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i="0" u="none" strike="noStrike" baseline="0" dirty="0" smtClean="0">
                        <a:effectLst/>
                      </a:rPr>
                      <a:t>VLSFO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71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'янв-май 2020'!$O$100:$O$102</c:f>
              <c:strCache>
                <c:ptCount val="3"/>
                <c:pt idx="0">
                  <c:v>HSFO</c:v>
                </c:pt>
                <c:pt idx="1">
                  <c:v>VLSFO</c:v>
                </c:pt>
                <c:pt idx="2">
                  <c:v>MGO</c:v>
                </c:pt>
              </c:strCache>
            </c:strRef>
          </c:cat>
          <c:val>
            <c:numRef>
              <c:f>'янв-май 2020'!$P$100:$P$102</c:f>
              <c:numCache>
                <c:formatCode>General</c:formatCode>
                <c:ptCount val="3"/>
                <c:pt idx="0">
                  <c:v>7</c:v>
                </c:pt>
                <c:pt idx="1">
                  <c:v>25</c:v>
                </c:pt>
                <c:pt idx="2">
                  <c:v>69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 dirty="0"/>
              <a:t>ДОЛИ ТОПЛИВА, СЗ РЕГИОН</a:t>
            </a:r>
          </a:p>
        </c:rich>
      </c:tx>
      <c:layout>
        <c:manualLayout>
          <c:xMode val="edge"/>
          <c:yMode val="edge"/>
          <c:x val="0.1723751422618181"/>
          <c:y val="2.84840372069223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204399901688668"/>
          <c:y val="0.20436975256717507"/>
          <c:w val="0.56419776858326787"/>
          <c:h val="0.71500428523814807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7"/>
            <c:spPr>
              <a:solidFill>
                <a:srgbClr val="002060"/>
              </a:solidFill>
            </c:spPr>
          </c:dPt>
          <c:dPt>
            <c:idx val="1"/>
            <c:bubble3D val="0"/>
            <c:explosion val="13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explosion val="0"/>
            <c:spPr>
              <a:solidFill>
                <a:srgbClr val="C00000"/>
              </a:solidFill>
            </c:spPr>
          </c:dPt>
          <c:dPt>
            <c:idx val="3"/>
            <c:bubble3D val="0"/>
            <c:explosion val="11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3.9762863051377065E-2"/>
                  <c:y val="1.51173679115018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HSFO
</a:t>
                    </a:r>
                    <a:r>
                      <a:rPr lang="en-US" dirty="0" smtClean="0"/>
                      <a:t>21%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5668008271927964E-2"/>
                  <c:y val="-9.2382847800192687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ULSFO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1810290441101612E-2"/>
                  <c:y val="-4.03129810973383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VLSFO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3739149356514767E-2"/>
                  <c:y val="3.52738584601711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MGO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'янв-май 2020'!$J$54:$J$57</c:f>
              <c:strCache>
                <c:ptCount val="4"/>
                <c:pt idx="0">
                  <c:v>HSFO</c:v>
                </c:pt>
                <c:pt idx="1">
                  <c:v>ULSFO</c:v>
                </c:pt>
                <c:pt idx="2">
                  <c:v>VLSFO</c:v>
                </c:pt>
                <c:pt idx="3">
                  <c:v>MGO</c:v>
                </c:pt>
              </c:strCache>
            </c:strRef>
          </c:cat>
          <c:val>
            <c:numRef>
              <c:f>'янв-май 2020'!$K$54:$K$57</c:f>
              <c:numCache>
                <c:formatCode>General</c:formatCode>
                <c:ptCount val="4"/>
                <c:pt idx="0" formatCode="0">
                  <c:v>21.5</c:v>
                </c:pt>
                <c:pt idx="1">
                  <c:v>20</c:v>
                </c:pt>
                <c:pt idx="2">
                  <c:v>34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361EA-8701-4833-AE41-A4A8D2488AF4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5C658-58E7-426D-8F15-DFF2A9078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1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night-sky?utm_source=unsplash&amp;utm_medium=referral&amp;utm_content=creditCopyTex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11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80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40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80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24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58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1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11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1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1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11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26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8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67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964D-33C0-4DFE-BBEC-7807CA67F4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2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1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63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7E0F-9AE3-4AEB-8BAC-A7FE2CC59A15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3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E7E0F-9AE3-4AEB-8BAC-A7FE2CC59A15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FA914-4B69-407E-A78F-FE59C0222F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1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7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2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0.png"/><Relationship Id="rId5" Type="http://schemas.openxmlformats.org/officeDocument/2006/relationships/image" Target="../media/image12.png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3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4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1.jp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jpg"/><Relationship Id="rId7" Type="http://schemas.openxmlformats.org/officeDocument/2006/relationships/chart" Target="../charts/chart3.xml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11" Type="http://schemas.openxmlformats.org/officeDocument/2006/relationships/image" Target="../media/image29.jpeg"/><Relationship Id="rId5" Type="http://schemas.openxmlformats.org/officeDocument/2006/relationships/image" Target="../media/image25.png"/><Relationship Id="rId10" Type="http://schemas.openxmlformats.org/officeDocument/2006/relationships/image" Target="../media/image28.jpeg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" r="9223" b="-1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869160"/>
            <a:ext cx="3050053" cy="170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428090" y="260648"/>
            <a:ext cx="8234629" cy="1368152"/>
          </a:xfrm>
          <a:prstGeom prst="roundRect">
            <a:avLst/>
          </a:prstGeom>
          <a:solidFill>
            <a:schemeClr val="bg1">
              <a:lumMod val="6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98" y="0"/>
            <a:ext cx="9133002" cy="1448494"/>
          </a:xfrm>
          <a:effectLst>
            <a:outerShdw blurRad="444500" dir="3360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r>
              <a:rPr lang="ru-RU" sz="4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рынок </a:t>
            </a:r>
            <a:r>
              <a:rPr lang="ru-RU" sz="4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бункеровки судов: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COVID-19 VS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MARPOL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9632" y="6404966"/>
            <a:ext cx="1440160" cy="344447"/>
          </a:xfrm>
          <a:prstGeom prst="roundRect">
            <a:avLst/>
          </a:prstGeom>
          <a:solidFill>
            <a:schemeClr val="bg1">
              <a:lumMod val="6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259632" y="6353120"/>
            <a:ext cx="1440160" cy="344447"/>
          </a:xfrm>
          <a:prstGeom prst="rect">
            <a:avLst/>
          </a:prstGeom>
          <a:effectLst>
            <a:outerShdw blurRad="114300" dir="6600000" algn="ctr" rotWithShape="0">
              <a:srgbClr val="000000"/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Июнь 2021</a:t>
            </a:r>
          </a:p>
          <a:p>
            <a:pPr algn="l"/>
            <a:endParaRPr lang="ru-RU" dirty="0" smtClean="0">
              <a:solidFill>
                <a:schemeClr val="bg1"/>
              </a:solidFill>
            </a:endParaRPr>
          </a:p>
          <a:p>
            <a:pPr algn="l"/>
            <a:endParaRPr lang="ru-RU" dirty="0" smtClean="0">
              <a:solidFill>
                <a:schemeClr val="bg1"/>
              </a:solidFill>
            </a:endParaRPr>
          </a:p>
          <a:p>
            <a:pPr algn="l"/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2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80332" y="6781783"/>
            <a:ext cx="9260844" cy="76217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730024" y="150607"/>
            <a:ext cx="768395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Азово-Черноморский бассейн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150607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Группа 45"/>
          <p:cNvGrpSpPr/>
          <p:nvPr/>
        </p:nvGrpSpPr>
        <p:grpSpPr>
          <a:xfrm>
            <a:off x="5900485" y="5957704"/>
            <a:ext cx="781640" cy="796603"/>
            <a:chOff x="5508251" y="5306841"/>
            <a:chExt cx="1434460" cy="1461920"/>
          </a:xfrm>
        </p:grpSpPr>
        <p:sp>
          <p:nvSpPr>
            <p:cNvPr id="4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7606784" y="5978927"/>
            <a:ext cx="781640" cy="796603"/>
            <a:chOff x="7214550" y="5328064"/>
            <a:chExt cx="1434460" cy="1461920"/>
          </a:xfrm>
        </p:grpSpPr>
        <p:sp>
          <p:nvSpPr>
            <p:cNvPr id="5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2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4143577" y="5957704"/>
            <a:ext cx="781640" cy="796603"/>
            <a:chOff x="3751343" y="5306841"/>
            <a:chExt cx="1434460" cy="1461920"/>
          </a:xfrm>
        </p:grpSpPr>
        <p:sp>
          <p:nvSpPr>
            <p:cNvPr id="58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0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Группа 61"/>
          <p:cNvGrpSpPr/>
          <p:nvPr/>
        </p:nvGrpSpPr>
        <p:grpSpPr>
          <a:xfrm>
            <a:off x="2448947" y="5970743"/>
            <a:ext cx="781640" cy="796603"/>
            <a:chOff x="2056713" y="5319880"/>
            <a:chExt cx="1434460" cy="1461920"/>
          </a:xfrm>
        </p:grpSpPr>
        <p:sp>
          <p:nvSpPr>
            <p:cNvPr id="66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8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па 68"/>
          <p:cNvGrpSpPr/>
          <p:nvPr/>
        </p:nvGrpSpPr>
        <p:grpSpPr>
          <a:xfrm>
            <a:off x="661244" y="5949280"/>
            <a:ext cx="781640" cy="796603"/>
            <a:chOff x="269010" y="5298417"/>
            <a:chExt cx="1434460" cy="1461920"/>
          </a:xfrm>
        </p:grpSpPr>
        <p:sp>
          <p:nvSpPr>
            <p:cNvPr id="7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2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TextBox 73"/>
          <p:cNvSpPr txBox="1"/>
          <p:nvPr/>
        </p:nvSpPr>
        <p:spPr>
          <a:xfrm>
            <a:off x="0" y="692696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chemeClr val="tx2"/>
                </a:solidFill>
              </a:rPr>
              <a:t>Объем реализованного бункерного топлива в Азово-Черноморском регионе </a:t>
            </a:r>
            <a:r>
              <a:rPr lang="ru-RU" sz="1700" b="1" dirty="0" smtClean="0">
                <a:solidFill>
                  <a:schemeClr val="tx2"/>
                </a:solidFill>
              </a:rPr>
              <a:t>в 2020 </a:t>
            </a:r>
            <a:r>
              <a:rPr lang="ru-RU" sz="1700" b="1" dirty="0">
                <a:solidFill>
                  <a:schemeClr val="tx2"/>
                </a:solidFill>
              </a:rPr>
              <a:t>году </a:t>
            </a:r>
            <a:endParaRPr lang="ru-RU" sz="17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1700" b="1" dirty="0" smtClean="0">
                <a:solidFill>
                  <a:schemeClr val="tx2"/>
                </a:solidFill>
              </a:rPr>
              <a:t>составил 1,9 млн тонн, падение 2,7%</a:t>
            </a:r>
          </a:p>
          <a:p>
            <a:pPr algn="ctr"/>
            <a:r>
              <a:rPr lang="ru-RU" sz="1700" b="1" dirty="0" smtClean="0">
                <a:solidFill>
                  <a:schemeClr val="tx2"/>
                </a:solidFill>
              </a:rPr>
              <a:t>Грузооборот </a:t>
            </a:r>
            <a:r>
              <a:rPr lang="ru-RU" sz="1700" b="1" dirty="0">
                <a:solidFill>
                  <a:schemeClr val="tx2"/>
                </a:solidFill>
              </a:rPr>
              <a:t>региона в </a:t>
            </a:r>
            <a:r>
              <a:rPr lang="ru-RU" sz="1700" b="1" dirty="0" smtClean="0">
                <a:solidFill>
                  <a:schemeClr val="tx2"/>
                </a:solidFill>
              </a:rPr>
              <a:t>2020 </a:t>
            </a:r>
            <a:r>
              <a:rPr lang="ru-RU" sz="1700" b="1" dirty="0">
                <a:solidFill>
                  <a:schemeClr val="tx2"/>
                </a:solidFill>
              </a:rPr>
              <a:t>году </a:t>
            </a:r>
            <a:r>
              <a:rPr lang="ru-RU" sz="1700" b="1" dirty="0" smtClean="0">
                <a:solidFill>
                  <a:schemeClr val="tx2"/>
                </a:solidFill>
              </a:rPr>
              <a:t>– 251,9 </a:t>
            </a:r>
            <a:r>
              <a:rPr lang="ru-RU" sz="1700" b="1" dirty="0">
                <a:solidFill>
                  <a:schemeClr val="tx2"/>
                </a:solidFill>
              </a:rPr>
              <a:t>млн тонн, </a:t>
            </a:r>
            <a:r>
              <a:rPr lang="ru-RU" sz="1700" b="1" dirty="0" smtClean="0">
                <a:solidFill>
                  <a:schemeClr val="tx2"/>
                </a:solidFill>
              </a:rPr>
              <a:t>снижение 2,4%.</a:t>
            </a:r>
            <a:endParaRPr lang="ru-RU" sz="1700" b="1" dirty="0">
              <a:solidFill>
                <a:schemeClr val="tx2"/>
              </a:solidFill>
            </a:endParaRPr>
          </a:p>
          <a:p>
            <a:pPr algn="ctr"/>
            <a:endParaRPr lang="ru-RU" sz="1500" b="1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За </a:t>
            </a:r>
            <a:r>
              <a:rPr lang="ru-RU" b="1" dirty="0" smtClean="0">
                <a:solidFill>
                  <a:schemeClr val="accent2"/>
                </a:solidFill>
              </a:rPr>
              <a:t>5 месяцев 2021 </a:t>
            </a:r>
            <a:r>
              <a:rPr lang="ru-RU" b="1" dirty="0">
                <a:solidFill>
                  <a:schemeClr val="accent2"/>
                </a:solidFill>
              </a:rPr>
              <a:t>года реализовано </a:t>
            </a:r>
            <a:r>
              <a:rPr lang="ru-RU" b="1" dirty="0" smtClean="0">
                <a:solidFill>
                  <a:schemeClr val="accent2"/>
                </a:solidFill>
              </a:rPr>
              <a:t>635 тыс. тонн, сокращение на 5%</a:t>
            </a:r>
            <a:endParaRPr lang="ru-RU" b="1" dirty="0">
              <a:solidFill>
                <a:schemeClr val="accent2"/>
              </a:solidFill>
            </a:endParaRPr>
          </a:p>
          <a:p>
            <a:pPr algn="ctr"/>
            <a:endParaRPr lang="ru-RU" b="1" dirty="0">
              <a:solidFill>
                <a:schemeClr val="accent2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79512" y="2023844"/>
            <a:ext cx="4910206" cy="3997444"/>
            <a:chOff x="11283" y="2246982"/>
            <a:chExt cx="4397100" cy="375833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43595" y="2359898"/>
              <a:ext cx="4087978" cy="3469141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1283" y="2246982"/>
              <a:ext cx="4397100" cy="3758331"/>
              <a:chOff x="203088" y="2113410"/>
              <a:chExt cx="4397100" cy="3758331"/>
            </a:xfrm>
          </p:grpSpPr>
          <p:sp>
            <p:nvSpPr>
              <p:cNvPr id="80" name="Rectangle 3">
                <a:extLst>
                  <a:ext uri="{FF2B5EF4-FFF2-40B4-BE49-F238E27FC236}">
                    <a16:creationId xmlns="" xmlns:a16="http://schemas.microsoft.com/office/drawing/2014/main" id="{3F24A28A-7E7A-4862-8D18-F16AA19F40A5}"/>
                  </a:ext>
                </a:extLst>
              </p:cNvPr>
              <p:cNvSpPr/>
              <p:nvPr/>
            </p:nvSpPr>
            <p:spPr>
              <a:xfrm flipV="1">
                <a:off x="203088" y="5728982"/>
                <a:ext cx="4397100" cy="45719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tx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3">
                <a:extLst>
                  <a:ext uri="{FF2B5EF4-FFF2-40B4-BE49-F238E27FC236}">
                    <a16:creationId xmlns="" xmlns:a16="http://schemas.microsoft.com/office/drawing/2014/main" id="{3F24A28A-7E7A-4862-8D18-F16AA19F40A5}"/>
                  </a:ext>
                </a:extLst>
              </p:cNvPr>
              <p:cNvSpPr/>
              <p:nvPr/>
            </p:nvSpPr>
            <p:spPr>
              <a:xfrm>
                <a:off x="203088" y="2194858"/>
                <a:ext cx="4397100" cy="45719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tx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250563" y="2113410"/>
                <a:ext cx="4223140" cy="3758331"/>
                <a:chOff x="250563" y="2113410"/>
                <a:chExt cx="4223140" cy="3758331"/>
              </a:xfrm>
            </p:grpSpPr>
            <p:sp>
              <p:nvSpPr>
                <p:cNvPr id="79" name="TextBox 78">
                  <a:extLst>
                    <a:ext uri="{FF2B5EF4-FFF2-40B4-BE49-F238E27FC236}">
                      <a16:creationId xmlns="" xmlns:a16="http://schemas.microsoft.com/office/drawing/2014/main" id="{91657ECA-4942-4388-A0EA-5EF4F3210ED0}"/>
                    </a:ext>
                  </a:extLst>
                </p:cNvPr>
                <p:cNvSpPr txBox="1"/>
                <p:nvPr/>
              </p:nvSpPr>
              <p:spPr>
                <a:xfrm>
                  <a:off x="250563" y="2348880"/>
                  <a:ext cx="4098096" cy="6944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solidFill>
                        <a:schemeClr val="accent2"/>
                      </a:solidFill>
                    </a:rPr>
                    <a:t>Лидеры рынка в 2020 году</a:t>
                  </a:r>
                </a:p>
                <a:p>
                  <a:pPr algn="ctr"/>
                  <a:endParaRPr lang="ru-RU" sz="2400" dirty="0" smtClean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2" name="Rectangle 3">
                  <a:extLst>
                    <a:ext uri="{FF2B5EF4-FFF2-40B4-BE49-F238E27FC236}">
                      <a16:creationId xmlns="" xmlns:a16="http://schemas.microsoft.com/office/drawing/2014/main" id="{3F24A28A-7E7A-4862-8D18-F16AA19F40A5}"/>
                    </a:ext>
                  </a:extLst>
                </p:cNvPr>
                <p:cNvSpPr/>
                <p:nvPr/>
              </p:nvSpPr>
              <p:spPr>
                <a:xfrm rot="16200000">
                  <a:off x="-1578496" y="3969718"/>
                  <a:ext cx="3758327" cy="45719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tx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3">
                  <a:extLst>
                    <a:ext uri="{FF2B5EF4-FFF2-40B4-BE49-F238E27FC236}">
                      <a16:creationId xmlns="" xmlns:a16="http://schemas.microsoft.com/office/drawing/2014/main" id="{3F24A28A-7E7A-4862-8D18-F16AA19F40A5}"/>
                    </a:ext>
                  </a:extLst>
                </p:cNvPr>
                <p:cNvSpPr/>
                <p:nvPr/>
              </p:nvSpPr>
              <p:spPr>
                <a:xfrm rot="16200000" flipV="1">
                  <a:off x="2571679" y="3969715"/>
                  <a:ext cx="3758330" cy="45719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tx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442545"/>
              </p:ext>
            </p:extLst>
          </p:nvPr>
        </p:nvGraphicFramePr>
        <p:xfrm>
          <a:off x="656556" y="3254333"/>
          <a:ext cx="4248472" cy="23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="" xmlns:a16="http://schemas.microsoft.com/office/drawing/2014/main" val="26962596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108412166"/>
                    </a:ext>
                  </a:extLst>
                </a:gridCol>
              </a:tblGrid>
              <a:tr h="425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ООО «ЛУКОЙЛ-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</a:rPr>
                        <a:t>МаринБункер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»</a:t>
                      </a:r>
                    </a:p>
                    <a:p>
                      <a:pPr algn="l"/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34</a:t>
                      </a:r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%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125858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ООО «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</a:rPr>
                        <a:t>Газпромнефть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 Марин Бункер»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26%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55196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ООО «РН-Бункер»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8,3%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189501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ЮБК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8,2%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94267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</a:rPr>
                        <a:t>Трансбункер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5,9%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16299"/>
                  </a:ext>
                </a:extLst>
              </a:tr>
            </a:tbl>
          </a:graphicData>
        </a:graphic>
      </p:graphicFrame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10" y="219738"/>
            <a:ext cx="398170" cy="40095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50" y="2187917"/>
            <a:ext cx="4191749" cy="364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49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80332" y="6781783"/>
            <a:ext cx="9260844" cy="76217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730024" y="188640"/>
            <a:ext cx="768395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Южный бассейн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188640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5972493" y="5972157"/>
            <a:ext cx="781640" cy="796603"/>
            <a:chOff x="5508251" y="5306841"/>
            <a:chExt cx="1434460" cy="1461920"/>
          </a:xfrm>
        </p:grpSpPr>
        <p:sp>
          <p:nvSpPr>
            <p:cNvPr id="5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4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7678792" y="5993380"/>
            <a:ext cx="781640" cy="796603"/>
            <a:chOff x="7214550" y="5328064"/>
            <a:chExt cx="1434460" cy="1461920"/>
          </a:xfrm>
        </p:grpSpPr>
        <p:sp>
          <p:nvSpPr>
            <p:cNvPr id="5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9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па 60"/>
          <p:cNvGrpSpPr/>
          <p:nvPr/>
        </p:nvGrpSpPr>
        <p:grpSpPr>
          <a:xfrm>
            <a:off x="4215585" y="5972157"/>
            <a:ext cx="781640" cy="796603"/>
            <a:chOff x="3751343" y="5306841"/>
            <a:chExt cx="1434460" cy="1461920"/>
          </a:xfrm>
        </p:grpSpPr>
        <p:sp>
          <p:nvSpPr>
            <p:cNvPr id="6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4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Группа 64"/>
          <p:cNvGrpSpPr/>
          <p:nvPr/>
        </p:nvGrpSpPr>
        <p:grpSpPr>
          <a:xfrm>
            <a:off x="2520955" y="5985196"/>
            <a:ext cx="781640" cy="796603"/>
            <a:chOff x="2056713" y="5319880"/>
            <a:chExt cx="1434460" cy="1461920"/>
          </a:xfrm>
        </p:grpSpPr>
        <p:sp>
          <p:nvSpPr>
            <p:cNvPr id="6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1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733252" y="5963733"/>
            <a:ext cx="781640" cy="796603"/>
            <a:chOff x="269010" y="5298417"/>
            <a:chExt cx="1434460" cy="1461920"/>
          </a:xfrm>
        </p:grpSpPr>
        <p:sp>
          <p:nvSpPr>
            <p:cNvPr id="75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6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310" y="250918"/>
            <a:ext cx="398170" cy="400950"/>
          </a:xfrm>
          <a:prstGeom prst="rect">
            <a:avLst/>
          </a:prstGeom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09814"/>
              </p:ext>
            </p:extLst>
          </p:nvPr>
        </p:nvGraphicFramePr>
        <p:xfrm>
          <a:off x="108279" y="1700808"/>
          <a:ext cx="8927442" cy="3068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34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48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Терминал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Проектная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мощность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Срок реализации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47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Сухогрузный район порта Тамань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91 млн тонн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?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960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Новороссийск 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(НМТП)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12 млн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тонн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21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г.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и далее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3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Новороссийск («Дело»)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+5 млн тонн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21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г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0770016"/>
                  </a:ext>
                </a:extLst>
              </a:tr>
              <a:tr h="2769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Таманский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терминал навалочных грузов (ОТЭКО)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+35 млн тонн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21</a:t>
                      </a: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 г.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и далее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7666696"/>
                  </a:ext>
                </a:extLst>
              </a:tr>
              <a:tr h="44012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Геленджик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 тыс. человек + 300 тыс. тонн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2019 г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0455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2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80332" y="6781783"/>
            <a:ext cx="9260844" cy="76217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730024" y="208099"/>
            <a:ext cx="768395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Дальний Восток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208099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-108520" y="840476"/>
            <a:ext cx="93610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Объем реализованного бункерного топлива на Дальнем Востоке в </a:t>
            </a:r>
            <a:r>
              <a:rPr lang="ru-RU" sz="1600" b="1" dirty="0" smtClean="0">
                <a:solidFill>
                  <a:schemeClr val="tx2"/>
                </a:solidFill>
              </a:rPr>
              <a:t>20</a:t>
            </a:r>
            <a:r>
              <a:rPr lang="en-US" sz="1600" b="1" dirty="0" smtClean="0">
                <a:solidFill>
                  <a:schemeClr val="tx2"/>
                </a:solidFill>
              </a:rPr>
              <a:t>20</a:t>
            </a: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chemeClr val="tx2"/>
                </a:solidFill>
              </a:rPr>
              <a:t>году </a:t>
            </a:r>
            <a:endParaRPr lang="ru-RU" sz="16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составил 2,4 </a:t>
            </a:r>
            <a:r>
              <a:rPr lang="ru-RU" sz="1600" b="1" dirty="0">
                <a:solidFill>
                  <a:schemeClr val="tx2"/>
                </a:solidFill>
              </a:rPr>
              <a:t>млн </a:t>
            </a:r>
            <a:r>
              <a:rPr lang="ru-RU" sz="1600" b="1" dirty="0" smtClean="0">
                <a:solidFill>
                  <a:schemeClr val="tx2"/>
                </a:solidFill>
              </a:rPr>
              <a:t>тонн</a:t>
            </a:r>
            <a:r>
              <a:rPr lang="ru-RU" sz="1600" b="1" dirty="0">
                <a:solidFill>
                  <a:schemeClr val="tx2"/>
                </a:solidFill>
              </a:rPr>
              <a:t>, </a:t>
            </a:r>
            <a:r>
              <a:rPr lang="ru-RU" sz="1600" b="1" dirty="0" smtClean="0">
                <a:solidFill>
                  <a:schemeClr val="tx2"/>
                </a:solidFill>
              </a:rPr>
              <a:t>падение 47%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Грузооборот </a:t>
            </a:r>
            <a:r>
              <a:rPr lang="ru-RU" sz="1600" b="1" dirty="0">
                <a:solidFill>
                  <a:schemeClr val="tx2"/>
                </a:solidFill>
              </a:rPr>
              <a:t>региона в </a:t>
            </a:r>
            <a:r>
              <a:rPr lang="ru-RU" sz="1600" b="1" dirty="0" smtClean="0">
                <a:solidFill>
                  <a:schemeClr val="tx2"/>
                </a:solidFill>
              </a:rPr>
              <a:t>2020 </a:t>
            </a:r>
            <a:r>
              <a:rPr lang="ru-RU" sz="1600" b="1" dirty="0">
                <a:solidFill>
                  <a:schemeClr val="tx2"/>
                </a:solidFill>
              </a:rPr>
              <a:t>году - </a:t>
            </a:r>
            <a:r>
              <a:rPr lang="ru-RU" sz="1600" b="1" dirty="0" smtClean="0">
                <a:solidFill>
                  <a:schemeClr val="tx2"/>
                </a:solidFill>
              </a:rPr>
              <a:t>223,2 </a:t>
            </a:r>
            <a:r>
              <a:rPr lang="ru-RU" sz="1600" b="1" dirty="0">
                <a:solidFill>
                  <a:schemeClr val="tx2"/>
                </a:solidFill>
              </a:rPr>
              <a:t>млн тонн, рост </a:t>
            </a:r>
            <a:r>
              <a:rPr lang="ru-RU" sz="1600" b="1" dirty="0" smtClean="0">
                <a:solidFill>
                  <a:schemeClr val="tx2"/>
                </a:solidFill>
              </a:rPr>
              <a:t>4,6%</a:t>
            </a:r>
          </a:p>
          <a:p>
            <a:pPr algn="ctr"/>
            <a:endParaRPr lang="ru-RU" sz="1500" b="1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За </a:t>
            </a:r>
            <a:r>
              <a:rPr lang="ru-RU" b="1" dirty="0" smtClean="0">
                <a:solidFill>
                  <a:schemeClr val="accent2"/>
                </a:solidFill>
              </a:rPr>
              <a:t>5 месяцев 2021 </a:t>
            </a:r>
            <a:r>
              <a:rPr lang="ru-RU" b="1" dirty="0">
                <a:solidFill>
                  <a:schemeClr val="accent2"/>
                </a:solidFill>
              </a:rPr>
              <a:t>года реализовано около </a:t>
            </a:r>
            <a:r>
              <a:rPr lang="ru-RU" b="1" dirty="0" smtClean="0">
                <a:solidFill>
                  <a:schemeClr val="accent2"/>
                </a:solidFill>
              </a:rPr>
              <a:t>775 тыс. тонн</a:t>
            </a:r>
            <a:r>
              <a:rPr lang="ru-RU" b="1" dirty="0">
                <a:solidFill>
                  <a:schemeClr val="accent2"/>
                </a:solidFill>
              </a:rPr>
              <a:t>, </a:t>
            </a:r>
            <a:r>
              <a:rPr lang="ru-RU" b="1" dirty="0" smtClean="0">
                <a:solidFill>
                  <a:schemeClr val="accent2"/>
                </a:solidFill>
              </a:rPr>
              <a:t>падение 11%</a:t>
            </a:r>
            <a:endParaRPr lang="ru-RU" b="1" dirty="0">
              <a:solidFill>
                <a:schemeClr val="accent2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79512" y="2118941"/>
            <a:ext cx="4397100" cy="3758331"/>
            <a:chOff x="11283" y="2246982"/>
            <a:chExt cx="4397100" cy="375833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43595" y="2359898"/>
              <a:ext cx="4087978" cy="3469141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1283" y="2246982"/>
              <a:ext cx="4397100" cy="3758331"/>
              <a:chOff x="203088" y="2113410"/>
              <a:chExt cx="4397100" cy="3758331"/>
            </a:xfrm>
          </p:grpSpPr>
          <p:sp>
            <p:nvSpPr>
              <p:cNvPr id="80" name="Rectangle 3">
                <a:extLst>
                  <a:ext uri="{FF2B5EF4-FFF2-40B4-BE49-F238E27FC236}">
                    <a16:creationId xmlns="" xmlns:a16="http://schemas.microsoft.com/office/drawing/2014/main" id="{3F24A28A-7E7A-4862-8D18-F16AA19F40A5}"/>
                  </a:ext>
                </a:extLst>
              </p:cNvPr>
              <p:cNvSpPr/>
              <p:nvPr/>
            </p:nvSpPr>
            <p:spPr>
              <a:xfrm flipV="1">
                <a:off x="203088" y="5728982"/>
                <a:ext cx="4397100" cy="45719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tx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3">
                <a:extLst>
                  <a:ext uri="{FF2B5EF4-FFF2-40B4-BE49-F238E27FC236}">
                    <a16:creationId xmlns="" xmlns:a16="http://schemas.microsoft.com/office/drawing/2014/main" id="{3F24A28A-7E7A-4862-8D18-F16AA19F40A5}"/>
                  </a:ext>
                </a:extLst>
              </p:cNvPr>
              <p:cNvSpPr/>
              <p:nvPr/>
            </p:nvSpPr>
            <p:spPr>
              <a:xfrm>
                <a:off x="203088" y="2194858"/>
                <a:ext cx="4397100" cy="45719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tx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250563" y="2113410"/>
                <a:ext cx="4223140" cy="3758331"/>
                <a:chOff x="250563" y="2113410"/>
                <a:chExt cx="4223140" cy="3758331"/>
              </a:xfrm>
            </p:grpSpPr>
            <p:grpSp>
              <p:nvGrpSpPr>
                <p:cNvPr id="5" name="Группа 4"/>
                <p:cNvGrpSpPr/>
                <p:nvPr/>
              </p:nvGrpSpPr>
              <p:grpSpPr>
                <a:xfrm>
                  <a:off x="250563" y="2348880"/>
                  <a:ext cx="4098096" cy="3043198"/>
                  <a:chOff x="4860032" y="2492895"/>
                  <a:chExt cx="4122580" cy="3348095"/>
                </a:xfrm>
              </p:grpSpPr>
              <p:sp>
                <p:nvSpPr>
                  <p:cNvPr id="79" name="TextBox 78">
                    <a:extLst>
                      <a:ext uri="{FF2B5EF4-FFF2-40B4-BE49-F238E27FC236}">
                        <a16:creationId xmlns="" xmlns:a16="http://schemas.microsoft.com/office/drawing/2014/main" id="{91657ECA-4942-4388-A0EA-5EF4F3210ED0}"/>
                      </a:ext>
                    </a:extLst>
                  </p:cNvPr>
                  <p:cNvSpPr txBox="1"/>
                  <p:nvPr/>
                </p:nvSpPr>
                <p:spPr>
                  <a:xfrm>
                    <a:off x="4860032" y="2492895"/>
                    <a:ext cx="4122580" cy="81267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>
                    <a:spAutoFit/>
                  </a:bodyPr>
                  <a:lstStyle/>
                  <a:p>
                    <a:pPr algn="ctr"/>
                    <a:r>
                      <a:rPr lang="ru-RU" sz="2400" b="1" dirty="0" smtClean="0">
                        <a:solidFill>
                          <a:schemeClr val="accent2"/>
                        </a:solidFill>
                      </a:rPr>
                      <a:t>Крупные игроки в 2020 году:</a:t>
                    </a:r>
                  </a:p>
                  <a:p>
                    <a:pPr algn="ctr"/>
                    <a:endParaRPr lang="ru-RU" sz="2400" dirty="0" smtClean="0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5844064" y="3199812"/>
                    <a:ext cx="2352326" cy="26411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457200" indent="-457200" algn="just">
                      <a:lnSpc>
                        <a:spcPct val="150000"/>
                      </a:lnSpc>
                      <a:buFont typeface="Wingdings" panose="05000000000000000000" pitchFamily="2" charset="2"/>
                      <a:buChar char="ü"/>
                    </a:pPr>
                    <a:r>
                      <a:rPr lang="ru-RU" sz="2000" b="1" dirty="0">
                        <a:solidFill>
                          <a:schemeClr val="tx2"/>
                        </a:solidFill>
                      </a:rPr>
                      <a:t>РН-Бункер</a:t>
                    </a:r>
                  </a:p>
                  <a:p>
                    <a:pPr marL="457200" indent="-457200" algn="just">
                      <a:lnSpc>
                        <a:spcPct val="150000"/>
                      </a:lnSpc>
                      <a:buFont typeface="Wingdings" panose="05000000000000000000" pitchFamily="2" charset="2"/>
                      <a:buChar char="ü"/>
                    </a:pPr>
                    <a:r>
                      <a:rPr lang="ru-RU" sz="2000" b="1" dirty="0" smtClean="0">
                        <a:solidFill>
                          <a:schemeClr val="tx2"/>
                        </a:solidFill>
                      </a:rPr>
                      <a:t>ННК-Бункер</a:t>
                    </a:r>
                  </a:p>
                  <a:p>
                    <a:pPr marL="457200" indent="-457200" algn="just">
                      <a:lnSpc>
                        <a:spcPct val="150000"/>
                      </a:lnSpc>
                      <a:buFont typeface="Wingdings" panose="05000000000000000000" pitchFamily="2" charset="2"/>
                      <a:buChar char="ü"/>
                    </a:pPr>
                    <a:r>
                      <a:rPr lang="ru-RU" sz="2000" b="1" dirty="0" err="1">
                        <a:solidFill>
                          <a:schemeClr val="tx2"/>
                        </a:solidFill>
                      </a:rPr>
                      <a:t>Трансбункер</a:t>
                    </a:r>
                    <a:endParaRPr lang="ru-RU" sz="2000" b="1" dirty="0">
                      <a:solidFill>
                        <a:schemeClr val="tx2"/>
                      </a:solidFill>
                    </a:endParaRPr>
                  </a:p>
                  <a:p>
                    <a:pPr marL="457200" indent="-457200" algn="just">
                      <a:lnSpc>
                        <a:spcPct val="150000"/>
                      </a:lnSpc>
                      <a:buFont typeface="Wingdings" panose="05000000000000000000" pitchFamily="2" charset="2"/>
                      <a:buChar char="ü"/>
                    </a:pPr>
                    <a:r>
                      <a:rPr lang="ru-RU" sz="2000" b="1" dirty="0" err="1" smtClean="0">
                        <a:solidFill>
                          <a:schemeClr val="tx2"/>
                        </a:solidFill>
                      </a:rPr>
                      <a:t>Нико</a:t>
                    </a:r>
                    <a:endParaRPr lang="ru-RU" sz="2000" b="1" dirty="0">
                      <a:solidFill>
                        <a:schemeClr val="tx2"/>
                      </a:solidFill>
                    </a:endParaRPr>
                  </a:p>
                  <a:p>
                    <a:pPr marL="457200" indent="-457200" algn="just">
                      <a:lnSpc>
                        <a:spcPct val="150000"/>
                      </a:lnSpc>
                      <a:buFont typeface="Wingdings" panose="05000000000000000000" pitchFamily="2" charset="2"/>
                      <a:buChar char="ü"/>
                    </a:pPr>
                    <a:r>
                      <a:rPr lang="ru-RU" sz="2000" b="1" dirty="0" smtClean="0">
                        <a:solidFill>
                          <a:schemeClr val="tx2"/>
                        </a:solidFill>
                      </a:rPr>
                      <a:t>Павино</a:t>
                    </a:r>
                    <a:endParaRPr lang="ru-RU" sz="2000" b="1" dirty="0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82" name="Rectangle 3">
                  <a:extLst>
                    <a:ext uri="{FF2B5EF4-FFF2-40B4-BE49-F238E27FC236}">
                      <a16:creationId xmlns="" xmlns:a16="http://schemas.microsoft.com/office/drawing/2014/main" id="{3F24A28A-7E7A-4862-8D18-F16AA19F40A5}"/>
                    </a:ext>
                  </a:extLst>
                </p:cNvPr>
                <p:cNvSpPr/>
                <p:nvPr/>
              </p:nvSpPr>
              <p:spPr>
                <a:xfrm rot="16200000">
                  <a:off x="-1578496" y="3969718"/>
                  <a:ext cx="3758327" cy="45719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tx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3">
                  <a:extLst>
                    <a:ext uri="{FF2B5EF4-FFF2-40B4-BE49-F238E27FC236}">
                      <a16:creationId xmlns="" xmlns:a16="http://schemas.microsoft.com/office/drawing/2014/main" id="{3F24A28A-7E7A-4862-8D18-F16AA19F40A5}"/>
                    </a:ext>
                  </a:extLst>
                </p:cNvPr>
                <p:cNvSpPr/>
                <p:nvPr/>
              </p:nvSpPr>
              <p:spPr>
                <a:xfrm rot="16200000" flipV="1">
                  <a:off x="2571679" y="3969715"/>
                  <a:ext cx="3758330" cy="45719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tx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70" y="332656"/>
            <a:ext cx="398170" cy="4009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30" y="2246108"/>
            <a:ext cx="4676270" cy="345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Группа 45"/>
          <p:cNvGrpSpPr/>
          <p:nvPr/>
        </p:nvGrpSpPr>
        <p:grpSpPr>
          <a:xfrm>
            <a:off x="5972493" y="5972157"/>
            <a:ext cx="781640" cy="796603"/>
            <a:chOff x="5508251" y="5306841"/>
            <a:chExt cx="1434460" cy="1461920"/>
          </a:xfrm>
        </p:grpSpPr>
        <p:sp>
          <p:nvSpPr>
            <p:cNvPr id="4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7678792" y="5993380"/>
            <a:ext cx="781640" cy="796603"/>
            <a:chOff x="7214550" y="5328064"/>
            <a:chExt cx="1434460" cy="1461920"/>
          </a:xfrm>
        </p:grpSpPr>
        <p:sp>
          <p:nvSpPr>
            <p:cNvPr id="5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1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4215585" y="5972157"/>
            <a:ext cx="781640" cy="796603"/>
            <a:chOff x="3751343" y="5306841"/>
            <a:chExt cx="1434460" cy="1461920"/>
          </a:xfrm>
        </p:grpSpPr>
        <p:sp>
          <p:nvSpPr>
            <p:cNvPr id="5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4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2520955" y="5985196"/>
            <a:ext cx="781640" cy="796603"/>
            <a:chOff x="2056713" y="5319880"/>
            <a:chExt cx="1434460" cy="1461920"/>
          </a:xfrm>
        </p:grpSpPr>
        <p:sp>
          <p:nvSpPr>
            <p:cNvPr id="56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7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Группа 57"/>
          <p:cNvGrpSpPr/>
          <p:nvPr/>
        </p:nvGrpSpPr>
        <p:grpSpPr>
          <a:xfrm>
            <a:off x="733252" y="5963733"/>
            <a:ext cx="781640" cy="796603"/>
            <a:chOff x="269010" y="5298417"/>
            <a:chExt cx="1434460" cy="1461920"/>
          </a:xfrm>
        </p:grpSpPr>
        <p:sp>
          <p:nvSpPr>
            <p:cNvPr id="59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0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568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80332" y="6781783"/>
            <a:ext cx="9260844" cy="76217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730024" y="208099"/>
            <a:ext cx="768395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Развитие Дальневосточного бассейна</a:t>
            </a:r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208099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5972493" y="5972157"/>
            <a:ext cx="781640" cy="796603"/>
            <a:chOff x="5508251" y="5306841"/>
            <a:chExt cx="1434460" cy="1461920"/>
          </a:xfrm>
        </p:grpSpPr>
        <p:sp>
          <p:nvSpPr>
            <p:cNvPr id="5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4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7678792" y="5993380"/>
            <a:ext cx="781640" cy="796603"/>
            <a:chOff x="7214550" y="5328064"/>
            <a:chExt cx="1434460" cy="1461920"/>
          </a:xfrm>
        </p:grpSpPr>
        <p:sp>
          <p:nvSpPr>
            <p:cNvPr id="5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9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па 60"/>
          <p:cNvGrpSpPr/>
          <p:nvPr/>
        </p:nvGrpSpPr>
        <p:grpSpPr>
          <a:xfrm>
            <a:off x="4215585" y="5972157"/>
            <a:ext cx="781640" cy="796603"/>
            <a:chOff x="3751343" y="5306841"/>
            <a:chExt cx="1434460" cy="1461920"/>
          </a:xfrm>
        </p:grpSpPr>
        <p:sp>
          <p:nvSpPr>
            <p:cNvPr id="6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4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Группа 64"/>
          <p:cNvGrpSpPr/>
          <p:nvPr/>
        </p:nvGrpSpPr>
        <p:grpSpPr>
          <a:xfrm>
            <a:off x="2520955" y="5985196"/>
            <a:ext cx="781640" cy="796603"/>
            <a:chOff x="2056713" y="5319880"/>
            <a:chExt cx="1434460" cy="1461920"/>
          </a:xfrm>
        </p:grpSpPr>
        <p:sp>
          <p:nvSpPr>
            <p:cNvPr id="6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1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733252" y="5963733"/>
            <a:ext cx="781640" cy="796603"/>
            <a:chOff x="269010" y="5298417"/>
            <a:chExt cx="1434460" cy="1461920"/>
          </a:xfrm>
        </p:grpSpPr>
        <p:sp>
          <p:nvSpPr>
            <p:cNvPr id="75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6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318" y="270377"/>
            <a:ext cx="398170" cy="400950"/>
          </a:xfrm>
          <a:prstGeom prst="rect">
            <a:avLst/>
          </a:prstGeom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861719"/>
              </p:ext>
            </p:extLst>
          </p:nvPr>
        </p:nvGraphicFramePr>
        <p:xfrm>
          <a:off x="108279" y="901058"/>
          <a:ext cx="8927442" cy="5048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0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37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48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Терминал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Проектная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мощность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Срок реализации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476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Терминал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ВаниноТрансУголь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24 млн тонн (уголь)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2019-2023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гг</a:t>
                      </a:r>
                      <a:endParaRPr lang="ru-RU" sz="20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1807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Петропавловск-Камчатский МТП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Рыба,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генгрузы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,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рефконтейнеры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2019-2020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гг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0324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Порт Вера, Восток-Уголь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7 млн тонн (уголь)</a:t>
                      </a: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2020-2022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гг</a:t>
                      </a:r>
                      <a:endParaRPr lang="ru-RU" sz="20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0770016"/>
                  </a:ext>
                </a:extLst>
              </a:tr>
              <a:tr h="27693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Угольный терминал в бухте Суходол, СДС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7 млн тонн (уголь)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2020-2022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гг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7666696"/>
                  </a:ext>
                </a:extLst>
              </a:tr>
              <a:tr h="18810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Дальневосточный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Ванинский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 порт (ТЭПК)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15 млн тонн (уголь)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?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0455991"/>
                  </a:ext>
                </a:extLst>
              </a:tr>
              <a:tr h="512204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Зарубино, ОЗК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10 млн тонн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?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4203794"/>
                  </a:ext>
                </a:extLst>
              </a:tr>
              <a:tr h="476004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Порт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Беринговский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+ 2 млн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тоннн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 (уголь)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2020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гг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382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Модернизация порта Шахтерск 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+ 7 млн</a:t>
                      </a:r>
                      <a:r>
                        <a:rPr lang="ru-RU" sz="2000" baseline="0" dirty="0" smtClean="0">
                          <a:solidFill>
                            <a:schemeClr val="tx2"/>
                          </a:solidFill>
                        </a:rPr>
                        <a:t> тонн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2022 </a:t>
                      </a:r>
                      <a:r>
                        <a:rPr lang="ru-RU" sz="2000" dirty="0" err="1" smtClean="0">
                          <a:solidFill>
                            <a:schemeClr val="tx2"/>
                          </a:solidFill>
                        </a:rPr>
                        <a:t>гг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2994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3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80332" y="6781783"/>
            <a:ext cx="9260844" cy="76217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480447" y="150607"/>
            <a:ext cx="817185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Перспективы СПГ-бункеровки в России</a:t>
            </a:r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107504" y="150607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Группа 45"/>
          <p:cNvGrpSpPr/>
          <p:nvPr/>
        </p:nvGrpSpPr>
        <p:grpSpPr>
          <a:xfrm>
            <a:off x="5900485" y="5957704"/>
            <a:ext cx="781640" cy="796603"/>
            <a:chOff x="5508251" y="5306841"/>
            <a:chExt cx="1434460" cy="1461920"/>
          </a:xfrm>
        </p:grpSpPr>
        <p:sp>
          <p:nvSpPr>
            <p:cNvPr id="4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7606784" y="5978927"/>
            <a:ext cx="781640" cy="796603"/>
            <a:chOff x="7214550" y="5328064"/>
            <a:chExt cx="1434460" cy="1461920"/>
          </a:xfrm>
        </p:grpSpPr>
        <p:sp>
          <p:nvSpPr>
            <p:cNvPr id="5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2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4143577" y="5957704"/>
            <a:ext cx="781640" cy="796603"/>
            <a:chOff x="3751343" y="5306841"/>
            <a:chExt cx="1434460" cy="1461920"/>
          </a:xfrm>
        </p:grpSpPr>
        <p:sp>
          <p:nvSpPr>
            <p:cNvPr id="58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0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Группа 61"/>
          <p:cNvGrpSpPr/>
          <p:nvPr/>
        </p:nvGrpSpPr>
        <p:grpSpPr>
          <a:xfrm>
            <a:off x="2448947" y="5970743"/>
            <a:ext cx="781640" cy="796603"/>
            <a:chOff x="2056713" y="5319880"/>
            <a:chExt cx="1434460" cy="1461920"/>
          </a:xfrm>
        </p:grpSpPr>
        <p:sp>
          <p:nvSpPr>
            <p:cNvPr id="66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8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Группа 68"/>
          <p:cNvGrpSpPr/>
          <p:nvPr/>
        </p:nvGrpSpPr>
        <p:grpSpPr>
          <a:xfrm>
            <a:off x="661244" y="5949280"/>
            <a:ext cx="781640" cy="796603"/>
            <a:chOff x="269010" y="5298417"/>
            <a:chExt cx="1434460" cy="1461920"/>
          </a:xfrm>
        </p:grpSpPr>
        <p:sp>
          <p:nvSpPr>
            <p:cNvPr id="7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2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6" y="887337"/>
            <a:ext cx="8101330" cy="4773911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55149" y="4941168"/>
            <a:ext cx="1611972" cy="697341"/>
            <a:chOff x="7655149" y="4941168"/>
            <a:chExt cx="1611972" cy="697341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5149" y="5134453"/>
              <a:ext cx="997156" cy="50405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740352" y="4941168"/>
              <a:ext cx="1526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accent2"/>
                  </a:solidFill>
                </a:rPr>
                <a:t>  Владивосток-СПГ</a:t>
              </a:r>
              <a:endParaRPr lang="ru-RU" sz="12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607333" y="3356992"/>
            <a:ext cx="1789203" cy="1008112"/>
            <a:chOff x="7607333" y="3356992"/>
            <a:chExt cx="1789203" cy="1008112"/>
          </a:xfrm>
        </p:grpSpPr>
        <p:sp>
          <p:nvSpPr>
            <p:cNvPr id="2" name="TextBox 1"/>
            <p:cNvSpPr txBox="1"/>
            <p:nvPr/>
          </p:nvSpPr>
          <p:spPr>
            <a:xfrm>
              <a:off x="7607333" y="3356992"/>
              <a:ext cx="178920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chemeClr val="accent2"/>
                  </a:solidFill>
                </a:rPr>
                <a:t>малотоннажный завод СПГ на Сахалине, Поронайск</a:t>
              </a:r>
              <a:endParaRPr lang="ru-RU" sz="1100" b="1" dirty="0">
                <a:solidFill>
                  <a:schemeClr val="accent2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700" y="3911310"/>
              <a:ext cx="897724" cy="453794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1746061" y="1412776"/>
            <a:ext cx="2166870" cy="1052624"/>
            <a:chOff x="1746061" y="1412776"/>
            <a:chExt cx="2166870" cy="105262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061" y="1961344"/>
              <a:ext cx="997155" cy="50405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123728" y="1412776"/>
              <a:ext cx="178920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accent2"/>
                  </a:solidFill>
                </a:rPr>
                <a:t>СПГ-терминал в </a:t>
              </a:r>
              <a:r>
                <a:rPr lang="ru-RU" sz="1100" b="1" dirty="0" err="1">
                  <a:solidFill>
                    <a:schemeClr val="accent2"/>
                  </a:solidFill>
                </a:rPr>
                <a:t>Ура-губе</a:t>
              </a:r>
              <a:r>
                <a:rPr lang="ru-RU" sz="1100" b="1" dirty="0">
                  <a:solidFill>
                    <a:schemeClr val="accent2"/>
                  </a:solidFill>
                </a:rPr>
                <a:t> в рамках проекта </a:t>
              </a:r>
              <a:r>
                <a:rPr lang="ru-RU" sz="1100" b="1" dirty="0" err="1" smtClean="0">
                  <a:solidFill>
                    <a:schemeClr val="accent2"/>
                  </a:solidFill>
                </a:rPr>
                <a:t>Новатэка</a:t>
              </a:r>
              <a:endParaRPr lang="ru-RU" sz="11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884368" y="2003277"/>
            <a:ext cx="1368152" cy="1281707"/>
            <a:chOff x="7884368" y="2003277"/>
            <a:chExt cx="1368152" cy="128170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2847" y="2780928"/>
              <a:ext cx="997155" cy="50405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884368" y="2003277"/>
              <a:ext cx="136815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accent2"/>
                  </a:solidFill>
                </a:rPr>
                <a:t>терминал для перевалки СПГ на </a:t>
              </a:r>
              <a:r>
                <a:rPr lang="ru-RU" sz="1100" b="1" dirty="0" smtClean="0">
                  <a:solidFill>
                    <a:schemeClr val="accent2"/>
                  </a:solidFill>
                </a:rPr>
                <a:t>Камчатке, </a:t>
              </a:r>
              <a:r>
                <a:rPr lang="ru-RU" sz="1100" b="1" dirty="0" err="1" smtClean="0">
                  <a:solidFill>
                    <a:schemeClr val="accent2"/>
                  </a:solidFill>
                </a:rPr>
                <a:t>Новатэк</a:t>
              </a:r>
              <a:endParaRPr lang="ru-RU" sz="11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03992" y="2231987"/>
            <a:ext cx="1296144" cy="796502"/>
            <a:chOff x="403992" y="2231987"/>
            <a:chExt cx="1296144" cy="796502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62" y="2713281"/>
              <a:ext cx="623563" cy="31520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03992" y="2231987"/>
              <a:ext cx="12961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accent2"/>
                  </a:solidFill>
                </a:rPr>
                <a:t>НОВАТЭК СПГ-завод в Высоцке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-23688" y="2957987"/>
            <a:ext cx="1267957" cy="701587"/>
            <a:chOff x="-23688" y="2957987"/>
            <a:chExt cx="1267957" cy="701587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02" y="2957987"/>
              <a:ext cx="623563" cy="31520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-23688" y="3228687"/>
              <a:ext cx="12679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accent2"/>
                  </a:solidFill>
                </a:rPr>
                <a:t>Балтийский СПГ, порт Усть-Луга</a:t>
              </a:r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326" y="227131"/>
            <a:ext cx="398170" cy="4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8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80332" y="6781783"/>
            <a:ext cx="9260844" cy="76217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188640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5972493" y="5972157"/>
            <a:ext cx="781640" cy="796603"/>
            <a:chOff x="5508251" y="5306841"/>
            <a:chExt cx="1434460" cy="1461920"/>
          </a:xfrm>
        </p:grpSpPr>
        <p:sp>
          <p:nvSpPr>
            <p:cNvPr id="5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4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7678792" y="5993380"/>
            <a:ext cx="781640" cy="796603"/>
            <a:chOff x="7214550" y="5328064"/>
            <a:chExt cx="1434460" cy="1461920"/>
          </a:xfrm>
        </p:grpSpPr>
        <p:sp>
          <p:nvSpPr>
            <p:cNvPr id="5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9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па 60"/>
          <p:cNvGrpSpPr/>
          <p:nvPr/>
        </p:nvGrpSpPr>
        <p:grpSpPr>
          <a:xfrm>
            <a:off x="4215585" y="5972157"/>
            <a:ext cx="781640" cy="796603"/>
            <a:chOff x="3751343" y="5306841"/>
            <a:chExt cx="1434460" cy="1461920"/>
          </a:xfrm>
        </p:grpSpPr>
        <p:sp>
          <p:nvSpPr>
            <p:cNvPr id="6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4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Группа 64"/>
          <p:cNvGrpSpPr/>
          <p:nvPr/>
        </p:nvGrpSpPr>
        <p:grpSpPr>
          <a:xfrm>
            <a:off x="2520955" y="5985196"/>
            <a:ext cx="781640" cy="796603"/>
            <a:chOff x="2056713" y="5319880"/>
            <a:chExt cx="1434460" cy="1461920"/>
          </a:xfrm>
        </p:grpSpPr>
        <p:sp>
          <p:nvSpPr>
            <p:cNvPr id="6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1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733252" y="5963733"/>
            <a:ext cx="781640" cy="796603"/>
            <a:chOff x="269010" y="5298417"/>
            <a:chExt cx="1434460" cy="1461920"/>
          </a:xfrm>
        </p:grpSpPr>
        <p:sp>
          <p:nvSpPr>
            <p:cNvPr id="75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6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480447" y="150607"/>
            <a:ext cx="817185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Перспективы СПГ-бункеровки в России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318" y="260648"/>
            <a:ext cx="398170" cy="400950"/>
          </a:xfrm>
          <a:prstGeom prst="rect">
            <a:avLst/>
          </a:prstGeom>
        </p:spPr>
      </p:pic>
      <p:pic>
        <p:nvPicPr>
          <p:cNvPr id="6146" name="Picture 2" descr="https://neftegaz.ru/upload/iblock/e5d/dmitriimendeleev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5" y="1508296"/>
            <a:ext cx="857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36512" y="6781800"/>
            <a:ext cx="9144000" cy="762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730024" y="208099"/>
            <a:ext cx="7683953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>
                <a:solidFill>
                  <a:schemeClr val="tx2"/>
                </a:solidFill>
              </a:rPr>
              <a:t>Вызовы </a:t>
            </a:r>
            <a:r>
              <a:rPr lang="ru-RU" sz="4400" b="1" dirty="0" smtClean="0">
                <a:solidFill>
                  <a:schemeClr val="tx2"/>
                </a:solidFill>
              </a:rPr>
              <a:t>следующих лет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208099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5972493" y="5972157"/>
            <a:ext cx="781640" cy="796603"/>
            <a:chOff x="5508251" y="5306841"/>
            <a:chExt cx="1434460" cy="1461920"/>
          </a:xfrm>
        </p:grpSpPr>
        <p:sp>
          <p:nvSpPr>
            <p:cNvPr id="31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2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7678792" y="5993380"/>
            <a:ext cx="781640" cy="796603"/>
            <a:chOff x="7214550" y="5328064"/>
            <a:chExt cx="1434460" cy="1461920"/>
          </a:xfrm>
        </p:grpSpPr>
        <p:sp>
          <p:nvSpPr>
            <p:cNvPr id="34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5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4215585" y="5972157"/>
            <a:ext cx="781640" cy="796603"/>
            <a:chOff x="3751343" y="5306841"/>
            <a:chExt cx="1434460" cy="1461920"/>
          </a:xfrm>
        </p:grpSpPr>
        <p:sp>
          <p:nvSpPr>
            <p:cNvPr id="3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8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2520955" y="5985196"/>
            <a:ext cx="781640" cy="796603"/>
            <a:chOff x="2056713" y="5319880"/>
            <a:chExt cx="1434460" cy="1461920"/>
          </a:xfrm>
        </p:grpSpPr>
        <p:sp>
          <p:nvSpPr>
            <p:cNvPr id="4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1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733252" y="5963733"/>
            <a:ext cx="781640" cy="796603"/>
            <a:chOff x="269010" y="5298417"/>
            <a:chExt cx="1434460" cy="1461920"/>
          </a:xfrm>
        </p:grpSpPr>
        <p:sp>
          <p:nvSpPr>
            <p:cNvPr id="4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4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Заголовок 1"/>
          <p:cNvSpPr txBox="1">
            <a:spLocks/>
          </p:cNvSpPr>
          <p:nvPr/>
        </p:nvSpPr>
        <p:spPr>
          <a:xfrm>
            <a:off x="-13717" y="5176941"/>
            <a:ext cx="91440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2"/>
                </a:solidFill>
              </a:rPr>
              <a:t>Рынок бункеровки традиционными нефтепродуктами сужается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816A3119-6A5B-4D1A-9E5A-33E877AEDE98}"/>
              </a:ext>
            </a:extLst>
          </p:cNvPr>
          <p:cNvSpPr/>
          <p:nvPr/>
        </p:nvSpPr>
        <p:spPr>
          <a:xfrm>
            <a:off x="1002069" y="1772818"/>
            <a:ext cx="1741614" cy="1887128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216000" bIns="36000" rtlCol="0" anchor="t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Ускорение отказа судовладельцев от бункеровки традиционными нефтепродуктами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71AD700B-A3E2-40C7-8C53-F66FB852CDAA}"/>
              </a:ext>
            </a:extLst>
          </p:cNvPr>
          <p:cNvSpPr/>
          <p:nvPr/>
        </p:nvSpPr>
        <p:spPr>
          <a:xfrm>
            <a:off x="6250589" y="1772817"/>
            <a:ext cx="1741614" cy="1887127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216000" bIns="36000" rtlCol="0" anchor="t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Высокая волатильность на рынке нефти</a:t>
            </a:r>
          </a:p>
          <a:p>
            <a:pPr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18191AA4-9604-41A4-A95A-DE043157E0D1}"/>
              </a:ext>
            </a:extLst>
          </p:cNvPr>
          <p:cNvSpPr/>
          <p:nvPr/>
        </p:nvSpPr>
        <p:spPr>
          <a:xfrm flipV="1">
            <a:off x="1002067" y="1449388"/>
            <a:ext cx="6990135" cy="114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F822ED1A-DB5F-480F-AE89-86C9DF7D2891}"/>
              </a:ext>
            </a:extLst>
          </p:cNvPr>
          <p:cNvSpPr/>
          <p:nvPr/>
        </p:nvSpPr>
        <p:spPr>
          <a:xfrm>
            <a:off x="1002069" y="1564068"/>
            <a:ext cx="1741614" cy="2477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1A5DEFE8-6470-4DBF-AAE0-4BE416AEA6D4}"/>
              </a:ext>
            </a:extLst>
          </p:cNvPr>
          <p:cNvSpPr/>
          <p:nvPr/>
        </p:nvSpPr>
        <p:spPr>
          <a:xfrm>
            <a:off x="6250589" y="1564069"/>
            <a:ext cx="1741614" cy="247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="" xmlns:a16="http://schemas.microsoft.com/office/drawing/2014/main" id="{008B3096-71F5-4D64-ACC6-F635B98045DD}"/>
              </a:ext>
            </a:extLst>
          </p:cNvPr>
          <p:cNvGrpSpPr/>
          <p:nvPr/>
        </p:nvGrpSpPr>
        <p:grpSpPr>
          <a:xfrm>
            <a:off x="1025469" y="3520955"/>
            <a:ext cx="7002915" cy="1388394"/>
            <a:chOff x="935038" y="4940779"/>
            <a:chExt cx="7092950" cy="1365742"/>
          </a:xfrm>
          <a:solidFill>
            <a:schemeClr val="accent2">
              <a:lumMod val="75000"/>
            </a:schemeClr>
          </a:solidFill>
        </p:grpSpPr>
        <p:sp>
          <p:nvSpPr>
            <p:cNvPr id="64" name="Равнобедренный треугольник 63">
              <a:extLst>
                <a:ext uri="{FF2B5EF4-FFF2-40B4-BE49-F238E27FC236}">
                  <a16:creationId xmlns="" xmlns:a16="http://schemas.microsoft.com/office/drawing/2014/main" id="{2E05905F-F522-430A-8347-8E2841650299}"/>
                </a:ext>
              </a:extLst>
            </p:cNvPr>
            <p:cNvSpPr/>
            <p:nvPr/>
          </p:nvSpPr>
          <p:spPr>
            <a:xfrm flipV="1">
              <a:off x="935040" y="5569006"/>
              <a:ext cx="7092948" cy="73751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="" xmlns:a16="http://schemas.microsoft.com/office/drawing/2014/main" id="{02EFB40E-3FE8-49F1-8336-C17DD09080AF}"/>
                </a:ext>
              </a:extLst>
            </p:cNvPr>
            <p:cNvSpPr/>
            <p:nvPr/>
          </p:nvSpPr>
          <p:spPr>
            <a:xfrm flipV="1">
              <a:off x="935038" y="4940779"/>
              <a:ext cx="7092950" cy="6282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7" name="Овал 66">
            <a:extLst>
              <a:ext uri="{FF2B5EF4-FFF2-40B4-BE49-F238E27FC236}">
                <a16:creationId xmlns="" xmlns:a16="http://schemas.microsoft.com/office/drawing/2014/main" id="{2C4E5C74-1DAA-4511-8F29-6A00D8DF3FF6}"/>
              </a:ext>
            </a:extLst>
          </p:cNvPr>
          <p:cNvSpPr>
            <a:spLocks noChangeAspect="1"/>
          </p:cNvSpPr>
          <p:nvPr/>
        </p:nvSpPr>
        <p:spPr>
          <a:xfrm flipV="1">
            <a:off x="1765084" y="3028856"/>
            <a:ext cx="1386334" cy="13863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Овал 76">
            <a:extLst>
              <a:ext uri="{FF2B5EF4-FFF2-40B4-BE49-F238E27FC236}">
                <a16:creationId xmlns="" xmlns:a16="http://schemas.microsoft.com/office/drawing/2014/main" id="{2C4E5C74-1DAA-4511-8F29-6A00D8DF3FF6}"/>
              </a:ext>
            </a:extLst>
          </p:cNvPr>
          <p:cNvSpPr>
            <a:spLocks noChangeAspect="1"/>
          </p:cNvSpPr>
          <p:nvPr/>
        </p:nvSpPr>
        <p:spPr>
          <a:xfrm flipV="1">
            <a:off x="5884056" y="3068893"/>
            <a:ext cx="1386334" cy="13863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70" y="332656"/>
            <a:ext cx="398170" cy="400950"/>
          </a:xfrm>
          <a:prstGeom prst="rect">
            <a:avLst/>
          </a:prstGeom>
        </p:spPr>
      </p:pic>
      <p:sp>
        <p:nvSpPr>
          <p:cNvPr id="3" name="AutoShape 2" descr="Коронавирус в Самарской области 3 августа: трое погибших и 45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оронавирус в Самарской области 3 августа: трое погибших и 45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xITEhUSEhMVFRUXGBcaGBcYGBcYGBcYGhgYHRgaGBcYHyggGB0lHR0YITEiJSktLi4uFx8zODMtNygtLisBCgoKDg0OGxAQGislHyYtLS0tKy0tLS0rLS0tLS0tLi0tLS0vLS0tLTAvLS0tLTUtLS0rLSstLS0tLS0tLS0tLf/AABEIALcBEwMBIgACEQEDEQH/xAAcAAACAgMBAQAAAAAAAAAAAAAAAQIFAwQGBwj/xAA+EAABAwIEBAQDBgUDAwUAAAABAAIRAyEEEjFBBSJRYQYTcZEygaEjQrHB4fAHFFJi0RVygjPC8RYkU5Ky/8QAGgEAAgMBAQAAAAAAAAAAAAAAAAECAwQFBv/EADARAAICAQMCAgoCAgMAAAAAAAABAhEDBBIhMUFRYQUTIjJxgZGxwfDR4aHxFCMz/9oADAMBAAIRAxEAPwDxKEBNAVghQpQkhADBQWoAThArIwpAIUiIQKyIHf8ARIhSEX+iYHeEBZjhZHNbAuSfvCIi5gAze0H5pIQFmMBELJ+PVWvDOG06tNxk57gCYA/pMRcE21tKTdE4pydFZWwr2AFzYBttr6bLCrRrjVouBPMyD3dE/XLm9gq91MQ0zrOxtBjXf5IV9wk437PTzM/CuHVMRVZRpCXvMDoOpPQDVey8K/hTg2sArB9V+5LnNE9g0iB6yqr+DnAiGOxTm8z+VkjRgNz8z/8AkL1UUHxqsGfLJyqPRG3FijGKcqt+J57xT+FOBc37M1aTuzsw+YfJ+q848QeBsThico85n9TBcerNR8pXvmIr7HVcZW4qXudIiDG/1BH1EqvHnyJ8co0S0sJR5VPyPDiEiF1/izh9OqRiMODzuLXtiOYAnN2sDPyXLGmcuaOWYHquhCakrObkxyhJpmLNf/N1ArOyoRMRzCDIBtINpFjYXF1jDVJorI5dO/fvv0SThJKhgnCRRCQAkpAJIASEygoAEICJQAQhJCANg73nRIohMfv9VaRCAiFICUJCAFJMhCBAiEJlArFCEAIKAHNv3+4XReE/BtfG8zYp0gYNRwmeoa3734LnWsJIA1NgO5MBfQ/hvBCjQp0WD4Wgf5PzKzanM8aW3qzZpMCytuXRFDgv4V4FrftDVqO6l+X2DYVBX8M4Gk4uaazcrnMc1z2w28GcwvOwEzYr1Z4cBcLgfGeD8qs3EhstdDauhg6MqZTYxMfILNhnKU6cmac0IY8bltTXfxo4N3h+q19VzCC9jsr2RBuAWVANw6xI9dVt+GOBUsWW0XyGAuc06ENzAuFtfij1ar/CMcSKrjMM8t9T/wCRodNN2X+ttwbgaLreH+FKVHCuqYY53Ol7CYDiDBIvcSPuiLrdkU1GVda4OVhyY5zjfCvn4WWTsfQwVNjGMc4Wa1rGjlaBEmToLK4o40Ppte2YcAYOonYjYry08YzvFN+a8i0ggx6hWFHxMKVQ05LmtgA9oBE/JcxuShdHonhhLLsUuav5dDsceImo7pPpC8zdi8geQOZ2d4nmjO4xptcEdiF2WKx1bEUHVmhrKbbB77Nc7oOvqocYwdEsAxFNjngNJNLlMDRri7RttdbbrVo8TlFyl4/Y5PpDUuM440+aa48X/R59xNxe3yWcoaGwf92aC49mh9Q9coWDhHg2rj6gZR+yoMAzVHA6kAgBv3nZcpPQuK7/AAPht2JouGdzA+pmqEta7zGHRtN+3S1oXZ4PCNosDGtDWjaFPJlUVth9SGHDknNyyceVnF4f+EmADMrjWe7+vPHsAIXCeM/4cVsI11ai7zqLbm0VGDqQLOHcey9xqVABmFlW8Rxwymfmsi1E4PrZu/4qkuh8ykKCvvFvC20MS5rB9m7nZ0AMyPkZHpCpY3/ZXSi1JWjnSi4tpkG/L5pJpIYgQE3OnoPRJIAlCEkACaAgoAIQnl9EIA2AEAIQrSsaSFIdkhEQE4UqWW+adDER8W0zskgQghSAWRhblcDOYkRYEQA6b6i8ad50CYWYU/wCZW1hOGVKjS5oEAgCTGZxEwO8deoSbocYuTpGx4cwmfGUaZj/AKg0IPw82osRZfQNHH0aGRtR0F0QNYEwCegleHcAoOwuKo1XiQx3OB9wOBBJ6gTc9l3PG+OUnuaTTaXN0fJn2091g1ElvT7HX0eKThKHR/1werVQLaFcf4mJfVbSAaGxckTc2gXjc69lScG8TVxScXE1WUwDngAtEwGuA1O8i3ss2De3zjWxL3Z3k/ZNLSGtaQ1hLgeXmv8AsJQhOM3OrSVrwfgYtXNLDtUqbdNd14mPi9VlOmHBkNaCwATLptDmza4Bza6KVCrUNF7m1cjWPHlgtmGkDc9bkfNRFfz2A2FKHC83mSDH3iAD7m6p8SMp8k1A3pzaNB+g9YUo5pSyUlbOTlio4b8ehk/kf5iuH1HGoCeaAA9wAuRHdbHFcJh6bW1aVKSGy7zROaBA5Z2jpJVTT4iG1S1j2TaMpc4OOwzaETM7XWmePYhhFR1JkSQzOCWENNzcwbgWG/Wy14sOSUtjjXx/spwzy1xJ3+Da4v4jq1MN5b2OcXQ9kHKGBmhyAG0+kx7W/CThn4dlY16gOUSx8GHhwt1DRBIuIELi6nEBVqeZUzOcTcAgNnpcQ0aCBAW3/qDQwkMOVoAIEG51/PsYXbXo+KXvchJvsj1KlxtgaIIiBEdPRbmG4r5jYmenULxujjXAENdLLkfFLexzD8yrDA8Xq04dJgzB2Max1heX1Xo/Ngk0lx2PYafV6bNjTbSl3+J6njn5GEk67LguOcVc45WFYcTxp1Rn2lQNsSBN7TJ9FoeWwUvNpEwdarvi10pzaBBl0bgBLHpMi/8ARUVZtdjUHsafNfMnj8BSqsY7ECzA7mLi0NmDzRBMxoDIlcZxfiLKkNY0AAwCLAgCIawfCO0lXnEcXTZRdTqMdkcbAGBIM+p01suUxj2F5NNpay0AkEi25AG8rZjhRgll3Ltb613MRWMrIghWFJihNryFIqOVRoYkKRdIiBab7meqigAQAiEkgHCEShAG0gCyAgqwqG15HtHyUgwzAuZi039AoymmISYKYHcfvZEIERU43E/qohOEADCJEiRNx1Cvv9cGQU2w0CY5GA3iRMGRYdPVVuAfSAcKgBmNQdOxbcLb/wBLpkNeHnITERJmepDTHeCoNJvnsXKUoRqLXtfVfPsWuBxz7MFSm1sauk03dCcxOQjqx3yVhTwrC6Kwc0aZh9oyInM2owiRANiJWDDYDCsqOLXhhyPhssqCS05ZY90ukGw65Ve8Kdg2YesCRyMfyZXU87jlDbE/E4kiJ+6Vow41k5a4RjyueLJtg+enD/JY8MwdGkTUoVqPluGUEOL3PLiBlyxfWO0LWxHB3YfOahcHVgHPa0Nc1mU5oY0yLERzd46qh4NwzPL6YLeobch0OMtnUaGO3e3UY3ioxDmYeKjPMEVC1pBBAJIGcA6E9FfOKcFtrzpdCnLjnjyuOS78+bNHBms3LRyhpzhzX2ADI1tpy9dFQcR4jlqPpgZs7g4gWhhEkWjqPT1WXifFQ5zTlljYa151cWNaHBxGljM3jvK1P54uqea5mW/LDbEX6cxy6SqtPjnpFOcY3ffuvl1IOO9qxYnixYG02t8oMdINnEugRLmtBtfW/VXuJwwrYbzDDuR7rWDYgxlJ5RbofVVfE8CKeHJ811QZs8NHKC4kuzE76dTdUDuI1BAa4ho0FrzqTt/hbcKWVKd8r9+IShJ1sdGxiaYIADWgtN3NMg2sCBad5ncysFM+W7LBIJExBBI0iB0J91P+ccXAvc2ZuHMETECT3F1Z8OxLW1AyqWOYCwx8UTfMDYjLaxjQBbIzrhrny5+43uS8SpquLIewFrT9RtaNFvU62eG0wSbXIhrTuAATttK3OPvpvJNMl2WS4iQDeAex7d1V4aiKZa8ElsiIMevpeFNSk7Iy2yimlz5+Jt0cB5tWkxx5HOgDd0bSBBM6DaV1uI4dU/lDAGZhOWZIymziJG0H0XLYLHgiH2kyBENDgQSWunlNhHoutpcWfToBrSw5RbM7KSHOJEydROszquXrYPa2EZVNWv4OE4ngGPGZ7ny2RlAuXOEgknQERd0KnwHBqlQiIA3dIawetR0NHyldfWpuxVaalTK1ziQAC8CYJIdUysbpE3Wvx3CMa0spVGZ2nXMHnLNuYAwY3tfRc21FLwOnjc81pNWis4lw6lTwry0guBbcAw6TYhzgC606QLiy5kuWTEVXuMOeXR1cXfMSsYTiqL8k1KqXRUIhJu4k9uh9VIFRcy/5ptFZAJLJUaJMGRsdCRtbZR27qDQwZrcwEihEbpACEwUJgbMKVuiipDsplIkwmEkAMIIixCEEyZKYgKc2ibXPz9Pb2SThAhFWmFx1YNaGtLgOgfp3gwQVWBWGG43WYIDrd/8AIg/VKSLMckrTbV+H+0XT+PvqDyjhgAYADWAhp/tBbLfk4aroML4fbRw762JADKgljSP7QQcwMi5jXZUHCsZiasXe6dm1ntNyZsZHy7bKw4jw3M5tR1dzmEgFsEFoyjKYJIOwXR0Lbb2/M5+ohspS4vleZa8KxDcPla2rlc5ocbuMZrWmetxvChgOK8ud32dPMQC0QXyYGcNMmJBgH6KjxTCyawEgZcpH9untEytXGeYWNyOJZIfI0D4bMxca29e66GTSwi213/fqVRlLIvafzL7j/DKlUNp0wMtMOcHfCamkk5QTmdBM3Wzwem1mZzKkGgBJqZSMjtgwyHERtqqDD+IHsGXM6YcBIvOrXEk3vJjutVvHK7W6sdMhxexrydDcuG0fXosUMORe94mjtRb1Kpe6qyj5damDJY1rmazJAdAJnWDbZab+DOYWDy+d4EAXgm9mn92UMNxVpexgbzOEFwlhzm4dbX00uumpY+sKzK+rQ2J68sENJkNJE9Ylc/UJptcqyXRHP4nh02qDTSbE9f36Kuq4GkeVkgmMpNutjOmy6HjlZrnDK0CALkkuibZpAEze3X1VRh6TA+9+oAm42E9VhjlyY3xJ/DsKTpcFfXpObTyuaRcy68+h2jt2Wzw6vSy+WSQ77rg0EXtDgb3n6Lo+J8Kp5XczmC05ojY2cYJ7HsuaGFNJ+cEOAMMsCCJ76LtaTWuctk+GUKXrIWZKmCDgc1V0Ai25gay46C+k7re4dwOpULTQp5g3Vx7mIBProO6xcL4XWxtYNY3mM5nE2YABJPa4A3PuV7F4d8OUcJTtL6hABef+0bBU+kdRjinC/a8vydDQ48m5SpNdOV9ig/8AQ7axacQW5W/C1o5vm42jtHzWn4j/AIa4ao37N9Wm7Y5i9uluV23pC7guutDiGOABuuBPUZG7s7GDQ44JRS4PnbjfCKmFquo1BcXBGjm7EfVaBNoXd/xMqteKLvvS4T2gfouEXSxTcoJswZoKE3FEYTThRPdWEELKpM0IgEmI1kb227ICi5RAghCZURiQkhIDdAUmxB1m0dO8qKZCsKQhCAEyLJiEhOEBAgTkxHzQGpz1TEb7aVDI0uccx2Dvf7phdL4T8M+c11WiKNSHZfts5AtMhuUA6jULiV6L4JrvwtHnt5jswG4ENAnvb6qjPJwg6NenjHLlVql5fcuaHAq1NsVRRIaQ5uRgDARBBa0QQQ7MqvE4B7mzmLRUcbNFw4CSbyYsfddLi/EDGt+0e1kj7xgm02Gp9lynGuM1gz7GlUDXiQ/KR1FrWPf0Wj0Rnyqck1wyPpnFiqGyS3Lh9OniV9XCOfScx1RwcCModdrjGlvgm97/ACWlwvDVBUEAgA3JIAHrO/8AhbuAc88r5a4SQCPiIN5+UrBia76b7Et/qiAZIB3BLQf8r0bnxbOPBdY38BcWwoY5sZhcjM8b2MCNu/fZLBUGvZJyyXCZcAAXRLj2UuIcTe6IcXEAghwBsNHbjcrRo4u4BAdMDMPwjp2WXNjcn1otxbttdyxxHAvKzYikRWpU3HMWTabNP56K7PF3ZfLtlc2CDdsgg5so3iVHgvEcPTo5C4Uy+czdn/8AK8AW1/Va2MwjGmGhzmQS1wvm/qi0j66dDA4+qT95O2W1JScZqmiuqVBLiJdvJ/T96JtrOaZIF7gxb27FWPCMPSfWY2o45SdRAI1t0hb3iXDNpAFgLWwQ0G8n4d9gI91zW/Eg1b29ykfXdUIvLog5pM822u0HbTus+Fwz82hLTzCQIsDFjqLa9ljwGFLnCXW6xcCIXTcKpCsz+XpvBkfG+xAboAdG9N04Ld0JOCiqIeDcbTw/mR8TyCewvA9NT8107vEoNpnpHVeYY4upVHgiIHtE6ESHCN59lpYfj5Y6Q4n5Eo1Giy3vu7O/odVg9UozVNeP1PWRxbKHPdaRyj13XH8Z4/MgFc/i+O1a1gdpt0XPcTxWrZlx1PQdPUqvFp23yX59XGMfYH4h4l5zmgGQ0G/UnWO1gqkJwgf+F0YxSVI48pbnbBRcFKUlIRFMohASYyBCSyVItAi17zJ69tvZYioNAJC3KGGploLqzWn+kteY+YEIRtYWNTYIuRPv8tFEFTNR3U6AanQaD0CkioimBEe490vVCZEYbeB9Ew3fb97IaCSAPQbfUoI2TEJMBDo2QgRceEcG2riWh92tBeR1iIHuR7LreK4wtcSC6QHWBgGdDa8j8h0XI+Fa+Sv6tcPwP5K641Vm6xZm/WHV0lepZrVOMPc/OQ0EbhoB99d+qtvDXFGurinXvTqWcTqIkhwOohcs55P7/NdNhcYxtMU6XM94yluQkmI5okQLHUgbnvPHayKVshmUPUyxpLodHxbw2WkVsMPNaeYvBAa22XNOhkarj8fhTmPmOc5+4IhpnSNZuupwPiF4/wDb0QTQmHkNjyzaQLQARBgazPVWPivw35gNam2R8RgiwMQR1FrrvYdRztnyn0Z51+xyvmed06U5gOnKQDGt9b/+VlqcNqn7JjKZNz5nwkZPikHbv63WLhzXPc4RIaY/3G0NvbaSRoFbY01WgQYMGbSTmIJM6gaa9Fpy1NVfJYpuMuChw2VxDajw3LMWls733mArik6Wua452iZIMxpcdFXNwzXQ0Mg2OZrhf5TH529rHhLWHlDSSajJJAlrT8UEaWH0WTLgi1w+EW5MzftS6m1j8rWOdDS1zwGgcuflPwjUbGdLLHxfjHmEZhysiADpAgCfRWHHsrq32hhocQxgF4zEkn36+2qz8C4RhKz8tUE5zyuzEZIEaAcwlecSc5bS2WTZXma+CphrHOMZiyS533Gyb/h9Fir+I6eGw3lUuaq8nNlicpsBI0Gp1nmW54t8PClTZTpPJpB0uJgOLvuwBqDr8h1XPMwTKUPeBa8Xk9Aem2g9F0NNpFH2pSKpZrXKL3gfE6GJoVKD6FOm8AZiARmv8WgFt9zCrKzGYcZmhuQObJtLmTLj1da3zCp2YllWsW1Sac/C4CId1J/LSy6Grw2plyPLajpNy1sBoNg6dD3AhaZZFjTaILBLLNR6ePWivq16VR4lgAg5SDkMEm4qUwLR1BVTxzBAtBp8+4cS0ui1s7SRUGut1ZMwjWuygeUbkwMzT6tJkeoPyXP0+HNf/wBCoAY+FxgHsx/Xs6D6rHGW7ub/AFSxSSafh/rqVKRWbEYdzHZXtLT0P7usSsDoFkHZSyqEJjTsCoKZUHBIkiRhQITCboURmJCcIUaGbw0SSTUikITISTMJkRscRBGqbO+m40sohMJkQGqEIQBOg4hwIMGdendWrcaHkhx9IsHehIsPUKnQQozxqRbizPG7XTwOgplhc0NhoG7TvtBJ12k6bQsxxXlyylbNZ0GXO7F42O4GvZc7Qpuc4NYCXHQCZ+i33uNNsPkuI9O2UEbdXfIdVD1bT4Za80JRe6HV/qOn4BiyyoykHgtcWB5EFlj8DesAySN9V0v+teTTbXoPz0qmZsGCJgg5m6tIBv77LieC4M1i3M4spmA6IDsmuRmwJG52d3V1jaIpuLWOADrOpxIbStkbkdaXQ4zqco2Ksx5NqafQzajC3OE65f0flXh9y8wnCmlja7T5bHvgXDgxwMkkRdk69RK2R4fLnPqva2pnc8vbSfJaXEnNTIMOEfdIW14d8R4YZ6DA1jacGp5l2cwFs8fEHW1F5UsRw6gMSatPzKLQwNc5jXvY9p2AFnWIg7K2GRqKSZnzOU8jcqT8jlsd4NY5zvLquDQMxNVhYBeLuFuovdQ4Ng/5WrmrCQBLRmBmJg32/fRddRxLH1TToDLTY1rJL2Me4Ng2YJdbe15C0Hu8yuKDqDS6ZY94LGkXlrg2YmZBy9dEZZT2NRHhnDf/ANqbj5HL8aDaFVrh9qamchwkyY1MxFpPyVlhfDYxIdVdiHU8seSQWtaQL3a67TN5EgggzdWPEPCYblrg5nMdny0weXYiWs+0jvBssAo1a1bI5xawS45mZSR0HNr3P6GrFhhBeZGc3J2ZKwAoO82o6o5jGsDogAktIcLy6997qqq4CnV52uD3OMkaXtYgaDSOyueL4MGmQH1eWTlDmQGn7xaRMamR0VYaR4cczH+bUzNqOcRDTQEy2nf4h8RPSO6tU3GXH07hUJYe6lfXtX6mV2L4Q+tSZXYxuIpMkOY0w8D72UQIcLQJ/FZ8PmptzNf5tA/DUeHZmECC2q2LC0SAADYwusFMMeMbhzNCs2arALXFqjQPvA/EPXdUfHKRa51XDlvNd7BbP/dewdG++8rny1SyP2u/+PL4nSxaKeNJ430/z5ryOdrWcRHU+95nf1XEUarmkFpuu0x2IDaLjlyZWuhu2Y6FpPwtP9I30suJzdht9P8AKtwpU6LNTKVq+vkZMViTUdmdrER0/eqwoQVelRmbbdsColZC02Ma6fooFAIHKCkUnJEkRCaQTSZISEiChIDdqMIMERYHWbEAjTsQopJn0UiljlOFEptQRJR3SIQmmISYKSITAITakE5TEZcPXLDLfQ7W3Cjia7nuzO7D0A0A7ALGhKldkt8tu2+DdwGOqMqNeHG23bot/C4t9aq55BLWjMeriDDAfUkCOkqkg6/VZ8Pi3sa4NMZoBO+/+SoyguqXJbDM62ybr/J0nDnZmeW6C178zj/WZDjPq7K0dgV0OH4lNF7TULBUqiqWkxLSZYwWMDK0WANpXI8CZmpuzO5WzAFyOrje1iYtqp4bGOcRUmYIImfigspgelz/AMVU75RL1aVSatVxfyv8nf4HxO6jTqua2lEMyfZ87qlR3NmLcsiI2CPEXi99OqKrWMafJMOvIIeJt3Gw67LjMFiRJNQycxqROpkxJ9MvstriFbzczrHNQqtB0a2dGtO/wOP/ACRGb3U/3oQy4Y7N6VW/5/o7rA+MzWz0XNyAMbmmCXGoAWZc0iLzf2VLxbC1ajBVe485FEc0ZA9sC7dXioLRaH76LQ8OYbNij5kAGi2+xLeWR11XT0eChuFrUWPDnPktIAZDwOQiNwQLqier2zp+RfH0fGWFyV2rKjCHlwWJif5imKNU2B81jQBm7ywt+R6qy4mR5GSHNyjlc3aLgXmx0PYlVfAqualXw75Bc5uIpT911QZpBjaoHT6nqrvB4ynWois22YczZnK7dp9Cs2olKGRST5Tr+P4NejhGeFxkvZfP4f2soOC8X/lg+kwE0nEljdRTfALmAn7pBzAbQVU8S4s15M0y09ln4sW5y9pubOE7j4XR6W+QXNcRxpazNBmYHSVNQU57l3LZS9Vjqq6+Zpcdx+aKYOlz+QVOmb6pLoxioqkcmcnJ2wCE1FTIgCgppJAIKLk0iUExFNRCkoskQKFJCQGykQhSbMG3Se1/8lSKWGyQKSYCZEaYKUpgSgQyUkAppiBATcdYSTAkxwmSJHS4n2UU5SKAG3pYSRc7JQnHRRQBkpNBcASGgkAnoOqvqxZLGUzADSYJEgtgMkjUm/8A9lz0LNgR9o2DEqE06suxSinUlfKNzEkhxA2ge1vyV7QxAdRbSa15iIGUCDDsxmb3cdeqrn0iLlocFmw2Npt+6fkSPwWGUm+h0sVROkwWBxT8uVoZlblDrTFuk9FY1MDiqQzCqXdQQY/Bc5R4y77pI+ZVnQ4rUIu4+6ySjKzcpRrqaAxXlvzF3NzA2yhoLsw9RP4lYMPx/wAthbTAaCST3Pdb2Of5lnAO9RB9wqOvwtk2zN+oVyqXvEHNriKI1MV5hmbrQ4805WGZEn3gfqrGjw5k/H7j9Vj8SUg2iLzzCPYq7E0pqjJqE3BtnMJJlMuW45ZEJhhiYMTExaek9dUOdPQeiecxlk5ZmNp6x1hMZFRUnD1n9wopDQik5SUY+iRJEVIm377pIKTJEU0WQkBtxEyCJFvoZ9lEnqjMiUykAmoqU2TECk8i0CLDeb7lJro0/coTEOD8wgpNcpvfJlMQGP0SKScpiABBCfdDj11TAjKFIOjTUbpIACtnhjZqN7SfotVb/CmfaHsD+SryOossxq5ou8y0a7BK3YWuaV1z0dRjw1NWuGWnh6RW/TYoSZbE2aYlN1EeidMLLlUS2jTLfQqh8WO5GD+78iuneFyfi512D/cfwV2DmaM+pdY2c8UISC6ByhoRKIQAOGxUYTCjKCSESkUOQCkSQQkQpKJKiMgUIIQkM2k0IUikAmhCZEcoSQmIYUkkJiGShCEwGDaOvuhxJuSmhAhEoQhAxT2/Vb/BrvPp+YQhV5fcZZh99F+2msjcOhC5jZ14qzcw+HW23DoQoXyXUZG01lDUIQNGKqyy4rxf8bPQ/iEIWnT++ZNV7hQJhCFvOYBI20+qiShCBhG/7ukkhJkiJQE0JE10BQKEJCEXIQhRG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jpeg;base64,/9j/4AAQSkZJRgABAQAAAQABAAD/2wCEAAkGBxITEhUSEhMVFRUXGBcaGBcYGBcYGBcYGhgYHRgaGBcYHyggGB0lHR0YITEiJSktLi4uFx8zODMtNygtLisBCgoKDg0OGxAQGislHyYtLS0tKy0tLS0rLS0tLS0tLi0tLS0vLS0tLTAvLS0tLTUtLS0rLSstLS0tLS0tLS0tLf/AABEIALcBEwMBIgACEQEDEQH/xAAcAAACAgMBAQAAAAAAAAAAAAAAAQIFAwQGBwj/xAA+EAABAwIEBAQDBgUDAwUAAAABAAIRAyEEEjFBBSJRYQYTcZEygaEjQrHB4fAHFFJi0RVygjPC8RYkU5Ky/8QAGgEAAgMBAQAAAAAAAAAAAAAAAAECAwQFBv/EADARAAICAQMCAgoCAgMAAAAAAAABAhEDBBIhMUFRYQUTIjJxgZGxwfDR4aHxFCMz/9oADAMBAAIRAxEAPwDxKEBNAVghQpQkhADBQWoAThArIwpAIUiIQKyIHf8ARIhSEX+iYHeEBZjhZHNbAuSfvCIi5gAze0H5pIQFmMBELJ+PVWvDOG06tNxk57gCYA/pMRcE21tKTdE4pydFZWwr2AFzYBttr6bLCrRrjVouBPMyD3dE/XLm9gq91MQ0zrOxtBjXf5IV9wk437PTzM/CuHVMRVZRpCXvMDoOpPQDVey8K/hTg2sArB9V+5LnNE9g0iB6yqr+DnAiGOxTm8z+VkjRgNz8z/8AkL1UUHxqsGfLJyqPRG3FijGKcqt+J57xT+FOBc37M1aTuzsw+YfJ+q848QeBsThico85n9TBcerNR8pXvmIr7HVcZW4qXudIiDG/1BH1EqvHnyJ8co0S0sJR5VPyPDiEiF1/izh9OqRiMODzuLXtiOYAnN2sDPyXLGmcuaOWYHquhCakrObkxyhJpmLNf/N1ArOyoRMRzCDIBtINpFjYXF1jDVJorI5dO/fvv0SThJKhgnCRRCQAkpAJIASEygoAEICJQAQhJCANg73nRIohMfv9VaRCAiFICUJCAFJMhCBAiEJlArFCEAIKAHNv3+4XReE/BtfG8zYp0gYNRwmeoa3734LnWsJIA1NgO5MBfQ/hvBCjQp0WD4Wgf5PzKzanM8aW3qzZpMCytuXRFDgv4V4FrftDVqO6l+X2DYVBX8M4Gk4uaazcrnMc1z2w28GcwvOwEzYr1Z4cBcLgfGeD8qs3EhstdDauhg6MqZTYxMfILNhnKU6cmac0IY8bltTXfxo4N3h+q19VzCC9jsr2RBuAWVANw6xI9dVt+GOBUsWW0XyGAuc06ENzAuFtfij1ar/CMcSKrjMM8t9T/wCRodNN2X+ttwbgaLreH+FKVHCuqYY53Ol7CYDiDBIvcSPuiLrdkU1GVda4OVhyY5zjfCvn4WWTsfQwVNjGMc4Wa1rGjlaBEmToLK4o40Ppte2YcAYOonYjYry08YzvFN+a8i0ggx6hWFHxMKVQ05LmtgA9oBE/JcxuShdHonhhLLsUuav5dDsceImo7pPpC8zdi8geQOZ2d4nmjO4xptcEdiF2WKx1bEUHVmhrKbbB77Nc7oOvqocYwdEsAxFNjngNJNLlMDRri7RttdbbrVo8TlFyl4/Y5PpDUuM440+aa48X/R59xNxe3yWcoaGwf92aC49mh9Q9coWDhHg2rj6gZR+yoMAzVHA6kAgBv3nZcpPQuK7/AAPht2JouGdzA+pmqEta7zGHRtN+3S1oXZ4PCNosDGtDWjaFPJlUVth9SGHDknNyyceVnF4f+EmADMrjWe7+vPHsAIXCeM/4cVsI11ai7zqLbm0VGDqQLOHcey9xqVABmFlW8Rxwymfmsi1E4PrZu/4qkuh8ykKCvvFvC20MS5rB9m7nZ0AMyPkZHpCpY3/ZXSi1JWjnSi4tpkG/L5pJpIYgQE3OnoPRJIAlCEkACaAgoAIQnl9EIA2AEAIQrSsaSFIdkhEQE4UqWW+adDER8W0zskgQghSAWRhblcDOYkRYEQA6b6i8ad50CYWYU/wCZW1hOGVKjS5oEAgCTGZxEwO8deoSbocYuTpGx4cwmfGUaZj/AKg0IPw82osRZfQNHH0aGRtR0F0QNYEwCegleHcAoOwuKo1XiQx3OB9wOBBJ6gTc9l3PG+OUnuaTTaXN0fJn2091g1ElvT7HX0eKThKHR/1werVQLaFcf4mJfVbSAaGxckTc2gXjc69lScG8TVxScXE1WUwDngAtEwGuA1O8i3ss2De3zjWxL3Z3k/ZNLSGtaQ1hLgeXmv8AsJQhOM3OrSVrwfgYtXNLDtUqbdNd14mPi9VlOmHBkNaCwATLptDmza4Bza6KVCrUNF7m1cjWPHlgtmGkDc9bkfNRFfz2A2FKHC83mSDH3iAD7m6p8SMp8k1A3pzaNB+g9YUo5pSyUlbOTlio4b8ehk/kf5iuH1HGoCeaAA9wAuRHdbHFcJh6bW1aVKSGy7zROaBA5Z2jpJVTT4iG1S1j2TaMpc4OOwzaETM7XWmePYhhFR1JkSQzOCWENNzcwbgWG/Wy14sOSUtjjXx/spwzy1xJ3+Da4v4jq1MN5b2OcXQ9kHKGBmhyAG0+kx7W/CThn4dlY16gOUSx8GHhwt1DRBIuIELi6nEBVqeZUzOcTcAgNnpcQ0aCBAW3/qDQwkMOVoAIEG51/PsYXbXo+KXvchJvsj1KlxtgaIIiBEdPRbmG4r5jYmenULxujjXAENdLLkfFLexzD8yrDA8Xq04dJgzB2Max1heX1Xo/Ngk0lx2PYafV6bNjTbSl3+J6njn5GEk67LguOcVc45WFYcTxp1Rn2lQNsSBN7TJ9FoeWwUvNpEwdarvi10pzaBBl0bgBLHpMi/8ARUVZtdjUHsafNfMnj8BSqsY7ECzA7mLi0NmDzRBMxoDIlcZxfiLKkNY0AAwCLAgCIawfCO0lXnEcXTZRdTqMdkcbAGBIM+p01suUxj2F5NNpay0AkEi25AG8rZjhRgll3Ltb613MRWMrIghWFJihNryFIqOVRoYkKRdIiBab7meqigAQAiEkgHCEShAG0gCyAgqwqG15HtHyUgwzAuZi039AoymmISYKYHcfvZEIERU43E/qohOEADCJEiRNx1Cvv9cGQU2w0CY5GA3iRMGRYdPVVuAfSAcKgBmNQdOxbcLb/wBLpkNeHnITERJmepDTHeCoNJvnsXKUoRqLXtfVfPsWuBxz7MFSm1sauk03dCcxOQjqx3yVhTwrC6Kwc0aZh9oyInM2owiRANiJWDDYDCsqOLXhhyPhssqCS05ZY90ukGw65Ve8Kdg2YesCRyMfyZXU87jlDbE/E4kiJ+6Vow41k5a4RjyueLJtg+enD/JY8MwdGkTUoVqPluGUEOL3PLiBlyxfWO0LWxHB3YfOahcHVgHPa0Nc1mU5oY0yLERzd46qh4NwzPL6YLeobch0OMtnUaGO3e3UY3ioxDmYeKjPMEVC1pBBAJIGcA6E9FfOKcFtrzpdCnLjnjyuOS78+bNHBms3LRyhpzhzX2ADI1tpy9dFQcR4jlqPpgZs7g4gWhhEkWjqPT1WXifFQ5zTlljYa151cWNaHBxGljM3jvK1P54uqea5mW/LDbEX6cxy6SqtPjnpFOcY3ffuvl1IOO9qxYnixYG02t8oMdINnEugRLmtBtfW/VXuJwwrYbzDDuR7rWDYgxlJ5RbofVVfE8CKeHJ811QZs8NHKC4kuzE76dTdUDuI1BAa4ho0FrzqTt/hbcKWVKd8r9+IShJ1sdGxiaYIADWgtN3NMg2sCBad5ncysFM+W7LBIJExBBI0iB0J91P+ccXAvc2ZuHMETECT3F1Z8OxLW1AyqWOYCwx8UTfMDYjLaxjQBbIzrhrny5+43uS8SpquLIewFrT9RtaNFvU62eG0wSbXIhrTuAATttK3OPvpvJNMl2WS4iQDeAex7d1V4aiKZa8ElsiIMevpeFNSk7Iy2yimlz5+Jt0cB5tWkxx5HOgDd0bSBBM6DaV1uI4dU/lDAGZhOWZIymziJG0H0XLYLHgiH2kyBENDgQSWunlNhHoutpcWfToBrSw5RbM7KSHOJEydROszquXrYPa2EZVNWv4OE4ngGPGZ7ny2RlAuXOEgknQERd0KnwHBqlQiIA3dIawetR0NHyldfWpuxVaalTK1ziQAC8CYJIdUysbpE3Wvx3CMa0spVGZ2nXMHnLNuYAwY3tfRc21FLwOnjc81pNWis4lw6lTwry0guBbcAw6TYhzgC606QLiy5kuWTEVXuMOeXR1cXfMSsYTiqL8k1KqXRUIhJu4k9uh9VIFRcy/5ptFZAJLJUaJMGRsdCRtbZR27qDQwZrcwEihEbpACEwUJgbMKVuiipDsplIkwmEkAMIIixCEEyZKYgKc2ibXPz9Pb2SThAhFWmFx1YNaGtLgOgfp3gwQVWBWGG43WYIDrd/8AIg/VKSLMckrTbV+H+0XT+PvqDyjhgAYADWAhp/tBbLfk4aroML4fbRw762JADKgljSP7QQcwMi5jXZUHCsZiasXe6dm1ntNyZsZHy7bKw4jw3M5tR1dzmEgFsEFoyjKYJIOwXR0Lbb2/M5+ohspS4vleZa8KxDcPla2rlc5ocbuMZrWmetxvChgOK8ud32dPMQC0QXyYGcNMmJBgH6KjxTCyawEgZcpH9untEytXGeYWNyOJZIfI0D4bMxca29e66GTSwi213/fqVRlLIvafzL7j/DKlUNp0wMtMOcHfCamkk5QTmdBM3Wzwem1mZzKkGgBJqZSMjtgwyHERtqqDD+IHsGXM6YcBIvOrXEk3vJjutVvHK7W6sdMhxexrydDcuG0fXosUMORe94mjtRb1Kpe6qyj5damDJY1rmazJAdAJnWDbZab+DOYWDy+d4EAXgm9mn92UMNxVpexgbzOEFwlhzm4dbX00uumpY+sKzK+rQ2J68sENJkNJE9Ylc/UJptcqyXRHP4nh02qDTSbE9f36Kuq4GkeVkgmMpNutjOmy6HjlZrnDK0CALkkuibZpAEze3X1VRh6TA+9+oAm42E9VhjlyY3xJ/DsKTpcFfXpObTyuaRcy68+h2jt2Wzw6vSy+WSQ77rg0EXtDgb3n6Lo+J8Kp5XczmC05ojY2cYJ7HsuaGFNJ+cEOAMMsCCJ76LtaTWuctk+GUKXrIWZKmCDgc1V0Ai25gay46C+k7re4dwOpULTQp5g3Vx7mIBProO6xcL4XWxtYNY3mM5nE2YABJPa4A3PuV7F4d8OUcJTtL6hABef+0bBU+kdRjinC/a8vydDQ48m5SpNdOV9ig/8AQ7axacQW5W/C1o5vm42jtHzWn4j/AIa4ao37N9Wm7Y5i9uluV23pC7guutDiGOABuuBPUZG7s7GDQ44JRS4PnbjfCKmFquo1BcXBGjm7EfVaBNoXd/xMqteKLvvS4T2gfouEXSxTcoJswZoKE3FEYTThRPdWEELKpM0IgEmI1kb227ICi5RAghCZURiQkhIDdAUmxB1m0dO8qKZCsKQhCAEyLJiEhOEBAgTkxHzQGpz1TEb7aVDI0uccx2Dvf7phdL4T8M+c11WiKNSHZfts5AtMhuUA6jULiV6L4JrvwtHnt5jswG4ENAnvb6qjPJwg6NenjHLlVql5fcuaHAq1NsVRRIaQ5uRgDARBBa0QQQ7MqvE4B7mzmLRUcbNFw4CSbyYsfddLi/EDGt+0e1kj7xgm02Gp9lynGuM1gz7GlUDXiQ/KR1FrWPf0Wj0Rnyqck1wyPpnFiqGyS3Lh9OniV9XCOfScx1RwcCModdrjGlvgm97/ACWlwvDVBUEAgA3JIAHrO/8AhbuAc88r5a4SQCPiIN5+UrBia76b7Et/qiAZIB3BLQf8r0bnxbOPBdY38BcWwoY5sZhcjM8b2MCNu/fZLBUGvZJyyXCZcAAXRLj2UuIcTe6IcXEAghwBsNHbjcrRo4u4BAdMDMPwjp2WXNjcn1otxbttdyxxHAvKzYikRWpU3HMWTabNP56K7PF3ZfLtlc2CDdsgg5so3iVHgvEcPTo5C4Uy+czdn/8AK8AW1/Va2MwjGmGhzmQS1wvm/qi0j66dDA4+qT95O2W1JScZqmiuqVBLiJdvJ/T96JtrOaZIF7gxb27FWPCMPSfWY2o45SdRAI1t0hb3iXDNpAFgLWwQ0G8n4d9gI91zW/Eg1b29ykfXdUIvLog5pM822u0HbTus+Fwz82hLTzCQIsDFjqLa9ljwGFLnCXW6xcCIXTcKpCsz+XpvBkfG+xAboAdG9N04Ld0JOCiqIeDcbTw/mR8TyCewvA9NT8107vEoNpnpHVeYY4upVHgiIHtE6ESHCN59lpYfj5Y6Q4n5Eo1Giy3vu7O/odVg9UozVNeP1PWRxbKHPdaRyj13XH8Z4/MgFc/i+O1a1gdpt0XPcTxWrZlx1PQdPUqvFp23yX59XGMfYH4h4l5zmgGQ0G/UnWO1gqkJwgf+F0YxSVI48pbnbBRcFKUlIRFMohASYyBCSyVItAi17zJ69tvZYioNAJC3KGGploLqzWn+kteY+YEIRtYWNTYIuRPv8tFEFTNR3U6AanQaD0CkioimBEe490vVCZEYbeB9Ew3fb97IaCSAPQbfUoI2TEJMBDo2QgRceEcG2riWh92tBeR1iIHuR7LreK4wtcSC6QHWBgGdDa8j8h0XI+Fa+Sv6tcPwP5K641Vm6xZm/WHV0lepZrVOMPc/OQ0EbhoB99d+qtvDXFGurinXvTqWcTqIkhwOohcs55P7/NdNhcYxtMU6XM94yluQkmI5okQLHUgbnvPHayKVshmUPUyxpLodHxbw2WkVsMPNaeYvBAa22XNOhkarj8fhTmPmOc5+4IhpnSNZuupwPiF4/wDb0QTQmHkNjyzaQLQARBgazPVWPivw35gNam2R8RgiwMQR1FrrvYdRztnyn0Z51+xyvmed06U5gOnKQDGt9b/+VlqcNqn7JjKZNz5nwkZPikHbv63WLhzXPc4RIaY/3G0NvbaSRoFbY01WgQYMGbSTmIJM6gaa9Fpy1NVfJYpuMuChw2VxDajw3LMWls733mArik6Wua452iZIMxpcdFXNwzXQ0Mg2OZrhf5TH529rHhLWHlDSSajJJAlrT8UEaWH0WTLgi1w+EW5MzftS6m1j8rWOdDS1zwGgcuflPwjUbGdLLHxfjHmEZhysiADpAgCfRWHHsrq32hhocQxgF4zEkn36+2qz8C4RhKz8tUE5zyuzEZIEaAcwlecSc5bS2WTZXma+CphrHOMZiyS533Gyb/h9Fir+I6eGw3lUuaq8nNlicpsBI0Gp1nmW54t8PClTZTpPJpB0uJgOLvuwBqDr8h1XPMwTKUPeBa8Xk9Aem2g9F0NNpFH2pSKpZrXKL3gfE6GJoVKD6FOm8AZiARmv8WgFt9zCrKzGYcZmhuQObJtLmTLj1da3zCp2YllWsW1Sac/C4CId1J/LSy6Grw2plyPLajpNy1sBoNg6dD3AhaZZFjTaILBLLNR6ePWivq16VR4lgAg5SDkMEm4qUwLR1BVTxzBAtBp8+4cS0ui1s7SRUGut1ZMwjWuygeUbkwMzT6tJkeoPyXP0+HNf/wBCoAY+FxgHsx/Xs6D6rHGW7ub/AFSxSSafh/rqVKRWbEYdzHZXtLT0P7usSsDoFkHZSyqEJjTsCoKZUHBIkiRhQITCboURmJCcIUaGbw0SSTUikITISTMJkRscRBGqbO+m40sohMJkQGqEIQBOg4hwIMGdendWrcaHkhx9IsHehIsPUKnQQozxqRbizPG7XTwOgplhc0NhoG7TvtBJ12k6bQsxxXlyylbNZ0GXO7F42O4GvZc7Qpuc4NYCXHQCZ+i33uNNsPkuI9O2UEbdXfIdVD1bT4Za80JRe6HV/qOn4BiyyoykHgtcWB5EFlj8DesAySN9V0v+teTTbXoPz0qmZsGCJgg5m6tIBv77LieC4M1i3M4spmA6IDsmuRmwJG52d3V1jaIpuLWOADrOpxIbStkbkdaXQ4zqco2Ksx5NqafQzajC3OE65f0flXh9y8wnCmlja7T5bHvgXDgxwMkkRdk69RK2R4fLnPqva2pnc8vbSfJaXEnNTIMOEfdIW14d8R4YZ6DA1jacGp5l2cwFs8fEHW1F5UsRw6gMSatPzKLQwNc5jXvY9p2AFnWIg7K2GRqKSZnzOU8jcqT8jlsd4NY5zvLquDQMxNVhYBeLuFuovdQ4Ng/5WrmrCQBLRmBmJg32/fRddRxLH1TToDLTY1rJL2Me4Ng2YJdbe15C0Hu8yuKDqDS6ZY94LGkXlrg2YmZBy9dEZZT2NRHhnDf/ANqbj5HL8aDaFVrh9qamchwkyY1MxFpPyVlhfDYxIdVdiHU8seSQWtaQL3a67TN5EgggzdWPEPCYblrg5nMdny0weXYiWs+0jvBssAo1a1bI5xawS45mZSR0HNr3P6GrFhhBeZGc3J2ZKwAoO82o6o5jGsDogAktIcLy6997qqq4CnV52uD3OMkaXtYgaDSOyueL4MGmQH1eWTlDmQGn7xaRMamR0VYaR4cczH+bUzNqOcRDTQEy2nf4h8RPSO6tU3GXH07hUJYe6lfXtX6mV2L4Q+tSZXYxuIpMkOY0w8D72UQIcLQJ/FZ8PmptzNf5tA/DUeHZmECC2q2LC0SAADYwusFMMeMbhzNCs2arALXFqjQPvA/EPXdUfHKRa51XDlvNd7BbP/dewdG++8rny1SyP2u/+PL4nSxaKeNJ430/z5ryOdrWcRHU+95nf1XEUarmkFpuu0x2IDaLjlyZWuhu2Y6FpPwtP9I30suJzdht9P8AKtwpU6LNTKVq+vkZMViTUdmdrER0/eqwoQVelRmbbdsColZC02Ma6fooFAIHKCkUnJEkRCaQTSZISEiChIDdqMIMERYHWbEAjTsQopJn0UiljlOFEptQRJR3SIQmmISYKSITAITakE5TEZcPXLDLfQ7W3Cjia7nuzO7D0A0A7ALGhKldkt8tu2+DdwGOqMqNeHG23bot/C4t9aq55BLWjMeriDDAfUkCOkqkg6/VZ8Pi3sa4NMZoBO+/+SoyguqXJbDM62ybr/J0nDnZmeW6C178zj/WZDjPq7K0dgV0OH4lNF7TULBUqiqWkxLSZYwWMDK0WANpXI8CZmpuzO5WzAFyOrje1iYtqp4bGOcRUmYIImfigspgelz/AMVU75RL1aVSatVxfyv8nf4HxO6jTqua2lEMyfZ87qlR3NmLcsiI2CPEXi99OqKrWMafJMOvIIeJt3Gw67LjMFiRJNQycxqROpkxJ9MvstriFbzczrHNQqtB0a2dGtO/wOP/ACRGb3U/3oQy4Y7N6VW/5/o7rA+MzWz0XNyAMbmmCXGoAWZc0iLzf2VLxbC1ajBVe485FEc0ZA9sC7dXioLRaH76LQ8OYbNij5kAGi2+xLeWR11XT0eChuFrUWPDnPktIAZDwOQiNwQLqier2zp+RfH0fGWFyV2rKjCHlwWJif5imKNU2B81jQBm7ywt+R6qy4mR5GSHNyjlc3aLgXmx0PYlVfAqualXw75Bc5uIpT911QZpBjaoHT6nqrvB4ynWois22YczZnK7dp9Cs2olKGRST5Tr+P4NejhGeFxkvZfP4f2soOC8X/lg+kwE0nEljdRTfALmAn7pBzAbQVU8S4s15M0y09ln4sW5y9pubOE7j4XR6W+QXNcRxpazNBmYHSVNQU57l3LZS9Vjqq6+Zpcdx+aKYOlz+QVOmb6pLoxioqkcmcnJ2wCE1FTIgCgppJAIKLk0iUExFNRCkoskQKFJCQGykQhSbMG3Se1/8lSKWGyQKSYCZEaYKUpgSgQyUkAppiBATcdYSTAkxwmSJHS4n2UU5SKAG3pYSRc7JQnHRRQBkpNBcASGgkAnoOqvqxZLGUzADSYJEgtgMkjUm/8A9lz0LNgR9o2DEqE06suxSinUlfKNzEkhxA2ge1vyV7QxAdRbSa15iIGUCDDsxmb3cdeqrn0iLlocFmw2Npt+6fkSPwWGUm+h0sVROkwWBxT8uVoZlblDrTFuk9FY1MDiqQzCqXdQQY/Bc5R4y77pI+ZVnQ4rUIu4+6ySjKzcpRrqaAxXlvzF3NzA2yhoLsw9RP4lYMPx/wAthbTAaCST3Pdb2Of5lnAO9RB9wqOvwtk2zN+oVyqXvEHNriKI1MV5hmbrQ4805WGZEn3gfqrGjw5k/H7j9Vj8SUg2iLzzCPYq7E0pqjJqE3BtnMJJlMuW45ZEJhhiYMTExaek9dUOdPQeiecxlk5ZmNp6x1hMZFRUnD1n9wopDQik5SUY+iRJEVIm377pIKTJEU0WQkBtxEyCJFvoZ9lEnqjMiUykAmoqU2TECk8i0CLDeb7lJro0/coTEOD8wgpNcpvfJlMQGP0SKScpiABBCfdDj11TAjKFIOjTUbpIACtnhjZqN7SfotVb/CmfaHsD+SryOossxq5ou8y0a7BK3YWuaV1z0dRjw1NWuGWnh6RW/TYoSZbE2aYlN1EeidMLLlUS2jTLfQqh8WO5GD+78iuneFyfi512D/cfwV2DmaM+pdY2c8UISC6ByhoRKIQAOGxUYTCjKCSESkUOQCkSQQkQpKJKiMgUIIQkM2k0IUikAmhCZEcoSQmIYUkkJiGShCEwGDaOvuhxJuSmhAhEoQhAxT2/Vb/BrvPp+YQhV5fcZZh99F+2msjcOhC5jZ14qzcw+HW23DoQoXyXUZG01lDUIQNGKqyy4rxf8bPQ/iEIWnT++ZNV7hQJhCFvOYBI20+qiShCBhG/7ukkhJkiJQE0JE10BQKEJCEXIQhRG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data:image/jpeg;base64,/9j/4AAQSkZJRgABAQAAAQABAAD/2wCEAAkGBxITEhUSEhMVFRUXGBcaGBcYGBcYGBcYGhgYHRgaGBcYHyggGB0lHR0YITEiJSktLi4uFx8zODMtNygtLisBCgoKDg0OGxAQGislHyYtLS0tKy0tLS0rLS0tLS0tLi0tLS0vLS0tLTAvLS0tLTUtLS0rLSstLS0tLS0tLS0tLf/AABEIALcBEwMBIgACEQEDEQH/xAAcAAACAgMBAQAAAAAAAAAAAAAAAQIFAwQGBwj/xAA+EAABAwIEBAQDBgUDAwUAAAABAAIRAyEEEjFBBSJRYQYTcZEygaEjQrHB4fAHFFJi0RVygjPC8RYkU5Ky/8QAGgEAAgMBAQAAAAAAAAAAAAAAAAECAwQFBv/EADARAAICAQMCAgoCAgMAAAAAAAABAhEDBBIhMUFRYQUTIjJxgZGxwfDR4aHxFCMz/9oADAMBAAIRAxEAPwDxKEBNAVghQpQkhADBQWoAThArIwpAIUiIQKyIHf8ARIhSEX+iYHeEBZjhZHNbAuSfvCIi5gAze0H5pIQFmMBELJ+PVWvDOG06tNxk57gCYA/pMRcE21tKTdE4pydFZWwr2AFzYBttr6bLCrRrjVouBPMyD3dE/XLm9gq91MQ0zrOxtBjXf5IV9wk437PTzM/CuHVMRVZRpCXvMDoOpPQDVey8K/hTg2sArB9V+5LnNE9g0iB6yqr+DnAiGOxTm8z+VkjRgNz8z/8AkL1UUHxqsGfLJyqPRG3FijGKcqt+J57xT+FOBc37M1aTuzsw+YfJ+q848QeBsThico85n9TBcerNR8pXvmIr7HVcZW4qXudIiDG/1BH1EqvHnyJ8co0S0sJR5VPyPDiEiF1/izh9OqRiMODzuLXtiOYAnN2sDPyXLGmcuaOWYHquhCakrObkxyhJpmLNf/N1ArOyoRMRzCDIBtINpFjYXF1jDVJorI5dO/fvv0SThJKhgnCRRCQAkpAJIASEygoAEICJQAQhJCANg73nRIohMfv9VaRCAiFICUJCAFJMhCBAiEJlArFCEAIKAHNv3+4XReE/BtfG8zYp0gYNRwmeoa3734LnWsJIA1NgO5MBfQ/hvBCjQp0WD4Wgf5PzKzanM8aW3qzZpMCytuXRFDgv4V4FrftDVqO6l+X2DYVBX8M4Gk4uaazcrnMc1z2w28GcwvOwEzYr1Z4cBcLgfGeD8qs3EhstdDauhg6MqZTYxMfILNhnKU6cmac0IY8bltTXfxo4N3h+q19VzCC9jsr2RBuAWVANw6xI9dVt+GOBUsWW0XyGAuc06ENzAuFtfij1ar/CMcSKrjMM8t9T/wCRodNN2X+ttwbgaLreH+FKVHCuqYY53Ol7CYDiDBIvcSPuiLrdkU1GVda4OVhyY5zjfCvn4WWTsfQwVNjGMc4Wa1rGjlaBEmToLK4o40Ppte2YcAYOonYjYry08YzvFN+a8i0ggx6hWFHxMKVQ05LmtgA9oBE/JcxuShdHonhhLLsUuav5dDsceImo7pPpC8zdi8geQOZ2d4nmjO4xptcEdiF2WKx1bEUHVmhrKbbB77Nc7oOvqocYwdEsAxFNjngNJNLlMDRri7RttdbbrVo8TlFyl4/Y5PpDUuM440+aa48X/R59xNxe3yWcoaGwf92aC49mh9Q9coWDhHg2rj6gZR+yoMAzVHA6kAgBv3nZcpPQuK7/AAPht2JouGdzA+pmqEta7zGHRtN+3S1oXZ4PCNosDGtDWjaFPJlUVth9SGHDknNyyceVnF4f+EmADMrjWe7+vPHsAIXCeM/4cVsI11ai7zqLbm0VGDqQLOHcey9xqVABmFlW8Rxwymfmsi1E4PrZu/4qkuh8ykKCvvFvC20MS5rB9m7nZ0AMyPkZHpCpY3/ZXSi1JWjnSi4tpkG/L5pJpIYgQE3OnoPRJIAlCEkACaAgoAIQnl9EIA2AEAIQrSsaSFIdkhEQE4UqWW+adDER8W0zskgQghSAWRhblcDOYkRYEQA6b6i8ad50CYWYU/wCZW1hOGVKjS5oEAgCTGZxEwO8deoSbocYuTpGx4cwmfGUaZj/AKg0IPw82osRZfQNHH0aGRtR0F0QNYEwCegleHcAoOwuKo1XiQx3OB9wOBBJ6gTc9l3PG+OUnuaTTaXN0fJn2091g1ElvT7HX0eKThKHR/1werVQLaFcf4mJfVbSAaGxckTc2gXjc69lScG8TVxScXE1WUwDngAtEwGuA1O8i3ss2De3zjWxL3Z3k/ZNLSGtaQ1hLgeXmv8AsJQhOM3OrSVrwfgYtXNLDtUqbdNd14mPi9VlOmHBkNaCwATLptDmza4Bza6KVCrUNF7m1cjWPHlgtmGkDc9bkfNRFfz2A2FKHC83mSDH3iAD7m6p8SMp8k1A3pzaNB+g9YUo5pSyUlbOTlio4b8ehk/kf5iuH1HGoCeaAA9wAuRHdbHFcJh6bW1aVKSGy7zROaBA5Z2jpJVTT4iG1S1j2TaMpc4OOwzaETM7XWmePYhhFR1JkSQzOCWENNzcwbgWG/Wy14sOSUtjjXx/spwzy1xJ3+Da4v4jq1MN5b2OcXQ9kHKGBmhyAG0+kx7W/CThn4dlY16gOUSx8GHhwt1DRBIuIELi6nEBVqeZUzOcTcAgNnpcQ0aCBAW3/qDQwkMOVoAIEG51/PsYXbXo+KXvchJvsj1KlxtgaIIiBEdPRbmG4r5jYmenULxujjXAENdLLkfFLexzD8yrDA8Xq04dJgzB2Max1heX1Xo/Ngk0lx2PYafV6bNjTbSl3+J6njn5GEk67LguOcVc45WFYcTxp1Rn2lQNsSBN7TJ9FoeWwUvNpEwdarvi10pzaBBl0bgBLHpMi/8ARUVZtdjUHsafNfMnj8BSqsY7ECzA7mLi0NmDzRBMxoDIlcZxfiLKkNY0AAwCLAgCIawfCO0lXnEcXTZRdTqMdkcbAGBIM+p01suUxj2F5NNpay0AkEi25AG8rZjhRgll3Ltb613MRWMrIghWFJihNryFIqOVRoYkKRdIiBab7meqigAQAiEkgHCEShAG0gCyAgqwqG15HtHyUgwzAuZi039AoymmISYKYHcfvZEIERU43E/qohOEADCJEiRNx1Cvv9cGQU2w0CY5GA3iRMGRYdPVVuAfSAcKgBmNQdOxbcLb/wBLpkNeHnITERJmepDTHeCoNJvnsXKUoRqLXtfVfPsWuBxz7MFSm1sauk03dCcxOQjqx3yVhTwrC6Kwc0aZh9oyInM2owiRANiJWDDYDCsqOLXhhyPhssqCS05ZY90ukGw65Ve8Kdg2YesCRyMfyZXU87jlDbE/E4kiJ+6Vow41k5a4RjyueLJtg+enD/JY8MwdGkTUoVqPluGUEOL3PLiBlyxfWO0LWxHB3YfOahcHVgHPa0Nc1mU5oY0yLERzd46qh4NwzPL6YLeobch0OMtnUaGO3e3UY3ioxDmYeKjPMEVC1pBBAJIGcA6E9FfOKcFtrzpdCnLjnjyuOS78+bNHBms3LRyhpzhzX2ADI1tpy9dFQcR4jlqPpgZs7g4gWhhEkWjqPT1WXifFQ5zTlljYa151cWNaHBxGljM3jvK1P54uqea5mW/LDbEX6cxy6SqtPjnpFOcY3ffuvl1IOO9qxYnixYG02t8oMdINnEugRLmtBtfW/VXuJwwrYbzDDuR7rWDYgxlJ5RbofVVfE8CKeHJ811QZs8NHKC4kuzE76dTdUDuI1BAa4ho0FrzqTt/hbcKWVKd8r9+IShJ1sdGxiaYIADWgtN3NMg2sCBad5ncysFM+W7LBIJExBBI0iB0J91P+ccXAvc2ZuHMETECT3F1Z8OxLW1AyqWOYCwx8UTfMDYjLaxjQBbIzrhrny5+43uS8SpquLIewFrT9RtaNFvU62eG0wSbXIhrTuAATttK3OPvpvJNMl2WS4iQDeAex7d1V4aiKZa8ElsiIMevpeFNSk7Iy2yimlz5+Jt0cB5tWkxx5HOgDd0bSBBM6DaV1uI4dU/lDAGZhOWZIymziJG0H0XLYLHgiH2kyBENDgQSWunlNhHoutpcWfToBrSw5RbM7KSHOJEydROszquXrYPa2EZVNWv4OE4ngGPGZ7ny2RlAuXOEgknQERd0KnwHBqlQiIA3dIawetR0NHyldfWpuxVaalTK1ziQAC8CYJIdUysbpE3Wvx3CMa0spVGZ2nXMHnLNuYAwY3tfRc21FLwOnjc81pNWis4lw6lTwry0guBbcAw6TYhzgC606QLiy5kuWTEVXuMOeXR1cXfMSsYTiqL8k1KqXRUIhJu4k9uh9VIFRcy/5ptFZAJLJUaJMGRsdCRtbZR27qDQwZrcwEihEbpACEwUJgbMKVuiipDsplIkwmEkAMIIixCEEyZKYgKc2ibXPz9Pb2SThAhFWmFx1YNaGtLgOgfp3gwQVWBWGG43WYIDrd/8AIg/VKSLMckrTbV+H+0XT+PvqDyjhgAYADWAhp/tBbLfk4aroML4fbRw762JADKgljSP7QQcwMi5jXZUHCsZiasXe6dm1ntNyZsZHy7bKw4jw3M5tR1dzmEgFsEFoyjKYJIOwXR0Lbb2/M5+ohspS4vleZa8KxDcPla2rlc5ocbuMZrWmetxvChgOK8ud32dPMQC0QXyYGcNMmJBgH6KjxTCyawEgZcpH9untEytXGeYWNyOJZIfI0D4bMxca29e66GTSwi213/fqVRlLIvafzL7j/DKlUNp0wMtMOcHfCamkk5QTmdBM3Wzwem1mZzKkGgBJqZSMjtgwyHERtqqDD+IHsGXM6YcBIvOrXEk3vJjutVvHK7W6sdMhxexrydDcuG0fXosUMORe94mjtRb1Kpe6qyj5damDJY1rmazJAdAJnWDbZab+DOYWDy+d4EAXgm9mn92UMNxVpexgbzOEFwlhzm4dbX00uumpY+sKzK+rQ2J68sENJkNJE9Ylc/UJptcqyXRHP4nh02qDTSbE9f36Kuq4GkeVkgmMpNutjOmy6HjlZrnDK0CALkkuibZpAEze3X1VRh6TA+9+oAm42E9VhjlyY3xJ/DsKTpcFfXpObTyuaRcy68+h2jt2Wzw6vSy+WSQ77rg0EXtDgb3n6Lo+J8Kp5XczmC05ojY2cYJ7HsuaGFNJ+cEOAMMsCCJ76LtaTWuctk+GUKXrIWZKmCDgc1V0Ai25gay46C+k7re4dwOpULTQp5g3Vx7mIBProO6xcL4XWxtYNY3mM5nE2YABJPa4A3PuV7F4d8OUcJTtL6hABef+0bBU+kdRjinC/a8vydDQ48m5SpNdOV9ig/8AQ7axacQW5W/C1o5vm42jtHzWn4j/AIa4ao37N9Wm7Y5i9uluV23pC7guutDiGOABuuBPUZG7s7GDQ44JRS4PnbjfCKmFquo1BcXBGjm7EfVaBNoXd/xMqteKLvvS4T2gfouEXSxTcoJswZoKE3FEYTThRPdWEELKpM0IgEmI1kb227ICi5RAghCZURiQkhIDdAUmxB1m0dO8qKZCsKQhCAEyLJiEhOEBAgTkxHzQGpz1TEb7aVDI0uccx2Dvf7phdL4T8M+c11WiKNSHZfts5AtMhuUA6jULiV6L4JrvwtHnt5jswG4ENAnvb6qjPJwg6NenjHLlVql5fcuaHAq1NsVRRIaQ5uRgDARBBa0QQQ7MqvE4B7mzmLRUcbNFw4CSbyYsfddLi/EDGt+0e1kj7xgm02Gp9lynGuM1gz7GlUDXiQ/KR1FrWPf0Wj0Rnyqck1wyPpnFiqGyS3Lh9OniV9XCOfScx1RwcCModdrjGlvgm97/ACWlwvDVBUEAgA3JIAHrO/8AhbuAc88r5a4SQCPiIN5+UrBia76b7Et/qiAZIB3BLQf8r0bnxbOPBdY38BcWwoY5sZhcjM8b2MCNu/fZLBUGvZJyyXCZcAAXRLj2UuIcTe6IcXEAghwBsNHbjcrRo4u4BAdMDMPwjp2WXNjcn1otxbttdyxxHAvKzYikRWpU3HMWTabNP56K7PF3ZfLtlc2CDdsgg5so3iVHgvEcPTo5C4Uy+czdn/8AK8AW1/Va2MwjGmGhzmQS1wvm/qi0j66dDA4+qT95O2W1JScZqmiuqVBLiJdvJ/T96JtrOaZIF7gxb27FWPCMPSfWY2o45SdRAI1t0hb3iXDNpAFgLWwQ0G8n4d9gI91zW/Eg1b29ykfXdUIvLog5pM822u0HbTus+Fwz82hLTzCQIsDFjqLa9ljwGFLnCXW6xcCIXTcKpCsz+XpvBkfG+xAboAdG9N04Ld0JOCiqIeDcbTw/mR8TyCewvA9NT8107vEoNpnpHVeYY4upVHgiIHtE6ESHCN59lpYfj5Y6Q4n5Eo1Giy3vu7O/odVg9UozVNeP1PWRxbKHPdaRyj13XH8Z4/MgFc/i+O1a1gdpt0XPcTxWrZlx1PQdPUqvFp23yX59XGMfYH4h4l5zmgGQ0G/UnWO1gqkJwgf+F0YxSVI48pbnbBRcFKUlIRFMohASYyBCSyVItAi17zJ69tvZYioNAJC3KGGploLqzWn+kteY+YEIRtYWNTYIuRPv8tFEFTNR3U6AanQaD0CkioimBEe490vVCZEYbeB9Ew3fb97IaCSAPQbfUoI2TEJMBDo2QgRceEcG2riWh92tBeR1iIHuR7LreK4wtcSC6QHWBgGdDa8j8h0XI+Fa+Sv6tcPwP5K641Vm6xZm/WHV0lepZrVOMPc/OQ0EbhoB99d+qtvDXFGurinXvTqWcTqIkhwOohcs55P7/NdNhcYxtMU6XM94yluQkmI5okQLHUgbnvPHayKVshmUPUyxpLodHxbw2WkVsMPNaeYvBAa22XNOhkarj8fhTmPmOc5+4IhpnSNZuupwPiF4/wDb0QTQmHkNjyzaQLQARBgazPVWPivw35gNam2R8RgiwMQR1FrrvYdRztnyn0Z51+xyvmed06U5gOnKQDGt9b/+VlqcNqn7JjKZNz5nwkZPikHbv63WLhzXPc4RIaY/3G0NvbaSRoFbY01WgQYMGbSTmIJM6gaa9Fpy1NVfJYpuMuChw2VxDajw3LMWls733mArik6Wua452iZIMxpcdFXNwzXQ0Mg2OZrhf5TH529rHhLWHlDSSajJJAlrT8UEaWH0WTLgi1w+EW5MzftS6m1j8rWOdDS1zwGgcuflPwjUbGdLLHxfjHmEZhysiADpAgCfRWHHsrq32hhocQxgF4zEkn36+2qz8C4RhKz8tUE5zyuzEZIEaAcwlecSc5bS2WTZXma+CphrHOMZiyS533Gyb/h9Fir+I6eGw3lUuaq8nNlicpsBI0Gp1nmW54t8PClTZTpPJpB0uJgOLvuwBqDr8h1XPMwTKUPeBa8Xk9Aem2g9F0NNpFH2pSKpZrXKL3gfE6GJoVKD6FOm8AZiARmv8WgFt9zCrKzGYcZmhuQObJtLmTLj1da3zCp2YllWsW1Sac/C4CId1J/LSy6Grw2plyPLajpNy1sBoNg6dD3AhaZZFjTaILBLLNR6ePWivq16VR4lgAg5SDkMEm4qUwLR1BVTxzBAtBp8+4cS0ui1s7SRUGut1ZMwjWuygeUbkwMzT6tJkeoPyXP0+HNf/wBCoAY+FxgHsx/Xs6D6rHGW7ub/AFSxSSafh/rqVKRWbEYdzHZXtLT0P7usSsDoFkHZSyqEJjTsCoKZUHBIkiRhQITCboURmJCcIUaGbw0SSTUikITISTMJkRscRBGqbO+m40sohMJkQGqEIQBOg4hwIMGdendWrcaHkhx9IsHehIsPUKnQQozxqRbizPG7XTwOgplhc0NhoG7TvtBJ12k6bQsxxXlyylbNZ0GXO7F42O4GvZc7Qpuc4NYCXHQCZ+i33uNNsPkuI9O2UEbdXfIdVD1bT4Za80JRe6HV/qOn4BiyyoykHgtcWB5EFlj8DesAySN9V0v+teTTbXoPz0qmZsGCJgg5m6tIBv77LieC4M1i3M4spmA6IDsmuRmwJG52d3V1jaIpuLWOADrOpxIbStkbkdaXQ4zqco2Ksx5NqafQzajC3OE65f0flXh9y8wnCmlja7T5bHvgXDgxwMkkRdk69RK2R4fLnPqva2pnc8vbSfJaXEnNTIMOEfdIW14d8R4YZ6DA1jacGp5l2cwFs8fEHW1F5UsRw6gMSatPzKLQwNc5jXvY9p2AFnWIg7K2GRqKSZnzOU8jcqT8jlsd4NY5zvLquDQMxNVhYBeLuFuovdQ4Ng/5WrmrCQBLRmBmJg32/fRddRxLH1TToDLTY1rJL2Me4Ng2YJdbe15C0Hu8yuKDqDS6ZY94LGkXlrg2YmZBy9dEZZT2NRHhnDf/ANqbj5HL8aDaFVrh9qamchwkyY1MxFpPyVlhfDYxIdVdiHU8seSQWtaQL3a67TN5EgggzdWPEPCYblrg5nMdny0weXYiWs+0jvBssAo1a1bI5xawS45mZSR0HNr3P6GrFhhBeZGc3J2ZKwAoO82o6o5jGsDogAktIcLy6997qqq4CnV52uD3OMkaXtYgaDSOyueL4MGmQH1eWTlDmQGn7xaRMamR0VYaR4cczH+bUzNqOcRDTQEy2nf4h8RPSO6tU3GXH07hUJYe6lfXtX6mV2L4Q+tSZXYxuIpMkOY0w8D72UQIcLQJ/FZ8PmptzNf5tA/DUeHZmECC2q2LC0SAADYwusFMMeMbhzNCs2arALXFqjQPvA/EPXdUfHKRa51XDlvNd7BbP/dewdG++8rny1SyP2u/+PL4nSxaKeNJ430/z5ryOdrWcRHU+95nf1XEUarmkFpuu0x2IDaLjlyZWuhu2Y6FpPwtP9I30suJzdht9P8AKtwpU6LNTKVq+vkZMViTUdmdrER0/eqwoQVelRmbbdsColZC02Ma6fooFAIHKCkUnJEkRCaQTSZISEiChIDdqMIMERYHWbEAjTsQopJn0UiljlOFEptQRJR3SIQmmISYKSITAITakE5TEZcPXLDLfQ7W3Cjia7nuzO7D0A0A7ALGhKldkt8tu2+DdwGOqMqNeHG23bot/C4t9aq55BLWjMeriDDAfUkCOkqkg6/VZ8Pi3sa4NMZoBO+/+SoyguqXJbDM62ybr/J0nDnZmeW6C178zj/WZDjPq7K0dgV0OH4lNF7TULBUqiqWkxLSZYwWMDK0WANpXI8CZmpuzO5WzAFyOrje1iYtqp4bGOcRUmYIImfigspgelz/AMVU75RL1aVSatVxfyv8nf4HxO6jTqua2lEMyfZ87qlR3NmLcsiI2CPEXi99OqKrWMafJMOvIIeJt3Gw67LjMFiRJNQycxqROpkxJ9MvstriFbzczrHNQqtB0a2dGtO/wOP/ACRGb3U/3oQy4Y7N6VW/5/o7rA+MzWz0XNyAMbmmCXGoAWZc0iLzf2VLxbC1ajBVe485FEc0ZA9sC7dXioLRaH76LQ8OYbNij5kAGi2+xLeWR11XT0eChuFrUWPDnPktIAZDwOQiNwQLqier2zp+RfH0fGWFyV2rKjCHlwWJif5imKNU2B81jQBm7ywt+R6qy4mR5GSHNyjlc3aLgXmx0PYlVfAqualXw75Bc5uIpT911QZpBjaoHT6nqrvB4ynWois22YczZnK7dp9Cs2olKGRST5Tr+P4NejhGeFxkvZfP4f2soOC8X/lg+kwE0nEljdRTfALmAn7pBzAbQVU8S4s15M0y09ln4sW5y9pubOE7j4XR6W+QXNcRxpazNBmYHSVNQU57l3LZS9Vjqq6+Zpcdx+aKYOlz+QVOmb6pLoxioqkcmcnJ2wCE1FTIgCgppJAIKLk0iUExFNRCkoskQKFJCQGykQhSbMG3Se1/8lSKWGyQKSYCZEaYKUpgSgQyUkAppiBATcdYSTAkxwmSJHS4n2UU5SKAG3pYSRc7JQnHRRQBkpNBcASGgkAnoOqvqxZLGUzADSYJEgtgMkjUm/8A9lz0LNgR9o2DEqE06suxSinUlfKNzEkhxA2ge1vyV7QxAdRbSa15iIGUCDDsxmb3cdeqrn0iLlocFmw2Npt+6fkSPwWGUm+h0sVROkwWBxT8uVoZlblDrTFuk9FY1MDiqQzCqXdQQY/Bc5R4y77pI+ZVnQ4rUIu4+6ySjKzcpRrqaAxXlvzF3NzA2yhoLsw9RP4lYMPx/wAthbTAaCST3Pdb2Of5lnAO9RB9wqOvwtk2zN+oVyqXvEHNriKI1MV5hmbrQ4805WGZEn3gfqrGjw5k/H7j9Vj8SUg2iLzzCPYq7E0pqjJqE3BtnMJJlMuW45ZEJhhiYMTExaek9dUOdPQeiecxlk5ZmNp6x1hMZFRUnD1n9wopDQik5SUY+iRJEVIm377pIKTJEU0WQkBtxEyCJFvoZ9lEnqjMiUykAmoqU2TECk8i0CLDeb7lJro0/coTEOD8wgpNcpvfJlMQGP0SKScpiABBCfdDj11TAjKFIOjTUbpIACtnhjZqN7SfotVb/CmfaHsD+SryOossxq5ou8y0a7BK3YWuaV1z0dRjw1NWuGWnh6RW/TYoSZbE2aYlN1EeidMLLlUS2jTLfQqh8WO5GD+78iuneFyfi512D/cfwV2DmaM+pdY2c8UISC6ByhoRKIQAOGxUYTCjKCSESkUOQCkSQQkQpKJKiMgUIIQkM2k0IUikAmhCZEcoSQmIYUkkJiGShCEwGDaOvuhxJuSmhAhEoQhAxT2/Vb/BrvPp+YQhV5fcZZh99F+2msjcOhC5jZ14qzcw+HW23DoQoXyXUZG01lDUIQNGKqyy4rxf8bPQ/iEIWnT++ZNV7hQJhCFvOYBI20+qiShCBhG/7ukkhJkiJQE0JE10BQKEJCEXIQhRGf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data:image/jpeg;base64,/9j/4AAQSkZJRgABAQAAAQABAAD/2wCEAAkGBxITEhUSEhMVFRUXGBcaGBcYGBcYGBcYGhgYHRgaGBcYHyggGB0lHR0YITEiJSktLi4uFx8zODMtNygtLisBCgoKDg0OGxAQGislHyYtLS0tKy0tLS0rLS0tLS0tLi0tLS0vLS0tLTAvLS0tLTUtLS0rLSstLS0tLS0tLS0tLf/AABEIALcBEwMBIgACEQEDEQH/xAAcAAACAgMBAQAAAAAAAAAAAAAAAQIFAwQGBwj/xAA+EAABAwIEBAQDBgUDAwUAAAABAAIRAyEEEjFBBSJRYQYTcZEygaEjQrHB4fAHFFJi0RVygjPC8RYkU5Ky/8QAGgEAAgMBAQAAAAAAAAAAAAAAAAECAwQFBv/EADARAAICAQMCAgoCAgMAAAAAAAABAhEDBBIhMUFRYQUTIjJxgZGxwfDR4aHxFCMz/9oADAMBAAIRAxEAPwDxKEBNAVghQpQkhADBQWoAThArIwpAIUiIQKyIHf8ARIhSEX+iYHeEBZjhZHNbAuSfvCIi5gAze0H5pIQFmMBELJ+PVWvDOG06tNxk57gCYA/pMRcE21tKTdE4pydFZWwr2AFzYBttr6bLCrRrjVouBPMyD3dE/XLm9gq91MQ0zrOxtBjXf5IV9wk437PTzM/CuHVMRVZRpCXvMDoOpPQDVey8K/hTg2sArB9V+5LnNE9g0iB6yqr+DnAiGOxTm8z+VkjRgNz8z/8AkL1UUHxqsGfLJyqPRG3FijGKcqt+J57xT+FOBc37M1aTuzsw+YfJ+q848QeBsThico85n9TBcerNR8pXvmIr7HVcZW4qXudIiDG/1BH1EqvHnyJ8co0S0sJR5VPyPDiEiF1/izh9OqRiMODzuLXtiOYAnN2sDPyXLGmcuaOWYHquhCakrObkxyhJpmLNf/N1ArOyoRMRzCDIBtINpFjYXF1jDVJorI5dO/fvv0SThJKhgnCRRCQAkpAJIASEygoAEICJQAQhJCANg73nRIohMfv9VaRCAiFICUJCAFJMhCBAiEJlArFCEAIKAHNv3+4XReE/BtfG8zYp0gYNRwmeoa3734LnWsJIA1NgO5MBfQ/hvBCjQp0WD4Wgf5PzKzanM8aW3qzZpMCytuXRFDgv4V4FrftDVqO6l+X2DYVBX8M4Gk4uaazcrnMc1z2w28GcwvOwEzYr1Z4cBcLgfGeD8qs3EhstdDauhg6MqZTYxMfILNhnKU6cmac0IY8bltTXfxo4N3h+q19VzCC9jsr2RBuAWVANw6xI9dVt+GOBUsWW0XyGAuc06ENzAuFtfij1ar/CMcSKrjMM8t9T/wCRodNN2X+ttwbgaLreH+FKVHCuqYY53Ol7CYDiDBIvcSPuiLrdkU1GVda4OVhyY5zjfCvn4WWTsfQwVNjGMc4Wa1rGjlaBEmToLK4o40Ppte2YcAYOonYjYry08YzvFN+a8i0ggx6hWFHxMKVQ05LmtgA9oBE/JcxuShdHonhhLLsUuav5dDsceImo7pPpC8zdi8geQOZ2d4nmjO4xptcEdiF2WKx1bEUHVmhrKbbB77Nc7oOvqocYwdEsAxFNjngNJNLlMDRri7RttdbbrVo8TlFyl4/Y5PpDUuM440+aa48X/R59xNxe3yWcoaGwf92aC49mh9Q9coWDhHg2rj6gZR+yoMAzVHA6kAgBv3nZcpPQuK7/AAPht2JouGdzA+pmqEta7zGHRtN+3S1oXZ4PCNosDGtDWjaFPJlUVth9SGHDknNyyceVnF4f+EmADMrjWe7+vPHsAIXCeM/4cVsI11ai7zqLbm0VGDqQLOHcey9xqVABmFlW8Rxwymfmsi1E4PrZu/4qkuh8ykKCvvFvC20MS5rB9m7nZ0AMyPkZHpCpY3/ZXSi1JWjnSi4tpkG/L5pJpIYgQE3OnoPRJIAlCEkACaAgoAIQnl9EIA2AEAIQrSsaSFIdkhEQE4UqWW+adDER8W0zskgQghSAWRhblcDOYkRYEQA6b6i8ad50CYWYU/wCZW1hOGVKjS5oEAgCTGZxEwO8deoSbocYuTpGx4cwmfGUaZj/AKg0IPw82osRZfQNHH0aGRtR0F0QNYEwCegleHcAoOwuKo1XiQx3OB9wOBBJ6gTc9l3PG+OUnuaTTaXN0fJn2091g1ElvT7HX0eKThKHR/1werVQLaFcf4mJfVbSAaGxckTc2gXjc69lScG8TVxScXE1WUwDngAtEwGuA1O8i3ss2De3zjWxL3Z3k/ZNLSGtaQ1hLgeXmv8AsJQhOM3OrSVrwfgYtXNLDtUqbdNd14mPi9VlOmHBkNaCwATLptDmza4Bza6KVCrUNF7m1cjWPHlgtmGkDc9bkfNRFfz2A2FKHC83mSDH3iAD7m6p8SMp8k1A3pzaNB+g9YUo5pSyUlbOTlio4b8ehk/kf5iuH1HGoCeaAA9wAuRHdbHFcJh6bW1aVKSGy7zROaBA5Z2jpJVTT4iG1S1j2TaMpc4OOwzaETM7XWmePYhhFR1JkSQzOCWENNzcwbgWG/Wy14sOSUtjjXx/spwzy1xJ3+Da4v4jq1MN5b2OcXQ9kHKGBmhyAG0+kx7W/CThn4dlY16gOUSx8GHhwt1DRBIuIELi6nEBVqeZUzOcTcAgNnpcQ0aCBAW3/qDQwkMOVoAIEG51/PsYXbXo+KXvchJvsj1KlxtgaIIiBEdPRbmG4r5jYmenULxujjXAENdLLkfFLexzD8yrDA8Xq04dJgzB2Max1heX1Xo/Ngk0lx2PYafV6bNjTbSl3+J6njn5GEk67LguOcVc45WFYcTxp1Rn2lQNsSBN7TJ9FoeWwUvNpEwdarvi10pzaBBl0bgBLHpMi/8ARUVZtdjUHsafNfMnj8BSqsY7ECzA7mLi0NmDzRBMxoDIlcZxfiLKkNY0AAwCLAgCIawfCO0lXnEcXTZRdTqMdkcbAGBIM+p01suUxj2F5NNpay0AkEi25AG8rZjhRgll3Ltb613MRWMrIghWFJihNryFIqOVRoYkKRdIiBab7meqigAQAiEkgHCEShAG0gCyAgqwqG15HtHyUgwzAuZi039AoymmISYKYHcfvZEIERU43E/qohOEADCJEiRNx1Cvv9cGQU2w0CY5GA3iRMGRYdPVVuAfSAcKgBmNQdOxbcLb/wBLpkNeHnITERJmepDTHeCoNJvnsXKUoRqLXtfVfPsWuBxz7MFSm1sauk03dCcxOQjqx3yVhTwrC6Kwc0aZh9oyInM2owiRANiJWDDYDCsqOLXhhyPhssqCS05ZY90ukGw65Ve8Kdg2YesCRyMfyZXU87jlDbE/E4kiJ+6Vow41k5a4RjyueLJtg+enD/JY8MwdGkTUoVqPluGUEOL3PLiBlyxfWO0LWxHB3YfOahcHVgHPa0Nc1mU5oY0yLERzd46qh4NwzPL6YLeobch0OMtnUaGO3e3UY3ioxDmYeKjPMEVC1pBBAJIGcA6E9FfOKcFtrzpdCnLjnjyuOS78+bNHBms3LRyhpzhzX2ADI1tpy9dFQcR4jlqPpgZs7g4gWhhEkWjqPT1WXifFQ5zTlljYa151cWNaHBxGljM3jvK1P54uqea5mW/LDbEX6cxy6SqtPjnpFOcY3ffuvl1IOO9qxYnixYG02t8oMdINnEugRLmtBtfW/VXuJwwrYbzDDuR7rWDYgxlJ5RbofVVfE8CKeHJ811QZs8NHKC4kuzE76dTdUDuI1BAa4ho0FrzqTt/hbcKWVKd8r9+IShJ1sdGxiaYIADWgtN3NMg2sCBad5ncysFM+W7LBIJExBBI0iB0J91P+ccXAvc2ZuHMETECT3F1Z8OxLW1AyqWOYCwx8UTfMDYjLaxjQBbIzrhrny5+43uS8SpquLIewFrT9RtaNFvU62eG0wSbXIhrTuAATttK3OPvpvJNMl2WS4iQDeAex7d1V4aiKZa8ElsiIMevpeFNSk7Iy2yimlz5+Jt0cB5tWkxx5HOgDd0bSBBM6DaV1uI4dU/lDAGZhOWZIymziJG0H0XLYLHgiH2kyBENDgQSWunlNhHoutpcWfToBrSw5RbM7KSHOJEydROszquXrYPa2EZVNWv4OE4ngGPGZ7ny2RlAuXOEgknQERd0KnwHBqlQiIA3dIawetR0NHyldfWpuxVaalTK1ziQAC8CYJIdUysbpE3Wvx3CMa0spVGZ2nXMHnLNuYAwY3tfRc21FLwOnjc81pNWis4lw6lTwry0guBbcAw6TYhzgC606QLiy5kuWTEVXuMOeXR1cXfMSsYTiqL8k1KqXRUIhJu4k9uh9VIFRcy/5ptFZAJLJUaJMGRsdCRtbZR27qDQwZrcwEihEbpACEwUJgbMKVuiipDsplIkwmEkAMIIixCEEyZKYgKc2ibXPz9Pb2SThAhFWmFx1YNaGtLgOgfp3gwQVWBWGG43WYIDrd/8AIg/VKSLMckrTbV+H+0XT+PvqDyjhgAYADWAhp/tBbLfk4aroML4fbRw762JADKgljSP7QQcwMi5jXZUHCsZiasXe6dm1ntNyZsZHy7bKw4jw3M5tR1dzmEgFsEFoyjKYJIOwXR0Lbb2/M5+ohspS4vleZa8KxDcPla2rlc5ocbuMZrWmetxvChgOK8ud32dPMQC0QXyYGcNMmJBgH6KjxTCyawEgZcpH9untEytXGeYWNyOJZIfI0D4bMxca29e66GTSwi213/fqVRlLIvafzL7j/DKlUNp0wMtMOcHfCamkk5QTmdBM3Wzwem1mZzKkGgBJqZSMjtgwyHERtqqDD+IHsGXM6YcBIvOrXEk3vJjutVvHK7W6sdMhxexrydDcuG0fXosUMORe94mjtRb1Kpe6qyj5damDJY1rmazJAdAJnWDbZab+DOYWDy+d4EAXgm9mn92UMNxVpexgbzOEFwlhzm4dbX00uumpY+sKzK+rQ2J68sENJkNJE9Ylc/UJptcqyXRHP4nh02qDTSbE9f36Kuq4GkeVkgmMpNutjOmy6HjlZrnDK0CALkkuibZpAEze3X1VRh6TA+9+oAm42E9VhjlyY3xJ/DsKTpcFfXpObTyuaRcy68+h2jt2Wzw6vSy+WSQ77rg0EXtDgb3n6Lo+J8Kp5XczmC05ojY2cYJ7HsuaGFNJ+cEOAMMsCCJ76LtaTWuctk+GUKXrIWZKmCDgc1V0Ai25gay46C+k7re4dwOpULTQp5g3Vx7mIBProO6xcL4XWxtYNY3mM5nE2YABJPa4A3PuV7F4d8OUcJTtL6hABef+0bBU+kdRjinC/a8vydDQ48m5SpNdOV9ig/8AQ7axacQW5W/C1o5vm42jtHzWn4j/AIa4ao37N9Wm7Y5i9uluV23pC7guutDiGOABuuBPUZG7s7GDQ44JRS4PnbjfCKmFquo1BcXBGjm7EfVaBNoXd/xMqteKLvvS4T2gfouEXSxTcoJswZoKE3FEYTThRPdWEELKpM0IgEmI1kb227ICi5RAghCZURiQkhIDdAUmxB1m0dO8qKZCsKQhCAEyLJiEhOEBAgTkxHzQGpz1TEb7aVDI0uccx2Dvf7phdL4T8M+c11WiKNSHZfts5AtMhuUA6jULiV6L4JrvwtHnt5jswG4ENAnvb6qjPJwg6NenjHLlVql5fcuaHAq1NsVRRIaQ5uRgDARBBa0QQQ7MqvE4B7mzmLRUcbNFw4CSbyYsfddLi/EDGt+0e1kj7xgm02Gp9lynGuM1gz7GlUDXiQ/KR1FrWPf0Wj0Rnyqck1wyPpnFiqGyS3Lh9OniV9XCOfScx1RwcCModdrjGlvgm97/ACWlwvDVBUEAgA3JIAHrO/8AhbuAc88r5a4SQCPiIN5+UrBia76b7Et/qiAZIB3BLQf8r0bnxbOPBdY38BcWwoY5sZhcjM8b2MCNu/fZLBUGvZJyyXCZcAAXRLj2UuIcTe6IcXEAghwBsNHbjcrRo4u4BAdMDMPwjp2WXNjcn1otxbttdyxxHAvKzYikRWpU3HMWTabNP56K7PF3ZfLtlc2CDdsgg5so3iVHgvEcPTo5C4Uy+czdn/8AK8AW1/Va2MwjGmGhzmQS1wvm/qi0j66dDA4+qT95O2W1JScZqmiuqVBLiJdvJ/T96JtrOaZIF7gxb27FWPCMPSfWY2o45SdRAI1t0hb3iXDNpAFgLWwQ0G8n4d9gI91zW/Eg1b29ykfXdUIvLog5pM822u0HbTus+Fwz82hLTzCQIsDFjqLa9ljwGFLnCXW6xcCIXTcKpCsz+XpvBkfG+xAboAdG9N04Ld0JOCiqIeDcbTw/mR8TyCewvA9NT8107vEoNpnpHVeYY4upVHgiIHtE6ESHCN59lpYfj5Y6Q4n5Eo1Giy3vu7O/odVg9UozVNeP1PWRxbKHPdaRyj13XH8Z4/MgFc/i+O1a1gdpt0XPcTxWrZlx1PQdPUqvFp23yX59XGMfYH4h4l5zmgGQ0G/UnWO1gqkJwgf+F0YxSVI48pbnbBRcFKUlIRFMohASYyBCSyVItAi17zJ69tvZYioNAJC3KGGploLqzWn+kteY+YEIRtYWNTYIuRPv8tFEFTNR3U6AanQaD0CkioimBEe490vVCZEYbeB9Ew3fb97IaCSAPQbfUoI2TEJMBDo2QgRceEcG2riWh92tBeR1iIHuR7LreK4wtcSC6QHWBgGdDa8j8h0XI+Fa+Sv6tcPwP5K641Vm6xZm/WHV0lepZrVOMPc/OQ0EbhoB99d+qtvDXFGurinXvTqWcTqIkhwOohcs55P7/NdNhcYxtMU6XM94yluQkmI5okQLHUgbnvPHayKVshmUPUyxpLodHxbw2WkVsMPNaeYvBAa22XNOhkarj8fhTmPmOc5+4IhpnSNZuupwPiF4/wDb0QTQmHkNjyzaQLQARBgazPVWPivw35gNam2R8RgiwMQR1FrrvYdRztnyn0Z51+xyvmed06U5gOnKQDGt9b/+VlqcNqn7JjKZNz5nwkZPikHbv63WLhzXPc4RIaY/3G0NvbaSRoFbY01WgQYMGbSTmIJM6gaa9Fpy1NVfJYpuMuChw2VxDajw3LMWls733mArik6Wua452iZIMxpcdFXNwzXQ0Mg2OZrhf5TH529rHhLWHlDSSajJJAlrT8UEaWH0WTLgi1w+EW5MzftS6m1j8rWOdDS1zwGgcuflPwjUbGdLLHxfjHmEZhysiADpAgCfRWHHsrq32hhocQxgF4zEkn36+2qz8C4RhKz8tUE5zyuzEZIEaAcwlecSc5bS2WTZXma+CphrHOMZiyS533Gyb/h9Fir+I6eGw3lUuaq8nNlicpsBI0Gp1nmW54t8PClTZTpPJpB0uJgOLvuwBqDr8h1XPMwTKUPeBa8Xk9Aem2g9F0NNpFH2pSKpZrXKL3gfE6GJoVKD6FOm8AZiARmv8WgFt9zCrKzGYcZmhuQObJtLmTLj1da3zCp2YllWsW1Sac/C4CId1J/LSy6Grw2plyPLajpNy1sBoNg6dD3AhaZZFjTaILBLLNR6ePWivq16VR4lgAg5SDkMEm4qUwLR1BVTxzBAtBp8+4cS0ui1s7SRUGut1ZMwjWuygeUbkwMzT6tJkeoPyXP0+HNf/wBCoAY+FxgHsx/Xs6D6rHGW7ub/AFSxSSafh/rqVKRWbEYdzHZXtLT0P7usSsDoFkHZSyqEJjTsCoKZUHBIkiRhQITCboURmJCcIUaGbw0SSTUikITISTMJkRscRBGqbO+m40sohMJkQGqEIQBOg4hwIMGdendWrcaHkhx9IsHehIsPUKnQQozxqRbizPG7XTwOgplhc0NhoG7TvtBJ12k6bQsxxXlyylbNZ0GXO7F42O4GvZc7Qpuc4NYCXHQCZ+i33uNNsPkuI9O2UEbdXfIdVD1bT4Za80JRe6HV/qOn4BiyyoykHgtcWB5EFlj8DesAySN9V0v+teTTbXoPz0qmZsGCJgg5m6tIBv77LieC4M1i3M4spmA6IDsmuRmwJG52d3V1jaIpuLWOADrOpxIbStkbkdaXQ4zqco2Ksx5NqafQzajC3OE65f0flXh9y8wnCmlja7T5bHvgXDgxwMkkRdk69RK2R4fLnPqva2pnc8vbSfJaXEnNTIMOEfdIW14d8R4YZ6DA1jacGp5l2cwFs8fEHW1F5UsRw6gMSatPzKLQwNc5jXvY9p2AFnWIg7K2GRqKSZnzOU8jcqT8jlsd4NY5zvLquDQMxNVhYBeLuFuovdQ4Ng/5WrmrCQBLRmBmJg32/fRddRxLH1TToDLTY1rJL2Me4Ng2YJdbe15C0Hu8yuKDqDS6ZY94LGkXlrg2YmZBy9dEZZT2NRHhnDf/ANqbj5HL8aDaFVrh9qamchwkyY1MxFpPyVlhfDYxIdVdiHU8seSQWtaQL3a67TN5EgggzdWPEPCYblrg5nMdny0weXYiWs+0jvBssAo1a1bI5xawS45mZSR0HNr3P6GrFhhBeZGc3J2ZKwAoO82o6o5jGsDogAktIcLy6997qqq4CnV52uD3OMkaXtYgaDSOyueL4MGmQH1eWTlDmQGn7xaRMamR0VYaR4cczH+bUzNqOcRDTQEy2nf4h8RPSO6tU3GXH07hUJYe6lfXtX6mV2L4Q+tSZXYxuIpMkOY0w8D72UQIcLQJ/FZ8PmptzNf5tA/DUeHZmECC2q2LC0SAADYwusFMMeMbhzNCs2arALXFqjQPvA/EPXdUfHKRa51XDlvNd7BbP/dewdG++8rny1SyP2u/+PL4nSxaKeNJ430/z5ryOdrWcRHU+95nf1XEUarmkFpuu0x2IDaLjlyZWuhu2Y6FpPwtP9I30suJzdht9P8AKtwpU6LNTKVq+vkZMViTUdmdrER0/eqwoQVelRmbbdsColZC02Ma6fooFAIHKCkUnJEkRCaQTSZISEiChIDdqMIMERYHWbEAjTsQopJn0UiljlOFEptQRJR3SIQmmISYKSITAITakE5TEZcPXLDLfQ7W3Cjia7nuzO7D0A0A7ALGhKldkt8tu2+DdwGOqMqNeHG23bot/C4t9aq55BLWjMeriDDAfUkCOkqkg6/VZ8Pi3sa4NMZoBO+/+SoyguqXJbDM62ybr/J0nDnZmeW6C178zj/WZDjPq7K0dgV0OH4lNF7TULBUqiqWkxLSZYwWMDK0WANpXI8CZmpuzO5WzAFyOrje1iYtqp4bGOcRUmYIImfigspgelz/AMVU75RL1aVSatVxfyv8nf4HxO6jTqua2lEMyfZ87qlR3NmLcsiI2CPEXi99OqKrWMafJMOvIIeJt3Gw67LjMFiRJNQycxqROpkxJ9MvstriFbzczrHNQqtB0a2dGtO/wOP/ACRGb3U/3oQy4Y7N6VW/5/o7rA+MzWz0XNyAMbmmCXGoAWZc0iLzf2VLxbC1ajBVe485FEc0ZA9sC7dXioLRaH76LQ8OYbNij5kAGi2+xLeWR11XT0eChuFrUWPDnPktIAZDwOQiNwQLqier2zp+RfH0fGWFyV2rKjCHlwWJif5imKNU2B81jQBm7ywt+R6qy4mR5GSHNyjlc3aLgXmx0PYlVfAqualXw75Bc5uIpT911QZpBjaoHT6nqrvB4ynWois22YczZnK7dp9Cs2olKGRST5Tr+P4NejhGeFxkvZfP4f2soOC8X/lg+kwE0nEljdRTfALmAn7pBzAbQVU8S4s15M0y09ln4sW5y9pubOE7j4XR6W+QXNcRxpazNBmYHSVNQU57l3LZS9Vjqq6+Zpcdx+aKYOlz+QVOmb6pLoxioqkcmcnJ2wCE1FTIgCgppJAIKLk0iUExFNRCkoskQKFJCQGykQhSbMG3Se1/8lSKWGyQKSYCZEaYKUpgSgQyUkAppiBATcdYSTAkxwmSJHS4n2UU5SKAG3pYSRc7JQnHRRQBkpNBcASGgkAnoOqvqxZLGUzADSYJEgtgMkjUm/8A9lz0LNgR9o2DEqE06suxSinUlfKNzEkhxA2ge1vyV7QxAdRbSa15iIGUCDDsxmb3cdeqrn0iLlocFmw2Npt+6fkSPwWGUm+h0sVROkwWBxT8uVoZlblDrTFuk9FY1MDiqQzCqXdQQY/Bc5R4y77pI+ZVnQ4rUIu4+6ySjKzcpRrqaAxXlvzF3NzA2yhoLsw9RP4lYMPx/wAthbTAaCST3Pdb2Of5lnAO9RB9wqOvwtk2zN+oVyqXvEHNriKI1MV5hmbrQ4805WGZEn3gfqrGjw5k/H7j9Vj8SUg2iLzzCPYq7E0pqjJqE3BtnMJJlMuW45ZEJhhiYMTExaek9dUOdPQeiecxlk5ZmNp6x1hMZFRUnD1n9wopDQik5SUY+iRJEVIm377pIKTJEU0WQkBtxEyCJFvoZ9lEnqjMiUykAmoqU2TECk8i0CLDeb7lJro0/coTEOD8wgpNcpvfJlMQGP0SKScpiABBCfdDj11TAjKFIOjTUbpIACtnhjZqN7SfotVb/CmfaHsD+SryOossxq5ou8y0a7BK3YWuaV1z0dRjw1NWuGWnh6RW/TYoSZbE2aYlN1EeidMLLlUS2jTLfQqh8WO5GD+78iuneFyfi512D/cfwV2DmaM+pdY2c8UISC6ByhoRKIQAOGxUYTCjKCSESkUOQCkSQQkQpKJKiMgUIIQkM2k0IUikAmhCZEcoSQmIYUkkJiGShCEwGDaOvuhxJuSmhAhEoQhAxT2/Vb/BrvPp+YQhV5fcZZh99F+2msjcOhC5jZ14qzcw+HW23DoQoXyXUZG01lDUIQNGKqyy4rxf8bPQ/iEIWnT++ZNV7hQJhCFvOYBI20+qiShCBhG/7ukkhJkiJQE0JE10BQKEJCEXIQhRGf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" descr="data:image/jpeg;base64,/9j/4AAQSkZJRgABAQAAAQABAAD/2wCEAAoHCBQVFBcVFRQXFxcZGhscGhoaGBwZGhoaGxkYIBoaGRoaICwjGhwoIBkXJTUkKC0vMjIyGSI4PTgxPCwxMi8BCwsLDw4PHRERHDEoIygxMTEvMTEvMTExMTEvMTQvMTExMTExMTExMTExMTExMTExMTEvMTMxMTExMTExMS8xMf/AABEIALUBFgMBIgACEQEDEQH/xAAcAAABBQEBAQAAAAAAAAAAAAAEAAIDBQYHAQj/xABCEAACAQIEAwYDBQUIAQQDAAABAhEAAwQSITEFQVEGEyJhcYEykaEjQlKxwQcU0eHwM2JygpKisvFzFiRDUxU0wv/EABoBAAMBAQEBAAAAAAAAAAAAAAABAgMEBQb/xAAuEQACAgEDAwIDCAMAAAAAAAAAAQIRAxIhMQRBURNxIjKhBRQzQmGBkdEksfD/2gAMAwEAAhEDEQA/AOZ8Pwly62S2hd4JyiJgb7kfKhMSCCQRBBIIO4I3Bq17PuALwZiqG2A5Alh4xlKiQDrvNRYu6pxrFlCjvDpoQDHhOkCJg0htblRbvMplWIJBHsRBFEYc1YXrCa5kRnIDFQ+T7pnJl0O22tVmGamDVBkV4RTlFIimSH8IGHD2mud4XF1fBlXu3UsseKZUg6kEQQKE4p/b3v8Ay3P+bV7hb5tutxQpKmQGGZZ8xzojinEu+UA2raNnZyySMxfUyDJ3k786mfBtgdZEWVgd5YA6pHuNKz9zDshhhV7wJ5tkdGP11/jVZiVL3cvnl+tckJOLkux9D1eKOXHjn34RY8Kswk8219uVVOPt5bjDzn561oiQgUeij1oHF8Oe7eRVB8WhMEgRJ19p+VGCXx+4vtPCl0qS/K19QLhyHLdIYA92dCYka5jHMhQQP8VBqKnbBuDbGWTcAKAakgkgaecUwoQYIIPQiK7j5hKmICpAKaop4FAw+xjzmm4M/nsw15GP0r3H4kXHDCdEVddNienrHtRQwqFWZl+9pEAnwEwPlNA37YV2UEkAxrv9KKJjJMbbQkgDc7agfU6UX+6uCwXXKBJBjcT/ABoUCrWzjVhlKABlgxJkgaHXagoBBMAe/wA6KwNpWYg9DGk6waTN4FHP+FKzbY6idNSenvUouSp8j8RhsmXXcT+VKwQDJ2r25m0Dchp6V7aUEgHaaZA+6BpHnr1pWmI5aV7ctgRvrvT7TRv7UwI21inMp504inODzpDY0ppSG1SFNK9A0piIQte5KmCV6LdKwIcte5any15losZAUpVKVpUgOeYbFtbbMuU6QQwDKR5g1Nex5uKq3BMOWJB1OY6jXanPZtEqfGqvIAHiMgxOsaHTSojhD3ndr4jmyjzJ22mkaVuEWsVbz5zK5PgGplQpGXTbXWar8OaPucLuA3AEnujDkEED+IqvTQ0IU0WibU8iosOdKnIqjMsuC8Ge69tiha0WIbKwDEgE5YnMswBMc6h4jwspdvW10FpDcgmSF8HhJ0kjOBPOKZwrFC1et3CDCkzABaCCCQDoSJkA6VdDG4Z7jur5Xu2rtpjdGVAPALbtoQCQpOh0MetJ8FQdSTKns+/ideoB+X/dFW8N9u7coB9yP5VWcGeLq+cj6fyrSNAk/wBaVwZLUvc+u6TTPCr/ACspuLYiLiAfd8R9f+vzqwuXFVrbs7LbDgtlkzoSsqDrrHpNZ6/czszdTPty+lW7ePD/AOX6r/1WmnQ4nH6n3iOVeVa/YcLAfuSl9HZFVAAzK5m48KJ1XwkDprTOOBoTN+O7l2gL9nlCxyg6n8Waq+/gXTu5g94AVAknXL4TI38S7TuKbctusBww3gGY31yz5g7V2nzZ4tSIpJAG50FMUVNaJBBG4IInaQdJ8qQBjXL1vR8w5DMJGkjQneJO1Qu2Zi3UzVt8VwMkFFzFo8R1VhCLz0tmPUUDjVHeEAARAIAgAgCQPemKkQqKtXwi92WAgiNjvtrBquUUYe8UMpmNjzA5gA8qLBp9iFRU9h8pncRBHUGo1FT4dJYCJ12pDH4lwxBHy8+dKykmJim5daltEg6fxoGJ0YRPtUtjLEGJ/lSdy0abVJbtgrRYETJ0p7zzFONuDUr60hvkiyaU9RpUvdU9V0osRCE0pZKmyUstIZFlryKmK0slAEBWlU/d0qLA5+pGdfGrsiOQ0yNPgHqOkVLwzCXVNm+niL3CqgAs0ic8qRBEZjPLyqjUa61Z4K46FSjspUyCrEQYiRGxiaC26Rt8PhUz3841/e3FsbSxtHXoRlzVzVhtWobjWJ8ZN5mLqFYtDEqAQBJEiMx1GutZzEpQC3iFYZqKqvwjUY76UzOgnB4ZrtxLafE7BR78z5U1MK7XO7UZnzlABzIJGk+lHcB4nc7y1bDoii4GzEIpXct9qRIBEiJgzFXPBsILOKS5cK/a3Lq28sPlYXQNYlYKkwQTGamIyOHfK6t0YH61oeMXstsjm2g/X6VV8atoroE+HurcHk3h+Ianf86Lxt4G2pIB8IAnXU865Zx+NHv9Plf3WaTrYpRV5wZ/ARzB096pRVlwZ4cjqPyq862Of7Ln8VP2/ktr2OtsbFxnBNkwyBRmOYAZtQASrJJ0Igiq/jGIW4EKyQCwkiJkJEdBC7dQTz0RwE3GJ+GZ9aJxdgG2QBtqPal66tIp/ZctM5PlXRSqKntrJAmJO55edRLU1qAQSJEifSug8YLOBuKwAOpzZSDlkLuRPXpNeXg+Y95mzaTm320n2ijruOR4fUOmfJp1DFSeWbNl26moMa4a4SI2UaTEhVBidYkGgZFaYqQRuP651ah7cOFY+JefhjKNB06aVX2LckCQJ5narO/w9VNyCRlYgDfZQdTQAM8ZV01jWnWbJMkcvz6V41kgAzIO1S2Gyk6AyI1qUVO73QnslTBqSxAMmnXXzGfKpsKgJIInTSnZNEd0yaelqQT0pmJdUMQxMSQoLEeZjb9aJwxzLmQhlM7eW9KwoiVedVnEe0lm2wVQbh55SIHvzNVPaTjOYm1bMINGYfePQH8P51nWoA6fhL6XED22lT9DGx6Gp+VZHsRm7y4JbLlBj7szoT0MT669K2YFAyEJUgSpVSnhKmx0Q93Tu6qcJXuWlY6B8lKp8tKgDDpbfvbOW5bc3C4ZyFdO7Vp1zaDKs9NdJNDWbtlsUbjWybRckW1HxDXKoAy6ExMQYPWnW+KoHaLbJb7h7KIGDZS4HiZiBm13MTtRvB8Zg0GGLoy3Lbubr5CwIh+6gB/FDZNMo251pRLYfd4RhjdNo23S7cVSEBYLh5tMxzlpzeMAZWg6jrWCxC863CXLPdXlTHDvbrjNduW7qF7eSTbAAYrLkgyYgARoDWMxI0pMqDBLTRUz3KGFEok0FWnsNsyWAAJJ2AEk+g50bZkHQEMOkggj01BqK2oEZe8FzWSMpGWDmIB1zR51dcOv3LeKNyWtoAzsV0zpbEldjMnKD/iNUZNUV1y4zBQzEhBCgmQo3gdB5UnuEqq8ln61ccbTKLLeApl1CjUOwV3D9Sc4I3AFDYqzbCFso8oJ3O1Zykk1sdWLHOeOTUqS5X6FZRWAeLinzj50NT1aNelOcdSonpcqxT1M0V6+q6FgCQYnaYMT0EgD3oPh+ILMwYzOv8qhfAOzoO8RjcUtmmFWJzKT5dRprXjWHtOucQYnflsQfPyrF4lGP6npw+0ZZc3iK7f2MxFrK5HuPQ1LhLWd1XqwHtzonH25Acf0DtQ1lipBG4M/91rjlqimed1mL08zS45Xsw/9zTMo8SyHnVWylSeegy6bzymortnI7LM5SRI8qmfHlxDIuubUaHxTm8uf0FNvuHdmAgEzEzHvAn5VZyjUFWBxdwghoO+4gg7cudDYcwwJAPrt66dKtn0S5Dq4Yk6EaTHI6nfl0oAr80gDoKLwgGoOUTGp9RpTLkELAG2tS2LIIJJjb8wPlrUo0mqfNjsTBcxHt/KnWbMz5CadesZGyzNS4cMJK+9BALicEytnttDmJBko/TMOR/vD61Tcc4l3dshVa1dfRgNisatOzeTDWtS0k671zvjnEO8uuTuoyDp4Tr9ZoQMqmaTXjgcq9Opp2Iw7JGZSoYSpIiR1HUVQMvuznHVsxbuKBbJkuAS2bkSOYiBptW/sMrqGQhlOoYGQR5GuPNNWHCeN3sMZtt4T8SNqre3I+YpNAjq4t0/LVZwLtFZxQAU5LnO2x19VP3hV0VqCyHLTStTla8yUADxSoju6VAUc1xPAbqXbdoZHa6YQo0oSGKkZoEFSDPTnQ2GwVy5c7pFzXJYZQQJKzOpIHI1uOC3bNt8KTFpoZLaXM7t3hvReJdV1LDRTplk6kGKyl7g9x8QFj7K7fdEu65WOds2WRMiGGo5VoZkV3guJU3A1hwbShrmgORSCQzFSYBAPyqnvLNbzhfFrd289ts6i07vaAVSvd27DWyt0sfCoABnXVvSsKuwoAGW1RNtK9VacKBojeVIZTBGx6UxcXc2LTow1A2cy3Lma0PA+Gd4ytmtNIuRbLqWDKjlS9skHJI38xQOIwSLir1sKGCMQBssZhJ02gGQPzpIqW+5De4hcupbRiItiBA1OgEuZ8TQoE9BXl28WVV6fXp9Kc62wtohYBJB11ZQF8Z6GS2nlRWIwttVJ1nlrUzkk1ZthxTlCTi1Xcr1WpMPee2wZGKsJgjfUQfoTXgFKKtMwa2LtMVaBtOtxgyQDmWVyHOXUwozEGBPPN5aQcSuKzLlZSuWYXcMxJbP/AHpJ9gKZ/wDjGFwWywByBySJCysxpMnUD3qG7YyFfEGkToCIgkEHMBzB8qHughLTJMsMJ47ZU8tP4UIBUuAeGHQ6VPibBzgASW2A61hB6ZOPk9Pqo+rgjkXK2ft2LDD4ZZtHIHQ2/FpPimSNNm+6J60LilAuNAgToAIgHUaSY+dNU3LYAl1BEgSQMp0mOhojDIWJuMZJPPmeZq5z0o4+mwPLKh+HwhMDmSPYf9US/DyoZp+FiNt4jn11piPMx93b1FTPjSwIKrr05bax10pY5Np2bdbjjCUdPFf6ImslYnnRGHzCcvodBzOlRzMeQij8FdCghhoY2AnQz8qpHHKr2IXDE+LfSiMO2WfOvbrZmn0ojDAQZI160hA+LvQrP0Un5CuUFwRJ3O/qTvXU+0OmHvEf/U23WDXO+HcCv3v7O2x03Iyrv+JtKpAybsxwb95vAEfZpq56jkg8z+U10TjXAreIti2xK5YKlfumCNtiIO1T8C4MuHtrbXU7s34m5n05DyFWfd61LkVRxzj3Z+/hT9oM1v7txfhPkfwnyP1qnY1327aDAqwDKRBBEgjoRWG7SdhAQbmF0PO0dj/42O3odPMU1LyS4+DnQcgggkEagjQg9QRsa2/Z7tyVi3ipZdhdA8Q/xgfEPMa+tYvE2WRijqyMuhVhBHqDUJqqsXB3rDutxQ6MHUiQymQR5EVMErinAuP3sI8228JPittqje3I+YrqfZ7tPYxYhTkuc7bHxeq/jHp8qiUWi07LgrXtemvKko45d4tfe4l17rtdSMjsZK5TKxI5GpF4zfHdjvDFp2uW5VTldiSzbayWOhka0f3GCGIdDbu5ECoqBmD3rhuZWuK2X7NQJMEH1oDEWLVnFXLV1XuW7dx1i2wRm3CwxBHT1itjEis8RuIl1FIAu/H4RmOpOjRKgyZjehZrT8R4BZVMVdTOFtLaCqzhmF1ghuBiB4gocDQRLbmDWVmgCUGlNMU17NABnD8YbVwPlzaMpWYlWUgiRqNDuNaIxnF87BjaX70wQMxLh0JIX7sAeYqPg3Djfupb8QViZaNIAJMGIJ0iK94ZhLdy4bbswk5UyiWLFwonSAoEk+W1JlxfYr3xGYKuWIkmObEAEgcthRlzEZlUdBr61HicIiC2VYsGkExAzALOXTVfFHsa9NgBScx08qiTVqzbHGShLTx3GrU9q+9tsyMVYTBBg6761AlPIJ2E+lWYrdFqcXaDqytcLBFWSsQAkHTMZk/nQLuC2m0AD5URhuGE3O7JjwhjAk6qpgDnqwr3GYQ2mCkyYnaNZIO/KQdaCaPLYq8w3iNt5CwwMnYfinTpVElwDSCY3jl/XlRg4kttORzfD5n+FYZE09SPU6OcZxeOb2ar+ifiN1FKAukZQAZ3J1Mzzn6AUXcAVABzrHXVLPnYz+np0FXfA3ZlYGYVoWfTWPeleuSLlH7thafL2X9lvgBBqzvSFcSCCSY0PxEfXegMIPEKMbDwMxIEkwOZiJP1pxdSZz5oueKLXZv6iugGIAGnLzovB2AQdM22nQT1n1+VDm3EedE4awW2Magc9Zq1wck71O0OuW4YiI209qKw9gEE66RtURtFSQdxROHtnWDHvTED8Ss5bbj0/MU/glr7IGef8v0r3igItvJkx+opcCRjYXpLf82H6Uuwdw0JrvTyuteqpnzqTLrUlDSpqPEuUWYkkqoHmzAD859qWJx1tCcxPhEsQjMF0nUqCBprVN2n4qO7TumLMXGifEvIFlOqiWXcdKdEgHacW2w12/esW7ptXDbQ6ocuZEPiBJkMW+Qrk9widBA5DeB0nnWn7T8Qud1astbuWxrc8V0sHVyWVig0XUk+oqg4lhxbuZA2aFQk/wB5kViNOhMe1axIYIaSXCpDKSpBkEGCD1BG1bfsv2Us43Bsy3Ml9HYSJIggZQ6nkdYI/Sszxrgd/CvkvWyv4WGqN/hbn6b0Wgo1PBP2hMiZMSrXI+F0gMfJgSAfUUqwNKlpQWdIxOOtvftMccov2lZlxIdu7g3TFp3gvItMwAA57mg3fA/vFq+lwDNibjXLZ+G3bDMbbQBImFO53rJIpYhVBJJgACSSdgANSadatOzBFVmcmAoBLE9ABqT5VQjQ8Le01rGtcxNu294FVDhyzEXFuZpVTo2o9RWdDUdb4Ji2z5cNdPdki54D4CACQ07EAgx51XBqAJ1NOmokOlPmgC34NxHLctLduutm0+cJBdQwM6JyJJOvnReHvYNM2S7dV2tuve92TDNcGqppllB10k1TYDCNduBFKgwSWYwqqBJZiAYHn50VhOEXLly5alVa2YOaQC2bKqjTdjtNAHvF7ttjb7p2KqgXKyZQkAaAz4pOYzAoNrkgfWi8Twxrfdy6HvBy1ysIlW8/Eu2mtQ3cIVEk/SobV7m8FNwbitu41DU9pyDKkg+RihVorD22YwqknoAT76cqbM4suUxdlWR0F0OoGugnLbyhdG2JAnnBNQcRxQuOGAIhQDMbySYjlrA8gKNXg6i8LRLwbefYZviyzpPh3b/CKG4pgxadVEwUDa+ciRoNDEj1pAwUIDrMEcxuP5eVZ/G3y7k6bxp5c/erzFXMttz/AHT9dKz2DVWdVbYz16GBp5xTqxKTi7QUmJGXXcfUeVE4LjT23JIm2T8M/Dr92tBhuyq5CpVTc7tWU5jlLRqCeuhnTQTWS4hhmt3GUqVEnL0InQg8xUwgldG2fqJ5a1djdcOxdu5DI07SOY8iOVXQt+KelcmsYh7bBkYqw5j+ta3fDu0YdFFwBGJAzfdOn+3b0rLJB3sd3SZYqD1F+660Vhrkcp5jyPlQ+6qaOweSNTBB676HbSqg/hOXqVWRvzv/ACes+YknnU9lyNhOtQPqxjrRWGcAEGdao5wDj13Lh7zxqLbH5CedQ9icabuDt7lkLK5IjxZi2nUQwojjuFt3rN1bmYIRmOUwfD4v0qTszZtW8Na7lSFdVcnWWJUamee1LsC5LJAZqSDPnXib09zALHkCfkKRZnuK2M1q64LK9253awSAZdbayvwsNCdRzNVva2zcNxLZuZiFAVioDq1wuBBWPwL860j4YxhrZ3zB2/yIWn/WU+dZ/HXrbcQU3GAAvHVpgCytuCJ0+JW+dUmS0Y/t0ve8SNpR8PdWlA8wug93qo4pZe/isQbazla40dLdsxp1hQKsuG4g3eIXMQAWh7l0aqICksp8Wnwr51afsksd5jLrsJAsvM8y7oD9M3zq7pEVbBP2Z8Y7nFd0xhL4C+QuCch95I9xXXMbgEuoUuIrod1YSP5HzrhfarhLYLGXLYkBWD2jzyEyhHpt6rXcOy/FVxeEt3xGYrDjpcXRx89R5EVE1+ZFw8M5zx79mT582EYFD912gr6N94euvrXtdYIFKo9Vj0I4j+zzBB8V3pGbucjBQQPE7Zc8sCIQZn6+ERrVYe9tYtyAVYXLoLBO9ygls7LGjFVJMjaOVV3DcY1m7auqAWturgEkAlTIBjWPSrJe098LaUBALT3HUeIg96WLq4LQynMRGk85roMTUYw9474Z7LMjrnt4gF1OZcJbIJAIUuVQMVYmM3OufK2lWl3tFiG70ZkAukZgLawsLlAtSCbYywPDGgFVM0ATodKeDUaHSng0gNN2TxdsXFt9xaz5LnjLENcO4RszZFEenw71ccOxFuziL13vbTd79oNQMgW6c+41fKWgCJmsNZtM5CojOx2VVLMfRRqedFYHht26WW3bZyvxAQMupGuYjoaBhvEii28PbS4r5EOqCIkgjMATFyZnn8PtFjbwYLHST6/1NNu8MuWzbDqF7wEp4lMgRzUmNxoa9fBFVzFh9azk46lZ04lk9OWlbPn9gdRRWGdlMqxU9QSNOhjlUCiicNYdzCKzGJOVS0AbkgchWhzF83G1L5+6lojMWExIYDRdg4n0086Av3M0QICqFAmdAOvmZPvRlnB2u+yakNbBRXYgl2iASgnUSQI5ietQY5EDLkWAUVomdSOvnuehkVDLXBV8SQm2VG5I/MUzgnDmtOt1iMy6qNwCeZnfSisSvh9xVngVOZY3Anz0HKnZJYWsdeMQ7aDSANtPL0/o1DiMOl0FbihpOs7z1HQ1aYF1DZmKhmVQMxEKQ4LAnkNVjyU0Hl1PPU/nSKMljuzNwN9lNxSdvvL6xuPMVT3sKyqS2hBjKZneD/XnW3HG1sXS5g5M+krJOUAKs7Hc1jsdii4EgifFLNmJEsN+kzVLcV0y04F2huWVyN47Y+6d1H90/ofpXQuDYq1fQOjyCYOwK76MNwa5Y3DrttFdkOR1DBtxqNj0OuxpmAxt202a05QzuI+RncabGojG7OjO9oy/SjsbqAxA2BonDICCSOYrG8D7WpcPd34t3ZjNPgY+v3T66edbGzbkb8wKTVGCdjcdGS50yt/xNE4F1Fu2B+FPbwihccsW7g6K3/E0bhlUInov/EUr2KXJLbbWoeKO/dtkALMVUA/3mAPMSYJ5j1qa2wmo7zTctL5s59FUr/yuLSGVb8TdbxZ2tzbt7PbuWR9o0kZ5df8A4hB21rLHFOBib5Y23tYYtoAZfEO7LJMgghtxB299bi7pFrGXAYLsban0VbY/3l/nWF7R3BbwmIykxexa2lJJJNvD21B+LWMwNXEllNwXDquExV51VgUKJIkhgEUEch/a/Na1v7GLP/7Vz/xoP9xP5iszjuFpb4bbuFRnYI06z9pccjyHgVPnW5/ZBhSMFcf8d1o9FVB+c05v4WKPI39rPBu+w64lB47OjedtiJ/0mD6E1nf2Scc7u8+FY+G94k8rijUf5lH+0V17EYVbiMjjMrgqw6giCPlXzpxXB3MDjGQEh7NwFG6gENbb3EfWlB6lpHLZ2fRGavaG4NxFMTYt312dQYHI/eU+hke1KsqKOFJ2cy3rtq7eFtbSoXuKhfxXMgRAhKsTLwTsMp5VBhODTi3w9wkC0bmcqRmK2wScm4zGBHLzrU4rhF5sdfxBsm4Ut23to6+G5ca2iAnN4SiNmJ8QgqPSguF2jhsRbxN6/b726b6urMsW7niANxw5OUsN422muowI24Bhke9aY3C4XOkkjuk7kXA13wqjEsckAjUc5E48GttjOL4c3MRda+WcoLRQZmt4gCyqgjQjS6GaW0jLABrECgCdDpTxUSHSpQaQzT9k7dgXMzXXz91cLqLeXIJA8NwtqxEbAfEaficJctX8RfK5cq3LlqDoczm2rCIiCxOw1ArPYPFXLTi5aco4mGUwRIg/QmntibjaM7NAiCSfDMxHSdaADuJjIbVtBpbtpEQJZhnZjHMk/QUPxjHyFVdyMxPToPzposvIBRgSJAIIJHIidx50H+5OzEkQOeusTUPTqTZ045ZFjcYp0+f2H8NfUgn0FWttiNjH6+R8qor+GZNeXX+NH8KxDu2QqWgSWAkqsiWI6Capo5kac8XEjJaRcohZ8RGixBInRgSP8UVDfvm4cxgaAQBAAA5D6+9F9zbS8wVFZBbzEMS4XQAEERqWK6mYzHTSvOJ4dbdwosQFTYgz4BJ05kyahs0iVfEWy2mPp+dWeCt95ly8xIkxpE0JirYKfCG1WAdviA/jVlgSoaScoCtBy5tYOXSlZVUFYXCSxRnCkRyJ3IGnnrVe9vxjUas5MjksgbQea86PGKVTngtEEknLOX021/KgrhBDkEGEyiDzc6//AM0Jiasp7qqbTlol7qrGpJIBYgHf8O52FB43CMEQBPElpC+mqkSzT0Hi2qXFFnaxatgBizMIMHUkDeI8Knnzqy7M4IviLrvqpXLrvDtAB9kPOrukRTssexWNW5ba08HISIOoKNJGh6aj5U3ivZZYLYcayT3Z0B0g5WP5H5iqHCg4HH5GPgDZSettog+2h9jXSFXxVg5aJWu56Hp+rBRfZnGcRaZXKupVgdVYQRWo7JdoMVbuW7KnvEdlUKx1WT91uQAkxtpyrXdp+GW7ti47IC9tGZWHxDKJiehjasV2NxNq1fa9cKxbRioJgs50UL1MFqtZNZlPplCL33OpY9Yt3efgf/iaNs2gFX0H5VRYTiq4rCXLqKygrcGVokFQQdq0NuzoJPL9Kl7GCHWVHOoEI7935W7YH+olm+ipRFvzrL8Xwatbv3g0Ncud2oKhhq62Vg6MpnXQx5ULcGF3nZcNhvCMz3FvOCSIHiuvMAnQkcq5j2nxRe1g7YVg3dvdYEg5nxFxmlYJ5RvB8q2fai53TNaa+Lbph3NtVZ2Dm4TbyqtxiQ0KCAre1ZrCWLeL4zbS3Pdd4kQChyWkWTGhUkp6ya0h5JkFdvL9oWrdq2x8DKmQ5lIFu0i+K20QcytqRzFdD/ZjhsnDbE7tnf8A1XGj6RXK+3mMZmtoygFe8Yfad4WW4xuIzc1JFyYM127sthe7wWGt/hs259cgJ+ppT+VCj8xZZBXLv2y8BzW7eMQapFu5/gJ8DH0Ykf5hXVooXinDkv2rlm4PBcRlPuNx5jf2rKMtMrNGk1RyT9kfaBEW7hbzhVH2qEnQSQGX6qfnSrnfE8A+Hv3LNzRrbFTymDoR5EQfelXQ4p7mSk0D38S7mXdnPVmLfmabatliFVSxOgAEk+gG9b/EYQ2b+Gy2bNk3UY3M1oMtpLbMxYC7s+Q+LUyQAOVZUcUnFveSLYdng5S3dq8guoGuZVMirIBrfCcQy3WFp8tr+0JWMnkwOoPlQU1v77P394HNl7pjafKCjv8AuqB3uNo2dreU5ZMFhPMnnwoAmTapRUKHSpAaQzRdn8BDpcuC2EdW7rvWtlWflmQkmIzRI+LLGsUdwrBIL2M1VciX0th2CRmW6Mwz6kKBGg0k9KzXD8SLdxbmRXK6gNIGaNGOWCYOseVFXuK3HyEkSlo2QQBJQ5s09Scza+dSxlnxi88WGfNnCvmDDKysGgqF2CDQL5UNiXXKoXmMx/T9aCuYi5cILMzkKFE6wq7KPIU+3ZcICwiAN/ppvUSStM6cc8ixyjFbP6Ei1V4nKrKybgz5CDpp7UbcPPoP6/OosLgmvXO7SN1BMgQNATqROp2GtXE5mT3OO3hplVVIPhgwQ2QmCxPNAZHU1aYLiIu7nxQBB3gCBHURRGCwIZsRbdFXu0KoACykH8LciVBGbWM3pVT2kwJt33ZZClgQNisqI239RSdPYqNoubp8Puv/ACFWPD7AuNlJIGVjpqdATtVFg7jG2uZpbwk9QCwifaKucHijbbMADoRrtrz0rJ7F8hrYdM+TkWQANrvqwMelU+PUC25mfG0AmfgUjQnX4l686Ov8RYuDIXdjlEf1uxqqxV4ZLYBBgKWG+7hm28kb500HAPhX/wDdNERathQSuYgqoGmog5ixnyq27F3Q1u7lBjMoEmToGO/+YVn+D3JS/cafGW2Pkx6zEuPLStL2Lt5cKHiM1wzpzUAfpVTdRYQ3aIO3fDyyrfA1XRvNSdD7H/lV32P4h3toAmXtwjeY+6flp7UVi1W4rK2qsCp9CIrH9nr7YTGG0+zHu29/gb5kezVz3qjXc9LE1G32KzFYbEm5iEt94yC64ZQxAks0ErOule8O7OXi4DxbHMkyR6Ac62vBcOpxeNUja5bP+pK0ScPEZhyPQVU8jjskcsN3cnsZLsxiRbwV1DJOa7tsJEfpPvWmPGD5+9UPBLYOHxi6eC9eHtANaluEg8wJ8qxnOSkzpWPHKKXgDHGyoLEaAE/LWq5uIv8A+1tQDFwXGHXu0Zj/AL2SrHiPDVt2/GwhmRDoTo7gNtr8OaoTatPiyc6otu1oWBQFrjyQM4GoW2P9QqozbV0c88elpWVmO4xNy47Jp31rWRAFkG4R1iba8qyvYnGtbv3sT3Vy4wtP8AnK9wzmYk6DQ/WrLtGj28OCYPeJcYwCMpuOqISdQZAu9NjRnYFFt4K4zoxW7dRSy5WhFZAwKq/eA/HsvPeuhNqBzSpToyPagO+KAa33bkIpWBJ+4sgMw+FVG9fQFrFuqhe7MKAPkI/SuId2L3GbSKcwN+yJkn4RbL6nXdW+tfQwwq9KnMpNKhQlFN2ipPFGH/xn5/yqJuMv/wDX9f5Vc/uS9TXgwajzrmambLJDwcR/argGe4mKVCCwCPlnUqDlbboI/wAor2u03sMp+6p9RP515W0cskqolqLdnz7xHtFazOqs1xWsX7feZO7Je/czmVJMIu2kelV2G4+6pZRLKfZC4GJBYXRcmVuAR4YMR5UFZ4Pda8bLAW2VczlzCogTNmcgGBBHzAojglgFnUmVWSSvMKDqs9Yrrk6VmOGGuSiK/wAZxTi6pJCXSC6hAF0AAAkSqgACAeQqp7pvwn5Gto2CtqbqSzZLZuFoMW0NpHt5yPDmZmyR5c5rPYbGZzGWNOs/pU6n4OhYcLelS39iuAI0IinA0/HH7Q+35CoA9Wt0c046ZOPguOA4EX7uRjChHZoIB8KyACZ1JjSDzqy7KYFLqXmdVaFA8QmAVYkpzDyBB5a1X8I4xldBfuObVoNkRFU+JlK7SBMMfEZ2p446lsZbNkKO7VJJ8XeLnHe+HQsQ8QZGlFE2FcWxv2lowodLYDhdlDaqnmVQgTrNQ4+/oqj1/hQGO4m9587hAdvAgUHXnGrHzMmmENGYggAAa6elZygtSZ1Y801ilBLZ/Qc70zBsRcRuYJcevKoXfTeiuHW8zkysKAYZgubUeFZ3Y7QKutjmsscVxa93gfNCsGUqggANlzAAbDwr8qhx9m89x1dmBkSHJLSRpM61bi4oe6QkK1swU0TNbWHEfgLkDbeKrMViwbrk+HKqKdZ1UQYPOpruV3G4GybbsCZkIf8AdWj4c/iJyhgFY668tPeYrLpi1LiDyA10+8DVvhcQ+uQtMGcpjw85jlWc0yotFtj9e9LlJYqg2nQhZIG07+3nWd4r4Q7AgbgaEnYKRM6auflRaCSAWAKuSwO+gOv1X+hVFxC8WAEfFr8yTr56rTgnYSaoLcFMKgUwzAkgH7rE79dFFbLs1hSmFtFj8WvUy0t+tZDE3barlgLpE5dYyEHbcknetPh+IgWrVtZhAIkydhSypuOxWJpSLrMASKzXbfCwLeIXfRH9vhP6fKjjitddPWp7qrdttbbUMpHkDuD+vtXPDVGaZ2OcfTlHyBdiuJG7ev3G+JrdrN5soKk+/wCtaDF9rMLaOVmZyCQRbWYI5EmBNcy4XxF8K93TxFSg6BgdD6b1X940RP8AM9TXS8SlK3wcXqNRpHRezXE7d39/ymM7G4itAaCpB05xA2reC6BFfP1poPn5b+1a/s/xW6txTce8yHMRmdipJHRjrAnbrWeXFfxI0w5adM61cdSsEAjmCJB9jVbxXAYdbVxlQpIA8DuiktCiUQ5W+IcqqzxpY0DGvL3G83dAIZzgkExois2/kwSuSLmux2tQk27Mh+0C5aUm3ZXKhuKAATlC2rekA7DNefTaVNb7sthUs4bhyd1Lw11oVc/ituTqSI1uLzrkvG8UcTiQJ+NoHOM9wn8mHyrqGM4wLbkpl+yw7RM6TtEeVquucmlFHHoUnJoxfYhu/wCOrd5G7fu67xFwr9Std+S4K+ev2YYlbWLa6wLBbTCAObMo9tAa6/h+1tjWbbj01/6p5J1KjCMG1waY3h0qN8TVIO01lmgLp1MgfUVDiOOWuVcmTK7NseG+UXRxNKsq/aG3+Fv9NKstc/B0elE53imt/vOONy3nDLhlgMUID90CAw1A1EgRIEVV4Xhos376q0hWuqum2SYO+vpSpV68/lOTpfxV/wB2Lu9wRcTYxdwObfdkM4gMbhTDoRLaZQWLMRrJPlWA4Z8fsa8pU38osP4y9zziH9ofb8hQ1KlTjwTm/El7sJ4dhe9uBJyzzifpIqw4Jw5LwuZ5mDlgwAwVmzEfe+GI03pUqZkOxt1c1hltpbm3JCSAZdomSZIAAnnFQcTuGAOVKlWL+dHo4n/iz90V9PtXCrZhuCCPUbUqVbHnBF7HXbh8Tk76aBRMTCiANh8qHmlSoA8qy4PiGVtDoAZHI+Rr2lQAVxLFlJZdGeCTPKWEfTfzNUi3DI8v6/SlSoAIa4XkHkGb3irfFYnuxaKqNYn/AEj+Ne0qh8Fw5QE/FXzHTn1qazxVyQuw9TSpUUOT3ZWYu5mbNEE7/wAaiBiKVKrMxLuKPxGNMLAgpJUg7SdvSvaVItBB7RP+H/d/Km/+obhIIEQrDed48vKlSrOkWm6ZX4O/kuK8TBmJjbbWjcRx244ubjOoU+KdNd5Gu5pUqbSKTZDwbirWC7KJJAG8be1WS9rbg+7/ALv5V7SpSimxJnjdrrv4f938qZ/6wu/gH+r+VKlSWOPgTnLyeHtfd/AvzNe0qVP04+CdcvJ/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data:image/jpeg;base64,/9j/4AAQSkZJRgABAQAAAQABAAD/2wCEAAoHCBQVFBcVFRQXFxcZGhscGhoaGBwZGhoaGxkYIBoaGRoaICwjGhwoIBkXJTUkKC0vMjIyGSI4PTgxPCwxMi8BCwsLDw4PHRERHDEoIygxMTEvMTEvMTExMTEvMTQvMTExMTExMTExMTExMTExMTExMTEvMTMxMTExMTExMS8xMf/AABEIALUBFgMBIgACEQEDEQH/xAAcAAABBQEBAQAAAAAAAAAAAAAEAAIDBQYHAQj/xABCEAACAQIEAwYDBQUIAQQDAAABAhEAAwQSITEFQVEGEyJhcYEykaEjQlKxwQcU0eHwM2JygpKisvFzFiRDUxU0wv/EABoBAAMBAQEBAAAAAAAAAAAAAAABAgMEBQb/xAAuEQACAgEDAwIDCAMAAAAAAAAAAQIRAxIhMQRBURNxIjKhBRQzQmGBkdEksfD/2gAMAwEAAhEDEQA/AOZ8Pwly62S2hd4JyiJgb7kfKhMSCCQRBBIIO4I3Bq17PuALwZiqG2A5Alh4xlKiQDrvNRYu6pxrFlCjvDpoQDHhOkCJg0htblRbvMplWIJBHsRBFEYc1YXrCa5kRnIDFQ+T7pnJl0O22tVmGamDVBkV4RTlFIimSH8IGHD2mud4XF1fBlXu3UsseKZUg6kEQQKE4p/b3v8Ay3P+bV7hb5tutxQpKmQGGZZ8xzojinEu+UA2raNnZyySMxfUyDJ3k786mfBtgdZEWVgd5YA6pHuNKz9zDshhhV7wJ5tkdGP11/jVZiVL3cvnl+tckJOLkux9D1eKOXHjn34RY8Kswk8219uVVOPt5bjDzn561oiQgUeij1oHF8Oe7eRVB8WhMEgRJ19p+VGCXx+4vtPCl0qS/K19QLhyHLdIYA92dCYka5jHMhQQP8VBqKnbBuDbGWTcAKAakgkgaecUwoQYIIPQiK7j5hKmICpAKaop4FAw+xjzmm4M/nsw15GP0r3H4kXHDCdEVddNienrHtRQwqFWZl+9pEAnwEwPlNA37YV2UEkAxrv9KKJjJMbbQkgDc7agfU6UX+6uCwXXKBJBjcT/ABoUCrWzjVhlKABlgxJkgaHXagoBBMAe/wA6KwNpWYg9DGk6waTN4FHP+FKzbY6idNSenvUouSp8j8RhsmXXcT+VKwQDJ2r25m0Dchp6V7aUEgHaaZA+6BpHnr1pWmI5aV7ctgRvrvT7TRv7UwI21inMp504inODzpDY0ppSG1SFNK9A0piIQte5KmCV6LdKwIcte5any15losZAUpVKVpUgOeYbFtbbMuU6QQwDKR5g1Nex5uKq3BMOWJB1OY6jXanPZtEqfGqvIAHiMgxOsaHTSojhD3ndr4jmyjzJ22mkaVuEWsVbz5zK5PgGplQpGXTbXWar8OaPucLuA3AEnujDkEED+IqvTQ0IU0WibU8iosOdKnIqjMsuC8Ge69tiha0WIbKwDEgE5YnMswBMc6h4jwspdvW10FpDcgmSF8HhJ0kjOBPOKZwrFC1et3CDCkzABaCCCQDoSJkA6VdDG4Z7jur5Xu2rtpjdGVAPALbtoQCQpOh0MetJ8FQdSTKns+/ideoB+X/dFW8N9u7coB9yP5VWcGeLq+cj6fyrSNAk/wBaVwZLUvc+u6TTPCr/ACspuLYiLiAfd8R9f+vzqwuXFVrbs7LbDgtlkzoSsqDrrHpNZ6/czszdTPty+lW7ePD/AOX6r/1WmnQ4nH6n3iOVeVa/YcLAfuSl9HZFVAAzK5m48KJ1XwkDprTOOBoTN+O7l2gL9nlCxyg6n8Waq+/gXTu5g94AVAknXL4TI38S7TuKbctusBww3gGY31yz5g7V2nzZ4tSIpJAG50FMUVNaJBBG4IInaQdJ8qQBjXL1vR8w5DMJGkjQneJO1Qu2Zi3UzVt8VwMkFFzFo8R1VhCLz0tmPUUDjVHeEAARAIAgAgCQPemKkQqKtXwi92WAgiNjvtrBquUUYe8UMpmNjzA5gA8qLBp9iFRU9h8pncRBHUGo1FT4dJYCJ12pDH4lwxBHy8+dKykmJim5daltEg6fxoGJ0YRPtUtjLEGJ/lSdy0abVJbtgrRYETJ0p7zzFONuDUr60hvkiyaU9RpUvdU9V0osRCE0pZKmyUstIZFlryKmK0slAEBWlU/d0qLA5+pGdfGrsiOQ0yNPgHqOkVLwzCXVNm+niL3CqgAs0ic8qRBEZjPLyqjUa61Z4K46FSjspUyCrEQYiRGxiaC26Rt8PhUz3841/e3FsbSxtHXoRlzVzVhtWobjWJ8ZN5mLqFYtDEqAQBJEiMx1GutZzEpQC3iFYZqKqvwjUY76UzOgnB4ZrtxLafE7BR78z5U1MK7XO7UZnzlABzIJGk+lHcB4nc7y1bDoii4GzEIpXct9qRIBEiJgzFXPBsILOKS5cK/a3Lq28sPlYXQNYlYKkwQTGamIyOHfK6t0YH61oeMXstsjm2g/X6VV8atoroE+HurcHk3h+Ianf86Lxt4G2pIB8IAnXU865Zx+NHv9Plf3WaTrYpRV5wZ/ARzB096pRVlwZ4cjqPyq862Of7Ln8VP2/ktr2OtsbFxnBNkwyBRmOYAZtQASrJJ0Igiq/jGIW4EKyQCwkiJkJEdBC7dQTz0RwE3GJ+GZ9aJxdgG2QBtqPal66tIp/ZctM5PlXRSqKntrJAmJO55edRLU1qAQSJEifSug8YLOBuKwAOpzZSDlkLuRPXpNeXg+Y95mzaTm320n2ijruOR4fUOmfJp1DFSeWbNl26moMa4a4SI2UaTEhVBidYkGgZFaYqQRuP651ah7cOFY+JefhjKNB06aVX2LckCQJ5narO/w9VNyCRlYgDfZQdTQAM8ZV01jWnWbJMkcvz6V41kgAzIO1S2Gyk6AyI1qUVO73QnslTBqSxAMmnXXzGfKpsKgJIInTSnZNEd0yaelqQT0pmJdUMQxMSQoLEeZjb9aJwxzLmQhlM7eW9KwoiVedVnEe0lm2wVQbh55SIHvzNVPaTjOYm1bMINGYfePQH8P51nWoA6fhL6XED22lT9DGx6Gp+VZHsRm7y4JbLlBj7szoT0MT669K2YFAyEJUgSpVSnhKmx0Q93Tu6qcJXuWlY6B8lKp8tKgDDpbfvbOW5bc3C4ZyFdO7Vp1zaDKs9NdJNDWbtlsUbjWybRckW1HxDXKoAy6ExMQYPWnW+KoHaLbJb7h7KIGDZS4HiZiBm13MTtRvB8Zg0GGLoy3Lbubr5CwIh+6gB/FDZNMo251pRLYfd4RhjdNo23S7cVSEBYLh5tMxzlpzeMAZWg6jrWCxC863CXLPdXlTHDvbrjNduW7qF7eSTbAAYrLkgyYgARoDWMxI0pMqDBLTRUz3KGFEok0FWnsNsyWAAJJ2AEk+g50bZkHQEMOkggj01BqK2oEZe8FzWSMpGWDmIB1zR51dcOv3LeKNyWtoAzsV0zpbEldjMnKD/iNUZNUV1y4zBQzEhBCgmQo3gdB5UnuEqq8ln61ccbTKLLeApl1CjUOwV3D9Sc4I3AFDYqzbCFso8oJ3O1Zykk1sdWLHOeOTUqS5X6FZRWAeLinzj50NT1aNelOcdSonpcqxT1M0V6+q6FgCQYnaYMT0EgD3oPh+ILMwYzOv8qhfAOzoO8RjcUtmmFWJzKT5dRprXjWHtOucQYnflsQfPyrF4lGP6npw+0ZZc3iK7f2MxFrK5HuPQ1LhLWd1XqwHtzonH25Acf0DtQ1lipBG4M/91rjlqimed1mL08zS45Xsw/9zTMo8SyHnVWylSeegy6bzymortnI7LM5SRI8qmfHlxDIuubUaHxTm8uf0FNvuHdmAgEzEzHvAn5VZyjUFWBxdwghoO+4gg7cudDYcwwJAPrt66dKtn0S5Dq4Yk6EaTHI6nfl0oAr80gDoKLwgGoOUTGp9RpTLkELAG2tS2LIIJJjb8wPlrUo0mqfNjsTBcxHt/KnWbMz5CadesZGyzNS4cMJK+9BALicEytnttDmJBko/TMOR/vD61Tcc4l3dshVa1dfRgNisatOzeTDWtS0k671zvjnEO8uuTuoyDp4Tr9ZoQMqmaTXjgcq9Opp2Iw7JGZSoYSpIiR1HUVQMvuznHVsxbuKBbJkuAS2bkSOYiBptW/sMrqGQhlOoYGQR5GuPNNWHCeN3sMZtt4T8SNqre3I+YpNAjq4t0/LVZwLtFZxQAU5LnO2x19VP3hV0VqCyHLTStTla8yUADxSoju6VAUc1xPAbqXbdoZHa6YQo0oSGKkZoEFSDPTnQ2GwVy5c7pFzXJYZQQJKzOpIHI1uOC3bNt8KTFpoZLaXM7t3hvReJdV1LDRTplk6kGKyl7g9x8QFj7K7fdEu65WOds2WRMiGGo5VoZkV3guJU3A1hwbShrmgORSCQzFSYBAPyqnvLNbzhfFrd289ts6i07vaAVSvd27DWyt0sfCoABnXVvSsKuwoAGW1RNtK9VacKBojeVIZTBGx6UxcXc2LTow1A2cy3Lma0PA+Gd4ytmtNIuRbLqWDKjlS9skHJI38xQOIwSLir1sKGCMQBssZhJ02gGQPzpIqW+5De4hcupbRiItiBA1OgEuZ8TQoE9BXl28WVV6fXp9Kc62wtohYBJB11ZQF8Z6GS2nlRWIwttVJ1nlrUzkk1ZthxTlCTi1Xcr1WpMPee2wZGKsJgjfUQfoTXgFKKtMwa2LtMVaBtOtxgyQDmWVyHOXUwozEGBPPN5aQcSuKzLlZSuWYXcMxJbP/AHpJ9gKZ/wDjGFwWywByBySJCysxpMnUD3qG7YyFfEGkToCIgkEHMBzB8qHughLTJMsMJ47ZU8tP4UIBUuAeGHQ6VPibBzgASW2A61hB6ZOPk9Pqo+rgjkXK2ft2LDD4ZZtHIHQ2/FpPimSNNm+6J60LilAuNAgToAIgHUaSY+dNU3LYAl1BEgSQMp0mOhojDIWJuMZJPPmeZq5z0o4+mwPLKh+HwhMDmSPYf9US/DyoZp+FiNt4jn11piPMx93b1FTPjSwIKrr05bax10pY5Np2bdbjjCUdPFf6ImslYnnRGHzCcvodBzOlRzMeQij8FdCghhoY2AnQz8qpHHKr2IXDE+LfSiMO2WfOvbrZmn0ojDAQZI160hA+LvQrP0Un5CuUFwRJ3O/qTvXU+0OmHvEf/U23WDXO+HcCv3v7O2x03Iyrv+JtKpAybsxwb95vAEfZpq56jkg8z+U10TjXAreIti2xK5YKlfumCNtiIO1T8C4MuHtrbXU7s34m5n05DyFWfd61LkVRxzj3Z+/hT9oM1v7txfhPkfwnyP1qnY1327aDAqwDKRBBEgjoRWG7SdhAQbmF0PO0dj/42O3odPMU1LyS4+DnQcgggkEagjQg9QRsa2/Z7tyVi3ipZdhdA8Q/xgfEPMa+tYvE2WRijqyMuhVhBHqDUJqqsXB3rDutxQ6MHUiQymQR5EVMErinAuP3sI8228JPittqje3I+YrqfZ7tPYxYhTkuc7bHxeq/jHp8qiUWi07LgrXtemvKko45d4tfe4l17rtdSMjsZK5TKxI5GpF4zfHdjvDFp2uW5VTldiSzbayWOhka0f3GCGIdDbu5ECoqBmD3rhuZWuK2X7NQJMEH1oDEWLVnFXLV1XuW7dx1i2wRm3CwxBHT1itjEis8RuIl1FIAu/H4RmOpOjRKgyZjehZrT8R4BZVMVdTOFtLaCqzhmF1ghuBiB4gocDQRLbmDWVmgCUGlNMU17NABnD8YbVwPlzaMpWYlWUgiRqNDuNaIxnF87BjaX70wQMxLh0JIX7sAeYqPg3Djfupb8QViZaNIAJMGIJ0iK94ZhLdy4bbswk5UyiWLFwonSAoEk+W1JlxfYr3xGYKuWIkmObEAEgcthRlzEZlUdBr61HicIiC2VYsGkExAzALOXTVfFHsa9NgBScx08qiTVqzbHGShLTx3GrU9q+9tsyMVYTBBg6761AlPIJ2E+lWYrdFqcXaDqytcLBFWSsQAkHTMZk/nQLuC2m0AD5URhuGE3O7JjwhjAk6qpgDnqwr3GYQ2mCkyYnaNZIO/KQdaCaPLYq8w3iNt5CwwMnYfinTpVElwDSCY3jl/XlRg4kttORzfD5n+FYZE09SPU6OcZxeOb2ar+ifiN1FKAukZQAZ3J1Mzzn6AUXcAVABzrHXVLPnYz+np0FXfA3ZlYGYVoWfTWPeleuSLlH7thafL2X9lvgBBqzvSFcSCCSY0PxEfXegMIPEKMbDwMxIEkwOZiJP1pxdSZz5oueKLXZv6iugGIAGnLzovB2AQdM22nQT1n1+VDm3EedE4awW2Magc9Zq1wck71O0OuW4YiI209qKw9gEE66RtURtFSQdxROHtnWDHvTED8Ss5bbj0/MU/glr7IGef8v0r3igItvJkx+opcCRjYXpLf82H6Uuwdw0JrvTyuteqpnzqTLrUlDSpqPEuUWYkkqoHmzAD859qWJx1tCcxPhEsQjMF0nUqCBprVN2n4qO7TumLMXGifEvIFlOqiWXcdKdEgHacW2w12/esW7ptXDbQ6ocuZEPiBJkMW+Qrk9widBA5DeB0nnWn7T8Qud1astbuWxrc8V0sHVyWVig0XUk+oqg4lhxbuZA2aFQk/wB5kViNOhMe1axIYIaSXCpDKSpBkEGCD1BG1bfsv2Us43Bsy3Ml9HYSJIggZQ6nkdYI/Sszxrgd/CvkvWyv4WGqN/hbn6b0Wgo1PBP2hMiZMSrXI+F0gMfJgSAfUUqwNKlpQWdIxOOtvftMccov2lZlxIdu7g3TFp3gvItMwAA57mg3fA/vFq+lwDNibjXLZ+G3bDMbbQBImFO53rJIpYhVBJJgACSSdgANSadatOzBFVmcmAoBLE9ABqT5VQjQ8Le01rGtcxNu294FVDhyzEXFuZpVTo2o9RWdDUdb4Ji2z5cNdPdki54D4CACQ07EAgx51XBqAJ1NOmokOlPmgC34NxHLctLduutm0+cJBdQwM6JyJJOvnReHvYNM2S7dV2tuve92TDNcGqppllB10k1TYDCNduBFKgwSWYwqqBJZiAYHn50VhOEXLly5alVa2YOaQC2bKqjTdjtNAHvF7ttjb7p2KqgXKyZQkAaAz4pOYzAoNrkgfWi8Twxrfdy6HvBy1ysIlW8/Eu2mtQ3cIVEk/SobV7m8FNwbitu41DU9pyDKkg+RihVorD22YwqknoAT76cqbM4suUxdlWR0F0OoGugnLbyhdG2JAnnBNQcRxQuOGAIhQDMbySYjlrA8gKNXg6i8LRLwbefYZviyzpPh3b/CKG4pgxadVEwUDa+ciRoNDEj1pAwUIDrMEcxuP5eVZ/G3y7k6bxp5c/erzFXMttz/AHT9dKz2DVWdVbYz16GBp5xTqxKTi7QUmJGXXcfUeVE4LjT23JIm2T8M/Dr92tBhuyq5CpVTc7tWU5jlLRqCeuhnTQTWS4hhmt3GUqVEnL0InQg8xUwgldG2fqJ5a1djdcOxdu5DI07SOY8iOVXQt+KelcmsYh7bBkYqw5j+ta3fDu0YdFFwBGJAzfdOn+3b0rLJB3sd3SZYqD1F+660Vhrkcp5jyPlQ+6qaOweSNTBB676HbSqg/hOXqVWRvzv/ACes+YknnU9lyNhOtQPqxjrRWGcAEGdao5wDj13Lh7zxqLbH5CedQ9icabuDt7lkLK5IjxZi2nUQwojjuFt3rN1bmYIRmOUwfD4v0qTszZtW8Na7lSFdVcnWWJUamee1LsC5LJAZqSDPnXib09zALHkCfkKRZnuK2M1q64LK9253awSAZdbayvwsNCdRzNVva2zcNxLZuZiFAVioDq1wuBBWPwL860j4YxhrZ3zB2/yIWn/WU+dZ/HXrbcQU3GAAvHVpgCytuCJ0+JW+dUmS0Y/t0ve8SNpR8PdWlA8wug93qo4pZe/isQbazla40dLdsxp1hQKsuG4g3eIXMQAWh7l0aqICksp8Wnwr51afsksd5jLrsJAsvM8y7oD9M3zq7pEVbBP2Z8Y7nFd0xhL4C+QuCch95I9xXXMbgEuoUuIrod1YSP5HzrhfarhLYLGXLYkBWD2jzyEyhHpt6rXcOy/FVxeEt3xGYrDjpcXRx89R5EVE1+ZFw8M5zx79mT582EYFD912gr6N94euvrXtdYIFKo9Vj0I4j+zzBB8V3pGbucjBQQPE7Zc8sCIQZn6+ERrVYe9tYtyAVYXLoLBO9ygls7LGjFVJMjaOVV3DcY1m7auqAWturgEkAlTIBjWPSrJe098LaUBALT3HUeIg96WLq4LQynMRGk85roMTUYw9474Z7LMjrnt4gF1OZcJbIJAIUuVQMVYmM3OufK2lWl3tFiG70ZkAukZgLawsLlAtSCbYywPDGgFVM0ATodKeDUaHSng0gNN2TxdsXFt9xaz5LnjLENcO4RszZFEenw71ccOxFuziL13vbTd79oNQMgW6c+41fKWgCJmsNZtM5CojOx2VVLMfRRqedFYHht26WW3bZyvxAQMupGuYjoaBhvEii28PbS4r5EOqCIkgjMATFyZnn8PtFjbwYLHST6/1NNu8MuWzbDqF7wEp4lMgRzUmNxoa9fBFVzFh9azk46lZ04lk9OWlbPn9gdRRWGdlMqxU9QSNOhjlUCiicNYdzCKzGJOVS0AbkgchWhzF83G1L5+6lojMWExIYDRdg4n0086Av3M0QICqFAmdAOvmZPvRlnB2u+yakNbBRXYgl2iASgnUSQI5ietQY5EDLkWAUVomdSOvnuehkVDLXBV8SQm2VG5I/MUzgnDmtOt1iMy6qNwCeZnfSisSvh9xVngVOZY3Anz0HKnZJYWsdeMQ7aDSANtPL0/o1DiMOl0FbihpOs7z1HQ1aYF1DZmKhmVQMxEKQ4LAnkNVjyU0Hl1PPU/nSKMljuzNwN9lNxSdvvL6xuPMVT3sKyqS2hBjKZneD/XnW3HG1sXS5g5M+krJOUAKs7Hc1jsdii4EgifFLNmJEsN+kzVLcV0y04F2huWVyN47Y+6d1H90/ofpXQuDYq1fQOjyCYOwK76MNwa5Y3DrttFdkOR1DBtxqNj0OuxpmAxt202a05QzuI+RncabGojG7OjO9oy/SjsbqAxA2BonDICCSOYrG8D7WpcPd34t3ZjNPgY+v3T66edbGzbkb8wKTVGCdjcdGS50yt/xNE4F1Fu2B+FPbwihccsW7g6K3/E0bhlUInov/EUr2KXJLbbWoeKO/dtkALMVUA/3mAPMSYJ5j1qa2wmo7zTctL5s59FUr/yuLSGVb8TdbxZ2tzbt7PbuWR9o0kZ5df8A4hB21rLHFOBib5Y23tYYtoAZfEO7LJMgghtxB299bi7pFrGXAYLsban0VbY/3l/nWF7R3BbwmIykxexa2lJJJNvD21B+LWMwNXEllNwXDquExV51VgUKJIkhgEUEch/a/Na1v7GLP/7Vz/xoP9xP5iszjuFpb4bbuFRnYI06z9pccjyHgVPnW5/ZBhSMFcf8d1o9FVB+c05v4WKPI39rPBu+w64lB47OjedtiJ/0mD6E1nf2Scc7u8+FY+G94k8rijUf5lH+0V17EYVbiMjjMrgqw6giCPlXzpxXB3MDjGQEh7NwFG6gENbb3EfWlB6lpHLZ2fRGavaG4NxFMTYt312dQYHI/eU+hke1KsqKOFJ2cy3rtq7eFtbSoXuKhfxXMgRAhKsTLwTsMp5VBhODTi3w9wkC0bmcqRmK2wScm4zGBHLzrU4rhF5sdfxBsm4Ut23to6+G5ca2iAnN4SiNmJ8QgqPSguF2jhsRbxN6/b726b6urMsW7niANxw5OUsN422muowI24Bhke9aY3C4XOkkjuk7kXA13wqjEsckAjUc5E48GttjOL4c3MRda+WcoLRQZmt4gCyqgjQjS6GaW0jLABrECgCdDpTxUSHSpQaQzT9k7dgXMzXXz91cLqLeXIJA8NwtqxEbAfEaficJctX8RfK5cq3LlqDoczm2rCIiCxOw1ArPYPFXLTi5aco4mGUwRIg/QmntibjaM7NAiCSfDMxHSdaADuJjIbVtBpbtpEQJZhnZjHMk/QUPxjHyFVdyMxPToPzposvIBRgSJAIIJHIidx50H+5OzEkQOeusTUPTqTZ045ZFjcYp0+f2H8NfUgn0FWttiNjH6+R8qor+GZNeXX+NH8KxDu2QqWgSWAkqsiWI6Capo5kac8XEjJaRcohZ8RGixBInRgSP8UVDfvm4cxgaAQBAAA5D6+9F9zbS8wVFZBbzEMS4XQAEERqWK6mYzHTSvOJ4dbdwosQFTYgz4BJ05kyahs0iVfEWy2mPp+dWeCt95ly8xIkxpE0JirYKfCG1WAdviA/jVlgSoaScoCtBy5tYOXSlZVUFYXCSxRnCkRyJ3IGnnrVe9vxjUas5MjksgbQea86PGKVTngtEEknLOX021/KgrhBDkEGEyiDzc6//AM0Jiasp7qqbTlol7qrGpJIBYgHf8O52FB43CMEQBPElpC+mqkSzT0Hi2qXFFnaxatgBizMIMHUkDeI8Knnzqy7M4IviLrvqpXLrvDtAB9kPOrukRTssexWNW5ba08HISIOoKNJGh6aj5U3ivZZYLYcayT3Z0B0g5WP5H5iqHCg4HH5GPgDZSettog+2h9jXSFXxVg5aJWu56Hp+rBRfZnGcRaZXKupVgdVYQRWo7JdoMVbuW7KnvEdlUKx1WT91uQAkxtpyrXdp+GW7ti47IC9tGZWHxDKJiehjasV2NxNq1fa9cKxbRioJgs50UL1MFqtZNZlPplCL33OpY9Yt3efgf/iaNs2gFX0H5VRYTiq4rCXLqKygrcGVokFQQdq0NuzoJPL9Kl7GCHWVHOoEI7935W7YH+olm+ipRFvzrL8Xwatbv3g0Ncud2oKhhq62Vg6MpnXQx5ULcGF3nZcNhvCMz3FvOCSIHiuvMAnQkcq5j2nxRe1g7YVg3dvdYEg5nxFxmlYJ5RvB8q2fai53TNaa+Lbph3NtVZ2Dm4TbyqtxiQ0KCAre1ZrCWLeL4zbS3Pdd4kQChyWkWTGhUkp6ya0h5JkFdvL9oWrdq2x8DKmQ5lIFu0i+K20QcytqRzFdD/ZjhsnDbE7tnf8A1XGj6RXK+3mMZmtoygFe8Yfad4WW4xuIzc1JFyYM127sthe7wWGt/hs259cgJ+ppT+VCj8xZZBXLv2y8BzW7eMQapFu5/gJ8DH0Ykf5hXVooXinDkv2rlm4PBcRlPuNx5jf2rKMtMrNGk1RyT9kfaBEW7hbzhVH2qEnQSQGX6qfnSrnfE8A+Hv3LNzRrbFTymDoR5EQfelXQ4p7mSk0D38S7mXdnPVmLfmabatliFVSxOgAEk+gG9b/EYQ2b+Gy2bNk3UY3M1oMtpLbMxYC7s+Q+LUyQAOVZUcUnFveSLYdng5S3dq8guoGuZVMirIBrfCcQy3WFp8tr+0JWMnkwOoPlQU1v77P394HNl7pjafKCjv8AuqB3uNo2dreU5ZMFhPMnnwoAmTapRUKHSpAaQzRdn8BDpcuC2EdW7rvWtlWflmQkmIzRI+LLGsUdwrBIL2M1VciX0th2CRmW6Mwz6kKBGg0k9KzXD8SLdxbmRXK6gNIGaNGOWCYOseVFXuK3HyEkSlo2QQBJQ5s09Scza+dSxlnxi88WGfNnCvmDDKysGgqF2CDQL5UNiXXKoXmMx/T9aCuYi5cILMzkKFE6wq7KPIU+3ZcICwiAN/ppvUSStM6cc8ixyjFbP6Ei1V4nKrKybgz5CDpp7UbcPPoP6/OosLgmvXO7SN1BMgQNATqROp2GtXE5mT3OO3hplVVIPhgwQ2QmCxPNAZHU1aYLiIu7nxQBB3gCBHURRGCwIZsRbdFXu0KoACykH8LciVBGbWM3pVT2kwJt33ZZClgQNisqI239RSdPYqNoubp8Puv/ACFWPD7AuNlJIGVjpqdATtVFg7jG2uZpbwk9QCwifaKucHijbbMADoRrtrz0rJ7F8hrYdM+TkWQANrvqwMelU+PUC25mfG0AmfgUjQnX4l686Ov8RYuDIXdjlEf1uxqqxV4ZLYBBgKWG+7hm28kb500HAPhX/wDdNERathQSuYgqoGmog5ixnyq27F3Q1u7lBjMoEmToGO/+YVn+D3JS/cafGW2Pkx6zEuPLStL2Lt5cKHiM1wzpzUAfpVTdRYQ3aIO3fDyyrfA1XRvNSdD7H/lV32P4h3toAmXtwjeY+6flp7UVi1W4rK2qsCp9CIrH9nr7YTGG0+zHu29/gb5kezVz3qjXc9LE1G32KzFYbEm5iEt94yC64ZQxAks0ErOule8O7OXi4DxbHMkyR6Ac62vBcOpxeNUja5bP+pK0ScPEZhyPQVU8jjskcsN3cnsZLsxiRbwV1DJOa7tsJEfpPvWmPGD5+9UPBLYOHxi6eC9eHtANaluEg8wJ8qxnOSkzpWPHKKXgDHGyoLEaAE/LWq5uIv8A+1tQDFwXGHXu0Zj/AL2SrHiPDVt2/GwhmRDoTo7gNtr8OaoTatPiyc6otu1oWBQFrjyQM4GoW2P9QqozbV0c88elpWVmO4xNy47Jp31rWRAFkG4R1iba8qyvYnGtbv3sT3Vy4wtP8AnK9wzmYk6DQ/WrLtGj28OCYPeJcYwCMpuOqISdQZAu9NjRnYFFt4K4zoxW7dRSy5WhFZAwKq/eA/HsvPeuhNqBzSpToyPagO+KAa33bkIpWBJ+4sgMw+FVG9fQFrFuqhe7MKAPkI/SuId2L3GbSKcwN+yJkn4RbL6nXdW+tfQwwq9KnMpNKhQlFN2ipPFGH/xn5/yqJuMv/wDX9f5Vc/uS9TXgwajzrmambLJDwcR/argGe4mKVCCwCPlnUqDlbboI/wAor2u03sMp+6p9RP515W0cskqolqLdnz7xHtFazOqs1xWsX7feZO7Je/czmVJMIu2kelV2G4+6pZRLKfZC4GJBYXRcmVuAR4YMR5UFZ4Pda8bLAW2VczlzCogTNmcgGBBHzAojglgFnUmVWSSvMKDqs9Yrrk6VmOGGuSiK/wAZxTi6pJCXSC6hAF0AAAkSqgACAeQqp7pvwn5Gto2CtqbqSzZLZuFoMW0NpHt5yPDmZmyR5c5rPYbGZzGWNOs/pU6n4OhYcLelS39iuAI0IinA0/HH7Q+35CoA9Wt0c046ZOPguOA4EX7uRjChHZoIB8KyACZ1JjSDzqy7KYFLqXmdVaFA8QmAVYkpzDyBB5a1X8I4xldBfuObVoNkRFU+JlK7SBMMfEZ2p446lsZbNkKO7VJJ8XeLnHe+HQsQ8QZGlFE2FcWxv2lowodLYDhdlDaqnmVQgTrNQ4+/oqj1/hQGO4m9587hAdvAgUHXnGrHzMmmENGYggAAa6elZygtSZ1Y801ilBLZ/Qc70zBsRcRuYJcevKoXfTeiuHW8zkysKAYZgubUeFZ3Y7QKutjmsscVxa93gfNCsGUqggANlzAAbDwr8qhx9m89x1dmBkSHJLSRpM61bi4oe6QkK1swU0TNbWHEfgLkDbeKrMViwbrk+HKqKdZ1UQYPOpruV3G4GybbsCZkIf8AdWj4c/iJyhgFY668tPeYrLpi1LiDyA10+8DVvhcQ+uQtMGcpjw85jlWc0yotFtj9e9LlJYqg2nQhZIG07+3nWd4r4Q7AgbgaEnYKRM6auflRaCSAWAKuSwO+gOv1X+hVFxC8WAEfFr8yTr56rTgnYSaoLcFMKgUwzAkgH7rE79dFFbLs1hSmFtFj8WvUy0t+tZDE3barlgLpE5dYyEHbcknetPh+IgWrVtZhAIkydhSypuOxWJpSLrMASKzXbfCwLeIXfRH9vhP6fKjjitddPWp7qrdttbbUMpHkDuD+vtXPDVGaZ2OcfTlHyBdiuJG7ev3G+JrdrN5soKk+/wCtaDF9rMLaOVmZyCQRbWYI5EmBNcy4XxF8K93TxFSg6BgdD6b1X940RP8AM9TXS8SlK3wcXqNRpHRezXE7d39/ymM7G4itAaCpB05xA2reC6BFfP1poPn5b+1a/s/xW6txTce8yHMRmdipJHRjrAnbrWeXFfxI0w5adM61cdSsEAjmCJB9jVbxXAYdbVxlQpIA8DuiktCiUQ5W+IcqqzxpY0DGvL3G83dAIZzgkExois2/kwSuSLmux2tQk27Mh+0C5aUm3ZXKhuKAATlC2rekA7DNefTaVNb7sthUs4bhyd1Lw11oVc/ituTqSI1uLzrkvG8UcTiQJ+NoHOM9wn8mHyrqGM4wLbkpl+yw7RM6TtEeVquucmlFHHoUnJoxfYhu/wCOrd5G7fu67xFwr9Std+S4K+ev2YYlbWLa6wLBbTCAObMo9tAa6/h+1tjWbbj01/6p5J1KjCMG1waY3h0qN8TVIO01lmgLp1MgfUVDiOOWuVcmTK7NseG+UXRxNKsq/aG3+Fv9NKstc/B0elE53imt/vOONy3nDLhlgMUID90CAw1A1EgRIEVV4Xhos376q0hWuqum2SYO+vpSpV68/lOTpfxV/wB2Lu9wRcTYxdwObfdkM4gMbhTDoRLaZQWLMRrJPlWA4Z8fsa8pU38osP4y9zziH9ofb8hQ1KlTjwTm/El7sJ4dhe9uBJyzzifpIqw4Jw5LwuZ5mDlgwAwVmzEfe+GI03pUqZkOxt1c1hltpbm3JCSAZdomSZIAAnnFQcTuGAOVKlWL+dHo4n/iz90V9PtXCrZhuCCPUbUqVbHnBF7HXbh8Tk76aBRMTCiANh8qHmlSoA8qy4PiGVtDoAZHI+Rr2lQAVxLFlJZdGeCTPKWEfTfzNUi3DI8v6/SlSoAIa4XkHkGb3irfFYnuxaKqNYn/AEj+Ne0qh8Fw5QE/FXzHTn1qazxVyQuw9TSpUUOT3ZWYu5mbNEE7/wAaiBiKVKrMxLuKPxGNMLAgpJUg7SdvSvaVItBB7RP+H/d/Km/+obhIIEQrDed48vKlSrOkWm6ZX4O/kuK8TBmJjbbWjcRx244ubjOoU+KdNd5Gu5pUqbSKTZDwbirWC7KJJAG8be1WS9rbg+7/ALv5V7SpSimxJnjdrrv4f938qZ/6wu/gH+r+VKlSWOPgTnLyeHtfd/AvzNe0qVP04+CdcvJ//9k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_D\PortNews\Исследования\2021\Форум бункеровщиков\картинки для през\Без имени-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51" y="3068960"/>
            <a:ext cx="1312545" cy="133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_D\PortNews\Исследования\2021\Форум бункеровщиков\картинки для през\Без имени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60" y="3102414"/>
            <a:ext cx="1328181" cy="126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61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5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6" grpId="0" animBg="1"/>
      <p:bldP spid="57" grpId="0" animBg="1"/>
      <p:bldP spid="61" grpId="0" animBg="1"/>
      <p:bldP spid="67" grpId="0" animBg="1"/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540" y="764704"/>
            <a:ext cx="8280920" cy="5616624"/>
          </a:xfrm>
        </p:spPr>
        <p:txBody>
          <a:bodyPr>
            <a:normAutofit fontScale="77500" lnSpcReduction="20000"/>
          </a:bodyPr>
          <a:lstStyle/>
          <a:p>
            <a:r>
              <a:rPr lang="ru-RU" sz="6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</a:t>
            </a:r>
          </a:p>
          <a:p>
            <a:r>
              <a:rPr lang="ru-RU" sz="6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  <a:p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Медиа-группа «</a:t>
            </a:r>
            <a:r>
              <a:rPr lang="ru-RU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ПортНьюс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Марина Борисенко</a:t>
            </a:r>
          </a:p>
          <a:p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@portnews.ru </a:t>
            </a:r>
          </a:p>
          <a:p>
            <a:endParaRPr lang="ru-RU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4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www.portnews.ru       www.rus-shipping.ru</a:t>
            </a:r>
            <a:endParaRPr lang="ru-RU" sz="4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730024" y="208099"/>
            <a:ext cx="768395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Медиа-группа «</a:t>
            </a:r>
            <a:r>
              <a:rPr lang="ru-RU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ПортНьюс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7FA44D6-1DB2-4B0D-BB51-4709C1069A1A}"/>
              </a:ext>
            </a:extLst>
          </p:cNvPr>
          <p:cNvSpPr txBox="1"/>
          <p:nvPr/>
        </p:nvSpPr>
        <p:spPr>
          <a:xfrm>
            <a:off x="70198" y="2469828"/>
            <a:ext cx="2830271" cy="1384995"/>
          </a:xfrm>
          <a:prstGeom prst="rect">
            <a:avLst/>
          </a:prstGeom>
          <a:noFill/>
        </p:spPr>
        <p:txBody>
          <a:bodyPr wrap="square" lIns="0" tIns="0" rIns="0" bIns="0" numCol="1" rtlCol="0" anchor="t">
            <a:spAutoFit/>
          </a:bodyPr>
          <a:lstStyle/>
          <a:p>
            <a:pPr algn="ctr"/>
            <a:r>
              <a:rPr lang="ru-RU" sz="1500" dirty="0" smtClean="0">
                <a:solidFill>
                  <a:srgbClr val="002060"/>
                </a:solidFill>
              </a:rPr>
              <a:t>Подразделения агентства работают в сфере журналистики и аналитики, маркетинга и дизайна, общественных коммуникаций и развития корпоративного имиджа</a:t>
            </a:r>
          </a:p>
          <a:p>
            <a:pPr algn="ctr"/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2F7ED84-F8B1-4F7C-A974-CA55FD41FE05}"/>
              </a:ext>
            </a:extLst>
          </p:cNvPr>
          <p:cNvSpPr/>
          <p:nvPr/>
        </p:nvSpPr>
        <p:spPr>
          <a:xfrm>
            <a:off x="3670207" y="2588296"/>
            <a:ext cx="1803586" cy="1751705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лет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отрасли!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8" name="Connector: Elbow 47">
            <a:extLst>
              <a:ext uri="{FF2B5EF4-FFF2-40B4-BE49-F238E27FC236}">
                <a16:creationId xmlns="" xmlns:a16="http://schemas.microsoft.com/office/drawing/2014/main" id="{CA9F66E8-74D5-4860-8500-6CA73613E5AF}"/>
              </a:ext>
            </a:extLst>
          </p:cNvPr>
          <p:cNvCxnSpPr/>
          <p:nvPr/>
        </p:nvCxnSpPr>
        <p:spPr>
          <a:xfrm rot="5400000" flipH="1" flipV="1">
            <a:off x="4486335" y="1110854"/>
            <a:ext cx="12700" cy="6830615"/>
          </a:xfrm>
          <a:prstGeom prst="bentConnector3">
            <a:avLst>
              <a:gd name="adj1" fmla="val 1559984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="" xmlns:a16="http://schemas.microsoft.com/office/drawing/2014/main" id="{9C150164-FE4E-4299-871D-D3F5801101F3}"/>
              </a:ext>
            </a:extLst>
          </p:cNvPr>
          <p:cNvCxnSpPr/>
          <p:nvPr/>
        </p:nvCxnSpPr>
        <p:spPr>
          <a:xfrm rot="5400000" flipH="1" flipV="1">
            <a:off x="4588750" y="2510015"/>
            <a:ext cx="12700" cy="4176309"/>
          </a:xfrm>
          <a:prstGeom prst="bentConnector3">
            <a:avLst>
              <a:gd name="adj1" fmla="val 180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4584939" y="4353338"/>
            <a:ext cx="0" cy="25118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28586" y="208098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ectangle 6">
            <a:extLst>
              <a:ext uri="{FF2B5EF4-FFF2-40B4-BE49-F238E27FC236}">
                <a16:creationId xmlns="" xmlns:a16="http://schemas.microsoft.com/office/drawing/2014/main" id="{F8DB960A-70E9-452B-BD39-2E73D7C28043}"/>
              </a:ext>
            </a:extLst>
          </p:cNvPr>
          <p:cNvSpPr/>
          <p:nvPr/>
        </p:nvSpPr>
        <p:spPr>
          <a:xfrm>
            <a:off x="0" y="1340768"/>
            <a:ext cx="12192000" cy="9187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rrow: Chevron 4">
            <a:extLst>
              <a:ext uri="{FF2B5EF4-FFF2-40B4-BE49-F238E27FC236}">
                <a16:creationId xmlns="" xmlns:a16="http://schemas.microsoft.com/office/drawing/2014/main" id="{389394EA-3414-4F6B-83B9-4AAC2CE1EAE7}"/>
              </a:ext>
            </a:extLst>
          </p:cNvPr>
          <p:cNvSpPr/>
          <p:nvPr/>
        </p:nvSpPr>
        <p:spPr>
          <a:xfrm>
            <a:off x="107504" y="1292152"/>
            <a:ext cx="2792965" cy="1008112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Отраслевая аудитория</a:t>
            </a:r>
          </a:p>
        </p:txBody>
      </p:sp>
      <p:sp>
        <p:nvSpPr>
          <p:cNvPr id="118" name="Arrow: Chevron 4">
            <a:extLst>
              <a:ext uri="{FF2B5EF4-FFF2-40B4-BE49-F238E27FC236}">
                <a16:creationId xmlns="" xmlns:a16="http://schemas.microsoft.com/office/drawing/2014/main" id="{389394EA-3414-4F6B-83B9-4AAC2CE1EAE7}"/>
              </a:ext>
            </a:extLst>
          </p:cNvPr>
          <p:cNvSpPr/>
          <p:nvPr/>
        </p:nvSpPr>
        <p:spPr>
          <a:xfrm>
            <a:off x="3203848" y="1292152"/>
            <a:ext cx="2808312" cy="1008112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 взаимодействия бизнеса, власти и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Arrow: Chevron 4">
            <a:extLst>
              <a:ext uri="{FF2B5EF4-FFF2-40B4-BE49-F238E27FC236}">
                <a16:creationId xmlns="" xmlns:a16="http://schemas.microsoft.com/office/drawing/2014/main" id="{389394EA-3414-4F6B-83B9-4AAC2CE1EAE7}"/>
              </a:ext>
            </a:extLst>
          </p:cNvPr>
          <p:cNvSpPr/>
          <p:nvPr/>
        </p:nvSpPr>
        <p:spPr>
          <a:xfrm>
            <a:off x="6372200" y="1292152"/>
            <a:ext cx="2792545" cy="1008112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и английский контент </a:t>
            </a:r>
          </a:p>
        </p:txBody>
      </p:sp>
      <p:grpSp>
        <p:nvGrpSpPr>
          <p:cNvPr id="121" name="Группа 120"/>
          <p:cNvGrpSpPr/>
          <p:nvPr/>
        </p:nvGrpSpPr>
        <p:grpSpPr>
          <a:xfrm>
            <a:off x="5634777" y="4538145"/>
            <a:ext cx="1434460" cy="1461920"/>
            <a:chOff x="5508251" y="5306841"/>
            <a:chExt cx="1434460" cy="1461920"/>
          </a:xfrm>
        </p:grpSpPr>
        <p:sp>
          <p:nvSpPr>
            <p:cNvPr id="78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29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2" name="Группа 121"/>
          <p:cNvGrpSpPr/>
          <p:nvPr/>
        </p:nvGrpSpPr>
        <p:grpSpPr>
          <a:xfrm>
            <a:off x="7341076" y="4559368"/>
            <a:ext cx="1434460" cy="1461920"/>
            <a:chOff x="7214550" y="5328064"/>
            <a:chExt cx="1434460" cy="1461920"/>
          </a:xfrm>
        </p:grpSpPr>
        <p:sp>
          <p:nvSpPr>
            <p:cNvPr id="79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30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0" name="Группа 119"/>
          <p:cNvGrpSpPr/>
          <p:nvPr/>
        </p:nvGrpSpPr>
        <p:grpSpPr>
          <a:xfrm>
            <a:off x="3877869" y="4538145"/>
            <a:ext cx="1434460" cy="1461920"/>
            <a:chOff x="3751343" y="5306841"/>
            <a:chExt cx="1434460" cy="1461920"/>
          </a:xfrm>
        </p:grpSpPr>
        <p:sp>
          <p:nvSpPr>
            <p:cNvPr id="7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31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7" name="Группа 116"/>
          <p:cNvGrpSpPr/>
          <p:nvPr/>
        </p:nvGrpSpPr>
        <p:grpSpPr>
          <a:xfrm>
            <a:off x="2183239" y="4551184"/>
            <a:ext cx="1434460" cy="1461920"/>
            <a:chOff x="2056713" y="5319880"/>
            <a:chExt cx="1434460" cy="1461920"/>
          </a:xfrm>
        </p:grpSpPr>
        <p:sp>
          <p:nvSpPr>
            <p:cNvPr id="76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32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887" y="5751354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" name="Группа 104"/>
          <p:cNvGrpSpPr/>
          <p:nvPr/>
        </p:nvGrpSpPr>
        <p:grpSpPr>
          <a:xfrm>
            <a:off x="395536" y="4529721"/>
            <a:ext cx="1434460" cy="1461920"/>
            <a:chOff x="269010" y="5298417"/>
            <a:chExt cx="1434460" cy="1461920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33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19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36512" y="6781800"/>
            <a:ext cx="9144000" cy="762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76" y="335522"/>
            <a:ext cx="326465" cy="49527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366" y="265814"/>
            <a:ext cx="398170" cy="4009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7FA44D6-1DB2-4B0D-BB51-4709C1069A1A}"/>
              </a:ext>
            </a:extLst>
          </p:cNvPr>
          <p:cNvSpPr txBox="1"/>
          <p:nvPr/>
        </p:nvSpPr>
        <p:spPr>
          <a:xfrm>
            <a:off x="6372200" y="2588295"/>
            <a:ext cx="2448273" cy="692497"/>
          </a:xfrm>
          <a:prstGeom prst="rect">
            <a:avLst/>
          </a:prstGeom>
          <a:noFill/>
        </p:spPr>
        <p:txBody>
          <a:bodyPr wrap="square" lIns="0" tIns="0" rIns="0" bIns="0" numCol="1" rtlCol="0" anchor="t">
            <a:spAutoFit/>
          </a:bodyPr>
          <a:lstStyle/>
          <a:p>
            <a:pPr algn="ctr"/>
            <a:r>
              <a:rPr lang="ru-RU" sz="1500" dirty="0">
                <a:solidFill>
                  <a:srgbClr val="002060"/>
                </a:solidFill>
              </a:rPr>
              <a:t>Ведущее и самое читаемое </a:t>
            </a:r>
          </a:p>
          <a:p>
            <a:pPr algn="ctr"/>
            <a:r>
              <a:rPr lang="ru-RU" sz="1500" dirty="0">
                <a:solidFill>
                  <a:srgbClr val="002060"/>
                </a:solidFill>
              </a:rPr>
              <a:t>СМИ в области морского </a:t>
            </a:r>
          </a:p>
          <a:p>
            <a:pPr algn="ctr"/>
            <a:r>
              <a:rPr lang="ru-RU" sz="1500" dirty="0">
                <a:solidFill>
                  <a:srgbClr val="002060"/>
                </a:solidFill>
              </a:rPr>
              <a:t>и речного транспорта</a:t>
            </a:r>
          </a:p>
        </p:txBody>
      </p:sp>
    </p:spTree>
    <p:extLst>
      <p:ext uri="{BB962C8B-B14F-4D97-AF65-F5344CB8AC3E}">
        <p14:creationId xmlns:p14="http://schemas.microsoft.com/office/powerpoint/2010/main" val="3131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1907704" y="0"/>
            <a:ext cx="5328592" cy="15696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400" b="1" dirty="0">
                <a:solidFill>
                  <a:schemeClr val="tx2"/>
                </a:solidFill>
                <a:cs typeface="Arial" panose="020B0604020202020204" pitchFamily="34" charset="0"/>
              </a:rPr>
              <a:t>ЦЕНОВОЙ БЮЛЛЕТЕНЬ</a:t>
            </a:r>
          </a:p>
          <a:p>
            <a:pPr algn="ctr"/>
            <a:r>
              <a:rPr lang="ru-RU" sz="3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3400" b="1" dirty="0">
                <a:solidFill>
                  <a:schemeClr val="accent2"/>
                </a:solidFill>
                <a:cs typeface="Arial" panose="020B0604020202020204" pitchFamily="34" charset="0"/>
              </a:rPr>
              <a:t>ПОРТНЬЮС</a:t>
            </a:r>
          </a:p>
          <a:p>
            <a:pPr algn="ctr"/>
            <a:r>
              <a:rPr lang="ru-RU" sz="3400" b="1" dirty="0">
                <a:solidFill>
                  <a:schemeClr val="accent2"/>
                </a:solidFill>
                <a:cs typeface="Arial" panose="020B0604020202020204" pitchFamily="34" charset="0"/>
              </a:rPr>
              <a:t>Более 200 подписчиков</a:t>
            </a:r>
            <a:endParaRPr lang="ru-RU" sz="3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972493" y="5972157"/>
            <a:ext cx="781640" cy="796603"/>
            <a:chOff x="5508251" y="5306841"/>
            <a:chExt cx="1434460" cy="1461920"/>
          </a:xfrm>
        </p:grpSpPr>
        <p:sp>
          <p:nvSpPr>
            <p:cNvPr id="3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2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7678792" y="5993380"/>
            <a:ext cx="781640" cy="796603"/>
            <a:chOff x="7214550" y="5328064"/>
            <a:chExt cx="1434460" cy="1461920"/>
          </a:xfrm>
        </p:grpSpPr>
        <p:sp>
          <p:nvSpPr>
            <p:cNvPr id="31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3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215585" y="5972157"/>
            <a:ext cx="781640" cy="796603"/>
            <a:chOff x="3751343" y="5306841"/>
            <a:chExt cx="1434460" cy="1461920"/>
          </a:xfrm>
        </p:grpSpPr>
        <p:sp>
          <p:nvSpPr>
            <p:cNvPr id="29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4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2520955" y="5985196"/>
            <a:ext cx="781640" cy="796603"/>
            <a:chOff x="2056713" y="5319880"/>
            <a:chExt cx="1434460" cy="1461920"/>
          </a:xfrm>
        </p:grpSpPr>
        <p:sp>
          <p:nvSpPr>
            <p:cNvPr id="28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5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733252" y="5963733"/>
            <a:ext cx="781640" cy="796603"/>
            <a:chOff x="269010" y="5298417"/>
            <a:chExt cx="1434460" cy="1461920"/>
          </a:xfrm>
        </p:grpSpPr>
        <p:sp>
          <p:nvSpPr>
            <p:cNvPr id="2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6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277151"/>
              </p:ext>
            </p:extLst>
          </p:nvPr>
        </p:nvGraphicFramePr>
        <p:xfrm>
          <a:off x="278622" y="2132856"/>
          <a:ext cx="1778648" cy="334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666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Морские порты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Санкт-Петербург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Усть-Луга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Калининград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Мурманск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Архангельск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Владивосток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Ванино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Новороссийск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Туапсе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629568"/>
              </p:ext>
            </p:extLst>
          </p:nvPr>
        </p:nvGraphicFramePr>
        <p:xfrm>
          <a:off x="4860032" y="2132856"/>
          <a:ext cx="1778648" cy="334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666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Речные порты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Санкт-Петербург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Ярославль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Нижний Новгород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Самара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Казань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Волгоград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Астрахань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Ростов-на-Дону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246791"/>
              </p:ext>
            </p:extLst>
          </p:nvPr>
        </p:nvGraphicFramePr>
        <p:xfrm>
          <a:off x="7128218" y="2132856"/>
          <a:ext cx="1778648" cy="334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666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Виды топлива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VLSFO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ULSFO (RMD)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IFO-380</a:t>
                      </a:r>
                      <a:r>
                        <a:rPr lang="en-US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HS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MGO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СМТ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Ф5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ДТ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693035"/>
              </p:ext>
            </p:extLst>
          </p:nvPr>
        </p:nvGraphicFramePr>
        <p:xfrm>
          <a:off x="2564829" y="2132856"/>
          <a:ext cx="1778648" cy="334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1666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Морские порты</a:t>
                      </a:r>
                      <a:endParaRPr 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Кавказ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Азов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Ростов-на-Дону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Таганрог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Темрюк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Тамань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Ейск</a:t>
                      </a:r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6412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-77991"/>
            <a:ext cx="2136670" cy="18508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77991"/>
            <a:ext cx="2136670" cy="1850807"/>
          </a:xfrm>
          <a:prstGeom prst="rect">
            <a:avLst/>
          </a:prstGeom>
        </p:spPr>
      </p:pic>
      <p:sp>
        <p:nvSpPr>
          <p:cNvPr id="26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36512" y="6781800"/>
            <a:ext cx="9144000" cy="762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36512" y="6781800"/>
            <a:ext cx="9144000" cy="762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730024" y="208099"/>
            <a:ext cx="7683953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Журналы и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спецвыпуски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ПортНьюс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отраслевым мероприятиям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208099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5994817" y="5972157"/>
            <a:ext cx="781640" cy="796603"/>
            <a:chOff x="5508251" y="5306841"/>
            <a:chExt cx="1434460" cy="1461920"/>
          </a:xfrm>
        </p:grpSpPr>
        <p:sp>
          <p:nvSpPr>
            <p:cNvPr id="31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2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7701116" y="5993380"/>
            <a:ext cx="781640" cy="796603"/>
            <a:chOff x="7214550" y="5328064"/>
            <a:chExt cx="1434460" cy="1461920"/>
          </a:xfrm>
        </p:grpSpPr>
        <p:sp>
          <p:nvSpPr>
            <p:cNvPr id="34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5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4237909" y="5972157"/>
            <a:ext cx="781640" cy="796603"/>
            <a:chOff x="3751343" y="5306841"/>
            <a:chExt cx="1434460" cy="1461920"/>
          </a:xfrm>
        </p:grpSpPr>
        <p:sp>
          <p:nvSpPr>
            <p:cNvPr id="3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8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2543279" y="5985196"/>
            <a:ext cx="781640" cy="796603"/>
            <a:chOff x="2056713" y="5319880"/>
            <a:chExt cx="1434460" cy="1461920"/>
          </a:xfrm>
        </p:grpSpPr>
        <p:sp>
          <p:nvSpPr>
            <p:cNvPr id="4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1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755576" y="5963733"/>
            <a:ext cx="781640" cy="796603"/>
            <a:chOff x="269010" y="5298417"/>
            <a:chExt cx="1434460" cy="1461920"/>
          </a:xfrm>
        </p:grpSpPr>
        <p:sp>
          <p:nvSpPr>
            <p:cNvPr id="4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4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2499FE32-C2DB-478B-88FF-E1F33D54D7E5}"/>
              </a:ext>
            </a:extLst>
          </p:cNvPr>
          <p:cNvSpPr/>
          <p:nvPr/>
        </p:nvSpPr>
        <p:spPr>
          <a:xfrm>
            <a:off x="621812" y="4293095"/>
            <a:ext cx="7900375" cy="11764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Транспортная неделя,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POSIDONIA, SMM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 Бункеровщиков,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TransRussia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89501" y="1828111"/>
            <a:ext cx="1656059" cy="2176950"/>
            <a:chOff x="966773" y="1800590"/>
            <a:chExt cx="1598056" cy="2114557"/>
          </a:xfrm>
        </p:grpSpPr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CAE38681-B3E3-4EF3-B2DF-1BD38FF8E98F}"/>
                </a:ext>
              </a:extLst>
            </p:cNvPr>
            <p:cNvSpPr/>
            <p:nvPr/>
          </p:nvSpPr>
          <p:spPr>
            <a:xfrm>
              <a:off x="1043608" y="1800590"/>
              <a:ext cx="1466472" cy="457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108000" rtlCol="0" anchor="b"/>
            <a:lstStyle/>
            <a:p>
              <a:pPr algn="ctr"/>
              <a:endParaRPr lang="en-US" sz="4400" b="1" dirty="0">
                <a:solidFill>
                  <a:srgbClr val="228FCE"/>
                </a:solidFill>
              </a:endParaRPr>
            </a:p>
          </p:txBody>
        </p:sp>
        <p:pic>
          <p:nvPicPr>
            <p:cNvPr id="57" name="Picture 2" descr="D:\спец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317" b="51906"/>
            <a:stretch/>
          </p:blipFill>
          <p:spPr bwMode="auto">
            <a:xfrm>
              <a:off x="1043608" y="1846310"/>
              <a:ext cx="1466472" cy="184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Нашивка 15">
              <a:extLst>
                <a:ext uri="{FF2B5EF4-FFF2-40B4-BE49-F238E27FC236}">
                  <a16:creationId xmlns="" xmlns:a16="http://schemas.microsoft.com/office/drawing/2014/main" id="{6D7D9D87-6133-4EBB-B91C-147FDC743570}"/>
                </a:ext>
              </a:extLst>
            </p:cNvPr>
            <p:cNvSpPr/>
            <p:nvPr/>
          </p:nvSpPr>
          <p:spPr>
            <a:xfrm rot="5400000">
              <a:off x="1624545" y="2974864"/>
              <a:ext cx="282511" cy="1598056"/>
            </a:xfrm>
            <a:prstGeom prst="chevron">
              <a:avLst>
                <a:gd name="adj" fmla="val 4448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ru-RU" sz="20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187557" y="1827982"/>
            <a:ext cx="1646723" cy="2177080"/>
            <a:chOff x="1967098" y="1750779"/>
            <a:chExt cx="1598056" cy="2110269"/>
          </a:xfrm>
        </p:grpSpPr>
        <p:sp>
          <p:nvSpPr>
            <p:cNvPr id="54" name="Прямоугольник 53">
              <a:extLst>
                <a:ext uri="{FF2B5EF4-FFF2-40B4-BE49-F238E27FC236}">
                  <a16:creationId xmlns="" xmlns:a16="http://schemas.microsoft.com/office/drawing/2014/main" id="{11F803FE-2FDB-4977-8975-35D2B5D78AD7}"/>
                </a:ext>
              </a:extLst>
            </p:cNvPr>
            <p:cNvSpPr/>
            <p:nvPr/>
          </p:nvSpPr>
          <p:spPr>
            <a:xfrm>
              <a:off x="2025101" y="1750779"/>
              <a:ext cx="1466472" cy="457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108000" rtlCol="0" anchor="b"/>
            <a:lstStyle/>
            <a:p>
              <a:pPr algn="ctr"/>
              <a:endParaRPr lang="en-US" sz="4400" b="1" dirty="0">
                <a:solidFill>
                  <a:srgbClr val="228FCE"/>
                </a:solidFill>
              </a:endParaRPr>
            </a:p>
          </p:txBody>
        </p:sp>
        <p:pic>
          <p:nvPicPr>
            <p:cNvPr id="59" name="Picture 2" descr="D:\спец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0" r="50787" b="53317"/>
            <a:stretch/>
          </p:blipFill>
          <p:spPr bwMode="auto">
            <a:xfrm>
              <a:off x="2025101" y="1796499"/>
              <a:ext cx="1466303" cy="1923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Нашивка 15">
              <a:extLst>
                <a:ext uri="{FF2B5EF4-FFF2-40B4-BE49-F238E27FC236}">
                  <a16:creationId xmlns="" xmlns:a16="http://schemas.microsoft.com/office/drawing/2014/main" id="{6D7D9D87-6133-4EBB-B91C-147FDC743570}"/>
                </a:ext>
              </a:extLst>
            </p:cNvPr>
            <p:cNvSpPr/>
            <p:nvPr/>
          </p:nvSpPr>
          <p:spPr>
            <a:xfrm rot="5400000">
              <a:off x="2624870" y="2920765"/>
              <a:ext cx="282511" cy="1598056"/>
            </a:xfrm>
            <a:prstGeom prst="chevron">
              <a:avLst>
                <a:gd name="adj" fmla="val 4448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ru-RU" sz="20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60329" y="1835676"/>
            <a:ext cx="1663456" cy="2169387"/>
            <a:chOff x="5155885" y="1760869"/>
            <a:chExt cx="1598056" cy="2106992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="" xmlns:a16="http://schemas.microsoft.com/office/drawing/2014/main" id="{2F79A4DC-6F00-4527-92DF-EB7AAB47BF5D}"/>
                </a:ext>
              </a:extLst>
            </p:cNvPr>
            <p:cNvSpPr/>
            <p:nvPr/>
          </p:nvSpPr>
          <p:spPr>
            <a:xfrm>
              <a:off x="5238466" y="1760869"/>
              <a:ext cx="1466472" cy="457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108000" rtlCol="0" anchor="b"/>
            <a:lstStyle/>
            <a:p>
              <a:pPr algn="ctr"/>
              <a:endParaRPr lang="en-US" sz="4400" b="1" dirty="0">
                <a:solidFill>
                  <a:srgbClr val="228FCE"/>
                </a:solidFill>
              </a:endParaRPr>
            </a:p>
          </p:txBody>
        </p:sp>
        <p:pic>
          <p:nvPicPr>
            <p:cNvPr id="63" name="Picture 2" descr="D:\спец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4" t="51922"/>
            <a:stretch/>
          </p:blipFill>
          <p:spPr bwMode="auto">
            <a:xfrm>
              <a:off x="5244928" y="1806589"/>
              <a:ext cx="1456370" cy="19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Нашивка 15">
              <a:extLst>
                <a:ext uri="{FF2B5EF4-FFF2-40B4-BE49-F238E27FC236}">
                  <a16:creationId xmlns="" xmlns:a16="http://schemas.microsoft.com/office/drawing/2014/main" id="{6D7D9D87-6133-4EBB-B91C-147FDC743570}"/>
                </a:ext>
              </a:extLst>
            </p:cNvPr>
            <p:cNvSpPr/>
            <p:nvPr/>
          </p:nvSpPr>
          <p:spPr>
            <a:xfrm rot="5400000">
              <a:off x="5813657" y="2927578"/>
              <a:ext cx="282511" cy="1598056"/>
            </a:xfrm>
            <a:prstGeom prst="chevron">
              <a:avLst>
                <a:gd name="adj" fmla="val 4448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ru-RU" sz="20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762272" y="1829239"/>
            <a:ext cx="1680637" cy="2175824"/>
            <a:chOff x="3563888" y="1757234"/>
            <a:chExt cx="1598056" cy="2110627"/>
          </a:xfrm>
        </p:grpSpPr>
        <p:pic>
          <p:nvPicPr>
            <p:cNvPr id="61" name="Picture 2" descr="D:\спец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73" r="25489" b="52125"/>
            <a:stretch/>
          </p:blipFill>
          <p:spPr bwMode="auto">
            <a:xfrm>
              <a:off x="3627691" y="1801826"/>
              <a:ext cx="1456372" cy="1927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Нашивка 15">
              <a:extLst>
                <a:ext uri="{FF2B5EF4-FFF2-40B4-BE49-F238E27FC236}">
                  <a16:creationId xmlns="" xmlns:a16="http://schemas.microsoft.com/office/drawing/2014/main" id="{6D7D9D87-6133-4EBB-B91C-147FDC743570}"/>
                </a:ext>
              </a:extLst>
            </p:cNvPr>
            <p:cNvSpPr/>
            <p:nvPr/>
          </p:nvSpPr>
          <p:spPr>
            <a:xfrm rot="5400000">
              <a:off x="4221660" y="2927578"/>
              <a:ext cx="282511" cy="1598056"/>
            </a:xfrm>
            <a:prstGeom prst="chevron">
              <a:avLst>
                <a:gd name="adj" fmla="val 4448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="" xmlns:a16="http://schemas.microsoft.com/office/drawing/2014/main" id="{2F79A4DC-6F00-4527-92DF-EB7AAB47BF5D}"/>
                </a:ext>
              </a:extLst>
            </p:cNvPr>
            <p:cNvSpPr/>
            <p:nvPr/>
          </p:nvSpPr>
          <p:spPr>
            <a:xfrm>
              <a:off x="3635896" y="1757234"/>
              <a:ext cx="1448167" cy="4571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108000" rtlCol="0" anchor="b"/>
            <a:lstStyle/>
            <a:p>
              <a:pPr algn="ctr"/>
              <a:endParaRPr lang="en-US" sz="4400" b="1" dirty="0">
                <a:solidFill>
                  <a:srgbClr val="228FCE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923637" y="1827982"/>
            <a:ext cx="1633297" cy="2177082"/>
            <a:chOff x="6934384" y="1755977"/>
            <a:chExt cx="1598056" cy="2111884"/>
          </a:xfrm>
        </p:grpSpPr>
        <p:pic>
          <p:nvPicPr>
            <p:cNvPr id="88" name="Picture 2" descr="D:\спец.jp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58" t="-544" r="-1" b="52120"/>
            <a:stretch/>
          </p:blipFill>
          <p:spPr bwMode="auto">
            <a:xfrm>
              <a:off x="7034531" y="1760869"/>
              <a:ext cx="1466091" cy="1951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Нашивка 15">
              <a:extLst>
                <a:ext uri="{FF2B5EF4-FFF2-40B4-BE49-F238E27FC236}">
                  <a16:creationId xmlns="" xmlns:a16="http://schemas.microsoft.com/office/drawing/2014/main" id="{6D7D9D87-6133-4EBB-B91C-147FDC743570}"/>
                </a:ext>
              </a:extLst>
            </p:cNvPr>
            <p:cNvSpPr/>
            <p:nvPr/>
          </p:nvSpPr>
          <p:spPr>
            <a:xfrm rot="5400000">
              <a:off x="7592156" y="2927578"/>
              <a:ext cx="282511" cy="1598056"/>
            </a:xfrm>
            <a:prstGeom prst="chevron">
              <a:avLst>
                <a:gd name="adj" fmla="val 4448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="" xmlns:a16="http://schemas.microsoft.com/office/drawing/2014/main" id="{2F79A4DC-6F00-4527-92DF-EB7AAB47BF5D}"/>
                </a:ext>
              </a:extLst>
            </p:cNvPr>
            <p:cNvSpPr/>
            <p:nvPr/>
          </p:nvSpPr>
          <p:spPr>
            <a:xfrm>
              <a:off x="7034150" y="1755977"/>
              <a:ext cx="1466472" cy="457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108000" rtlCol="0" anchor="b"/>
            <a:lstStyle/>
            <a:p>
              <a:pPr algn="ctr"/>
              <a:endParaRPr lang="en-US" sz="4400" b="1" dirty="0">
                <a:solidFill>
                  <a:srgbClr val="228FCE"/>
                </a:solidFill>
              </a:endParaRPr>
            </a:p>
          </p:txBody>
        </p: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00" y="332656"/>
            <a:ext cx="398170" cy="4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36512" y="6781800"/>
            <a:ext cx="9144000" cy="762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730024" y="208099"/>
            <a:ext cx="7683953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>
                <a:solidFill>
                  <a:schemeClr val="tx2"/>
                </a:solidFill>
              </a:rPr>
              <a:t>Вызовы </a:t>
            </a:r>
            <a:r>
              <a:rPr lang="ru-RU" sz="4400" b="1" dirty="0" smtClean="0">
                <a:solidFill>
                  <a:schemeClr val="tx2"/>
                </a:solidFill>
              </a:rPr>
              <a:t>2020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208099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5972493" y="5972157"/>
            <a:ext cx="781640" cy="796603"/>
            <a:chOff x="5508251" y="5306841"/>
            <a:chExt cx="1434460" cy="1461920"/>
          </a:xfrm>
        </p:grpSpPr>
        <p:sp>
          <p:nvSpPr>
            <p:cNvPr id="31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2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7678792" y="5993380"/>
            <a:ext cx="781640" cy="796603"/>
            <a:chOff x="7214550" y="5328064"/>
            <a:chExt cx="1434460" cy="1461920"/>
          </a:xfrm>
        </p:grpSpPr>
        <p:sp>
          <p:nvSpPr>
            <p:cNvPr id="34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5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4215585" y="5972157"/>
            <a:ext cx="781640" cy="796603"/>
            <a:chOff x="3751343" y="5306841"/>
            <a:chExt cx="1434460" cy="1461920"/>
          </a:xfrm>
        </p:grpSpPr>
        <p:sp>
          <p:nvSpPr>
            <p:cNvPr id="3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8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2520955" y="5985196"/>
            <a:ext cx="781640" cy="796603"/>
            <a:chOff x="2056713" y="5319880"/>
            <a:chExt cx="1434460" cy="1461920"/>
          </a:xfrm>
        </p:grpSpPr>
        <p:sp>
          <p:nvSpPr>
            <p:cNvPr id="4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1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733252" y="5963733"/>
            <a:ext cx="781640" cy="796603"/>
            <a:chOff x="269010" y="5298417"/>
            <a:chExt cx="1434460" cy="1461920"/>
          </a:xfrm>
        </p:grpSpPr>
        <p:sp>
          <p:nvSpPr>
            <p:cNvPr id="4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4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Заголовок 1"/>
          <p:cNvSpPr txBox="1">
            <a:spLocks/>
          </p:cNvSpPr>
          <p:nvPr/>
        </p:nvSpPr>
        <p:spPr>
          <a:xfrm>
            <a:off x="-13717" y="5176941"/>
            <a:ext cx="91440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2"/>
                </a:solidFill>
              </a:rPr>
              <a:t>С чем рынок бункеровки столкнулся в 2020 году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816A3119-6A5B-4D1A-9E5A-33E877AEDE98}"/>
              </a:ext>
            </a:extLst>
          </p:cNvPr>
          <p:cNvSpPr/>
          <p:nvPr/>
        </p:nvSpPr>
        <p:spPr>
          <a:xfrm>
            <a:off x="1002069" y="1772818"/>
            <a:ext cx="1741614" cy="1887128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216000" bIns="36000" rtlCol="0" anchor="t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Приложение VI к Конвенции МАРПОЛ (глобальное содержание серы в судовом топливе </a:t>
            </a:r>
          </a:p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не более 0,5 %)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C9ED446A-66DA-4DA9-953C-58AD0743E891}"/>
              </a:ext>
            </a:extLst>
          </p:cNvPr>
          <p:cNvSpPr/>
          <p:nvPr/>
        </p:nvSpPr>
        <p:spPr>
          <a:xfrm>
            <a:off x="3656119" y="1772816"/>
            <a:ext cx="1741614" cy="1887129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216000" bIns="36000" rtlCol="0" anchor="t"/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Запрет на перевозку бункерного топлива с содержанием серы более 0,5%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71AD700B-A3E2-40C7-8C53-F66FB852CDAA}"/>
              </a:ext>
            </a:extLst>
          </p:cNvPr>
          <p:cNvSpPr/>
          <p:nvPr/>
        </p:nvSpPr>
        <p:spPr>
          <a:xfrm>
            <a:off x="6250589" y="1772817"/>
            <a:ext cx="1741614" cy="1887127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80000" rIns="216000" bIns="36000" rtlCol="0" anchor="t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Падение спроса и цен на бункерное топливо из-за распространения 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</a:rPr>
              <a:t>коронавирусной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 инфекции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18191AA4-9604-41A4-A95A-DE043157E0D1}"/>
              </a:ext>
            </a:extLst>
          </p:cNvPr>
          <p:cNvSpPr/>
          <p:nvPr/>
        </p:nvSpPr>
        <p:spPr>
          <a:xfrm flipV="1">
            <a:off x="1002067" y="1449388"/>
            <a:ext cx="6990135" cy="1146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F822ED1A-DB5F-480F-AE89-86C9DF7D2891}"/>
              </a:ext>
            </a:extLst>
          </p:cNvPr>
          <p:cNvSpPr/>
          <p:nvPr/>
        </p:nvSpPr>
        <p:spPr>
          <a:xfrm>
            <a:off x="1002069" y="1564068"/>
            <a:ext cx="1741614" cy="2477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392F6CEC-13E8-402B-A110-DB20B7CB1F50}"/>
              </a:ext>
            </a:extLst>
          </p:cNvPr>
          <p:cNvSpPr/>
          <p:nvPr/>
        </p:nvSpPr>
        <p:spPr>
          <a:xfrm>
            <a:off x="3656120" y="1564068"/>
            <a:ext cx="1741614" cy="247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1A5DEFE8-6470-4DBF-AAE0-4BE416AEA6D4}"/>
              </a:ext>
            </a:extLst>
          </p:cNvPr>
          <p:cNvSpPr/>
          <p:nvPr/>
        </p:nvSpPr>
        <p:spPr>
          <a:xfrm>
            <a:off x="6250589" y="1564069"/>
            <a:ext cx="1741614" cy="247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600"/>
              </a:spcBef>
            </a:pP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="" xmlns:a16="http://schemas.microsoft.com/office/drawing/2014/main" id="{008B3096-71F5-4D64-ACC6-F635B98045DD}"/>
              </a:ext>
            </a:extLst>
          </p:cNvPr>
          <p:cNvGrpSpPr/>
          <p:nvPr/>
        </p:nvGrpSpPr>
        <p:grpSpPr>
          <a:xfrm>
            <a:off x="1025469" y="3520955"/>
            <a:ext cx="7002915" cy="1388394"/>
            <a:chOff x="935038" y="4940779"/>
            <a:chExt cx="7092950" cy="1365742"/>
          </a:xfrm>
          <a:solidFill>
            <a:schemeClr val="accent2">
              <a:lumMod val="75000"/>
            </a:schemeClr>
          </a:solidFill>
        </p:grpSpPr>
        <p:sp>
          <p:nvSpPr>
            <p:cNvPr id="64" name="Равнобедренный треугольник 63">
              <a:extLst>
                <a:ext uri="{FF2B5EF4-FFF2-40B4-BE49-F238E27FC236}">
                  <a16:creationId xmlns="" xmlns:a16="http://schemas.microsoft.com/office/drawing/2014/main" id="{2E05905F-F522-430A-8347-8E2841650299}"/>
                </a:ext>
              </a:extLst>
            </p:cNvPr>
            <p:cNvSpPr/>
            <p:nvPr/>
          </p:nvSpPr>
          <p:spPr>
            <a:xfrm flipV="1">
              <a:off x="935040" y="5569006"/>
              <a:ext cx="7092948" cy="73751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="" xmlns:a16="http://schemas.microsoft.com/office/drawing/2014/main" id="{02EFB40E-3FE8-49F1-8336-C17DD09080AF}"/>
                </a:ext>
              </a:extLst>
            </p:cNvPr>
            <p:cNvSpPr/>
            <p:nvPr/>
          </p:nvSpPr>
          <p:spPr>
            <a:xfrm flipV="1">
              <a:off x="935038" y="4940779"/>
              <a:ext cx="7092950" cy="6282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7" name="Овал 66">
            <a:extLst>
              <a:ext uri="{FF2B5EF4-FFF2-40B4-BE49-F238E27FC236}">
                <a16:creationId xmlns="" xmlns:a16="http://schemas.microsoft.com/office/drawing/2014/main" id="{2C4E5C74-1DAA-4511-8F29-6A00D8DF3FF6}"/>
              </a:ext>
            </a:extLst>
          </p:cNvPr>
          <p:cNvSpPr>
            <a:spLocks noChangeAspect="1"/>
          </p:cNvSpPr>
          <p:nvPr/>
        </p:nvSpPr>
        <p:spPr>
          <a:xfrm flipV="1">
            <a:off x="1765084" y="3028856"/>
            <a:ext cx="1386334" cy="13863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Овал 70">
            <a:extLst>
              <a:ext uri="{FF2B5EF4-FFF2-40B4-BE49-F238E27FC236}">
                <a16:creationId xmlns="" xmlns:a16="http://schemas.microsoft.com/office/drawing/2014/main" id="{266C7413-D40E-428F-884C-A474E9D74E9E}"/>
              </a:ext>
            </a:extLst>
          </p:cNvPr>
          <p:cNvSpPr/>
          <p:nvPr/>
        </p:nvSpPr>
        <p:spPr>
          <a:xfrm>
            <a:off x="1810877" y="3068893"/>
            <a:ext cx="1294748" cy="131075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="" xmlns:a16="http://schemas.microsoft.com/office/drawing/2014/main" id="{2C4E5C74-1DAA-4511-8F29-6A00D8DF3FF6}"/>
              </a:ext>
            </a:extLst>
          </p:cNvPr>
          <p:cNvSpPr>
            <a:spLocks noChangeAspect="1"/>
          </p:cNvSpPr>
          <p:nvPr/>
        </p:nvSpPr>
        <p:spPr>
          <a:xfrm flipV="1">
            <a:off x="3842321" y="3068893"/>
            <a:ext cx="1386334" cy="13863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Овал 72">
            <a:extLst>
              <a:ext uri="{FF2B5EF4-FFF2-40B4-BE49-F238E27FC236}">
                <a16:creationId xmlns="" xmlns:a16="http://schemas.microsoft.com/office/drawing/2014/main" id="{266C7413-D40E-428F-884C-A474E9D74E9E}"/>
              </a:ext>
            </a:extLst>
          </p:cNvPr>
          <p:cNvSpPr/>
          <p:nvPr/>
        </p:nvSpPr>
        <p:spPr>
          <a:xfrm>
            <a:off x="3890674" y="3109148"/>
            <a:ext cx="1289628" cy="1306041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="" xmlns:a16="http://schemas.microsoft.com/office/drawing/2014/main" id="{2C4E5C74-1DAA-4511-8F29-6A00D8DF3FF6}"/>
              </a:ext>
            </a:extLst>
          </p:cNvPr>
          <p:cNvSpPr>
            <a:spLocks noChangeAspect="1"/>
          </p:cNvSpPr>
          <p:nvPr/>
        </p:nvSpPr>
        <p:spPr>
          <a:xfrm flipV="1">
            <a:off x="5884056" y="3068893"/>
            <a:ext cx="1386334" cy="13863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70" y="332656"/>
            <a:ext cx="398170" cy="400950"/>
          </a:xfrm>
          <a:prstGeom prst="rect">
            <a:avLst/>
          </a:prstGeom>
        </p:spPr>
      </p:pic>
      <p:sp>
        <p:nvSpPr>
          <p:cNvPr id="3" name="AutoShape 2" descr="Коронавирус в Самарской области 3 августа: трое погибших и 45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оронавирус в Самарской области 3 августа: трое погибших и 45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xITEhUSEhMVFRUXGBcaGBcYGBcYGBcYGhgYHRgaGBcYHyggGB0lHR0YITEiJSktLi4uFx8zODMtNygtLisBCgoKDg0OGxAQGislHyYtLS0tKy0tLS0rLS0tLS0tLi0tLS0vLS0tLTAvLS0tLTUtLS0rLSstLS0tLS0tLS0tLf/AABEIALcBEwMBIgACEQEDEQH/xAAcAAACAgMBAQAAAAAAAAAAAAAAAQIFAwQGBwj/xAA+EAABAwIEBAQDBgUDAwUAAAABAAIRAyEEEjFBBSJRYQYTcZEygaEjQrHB4fAHFFJi0RVygjPC8RYkU5Ky/8QAGgEAAgMBAQAAAAAAAAAAAAAAAAECAwQFBv/EADARAAICAQMCAgoCAgMAAAAAAAABAhEDBBIhMUFRYQUTIjJxgZGxwfDR4aHxFCMz/9oADAMBAAIRAxEAPwDxKEBNAVghQpQkhADBQWoAThArIwpAIUiIQKyIHf8ARIhSEX+iYHeEBZjhZHNbAuSfvCIi5gAze0H5pIQFmMBELJ+PVWvDOG06tNxk57gCYA/pMRcE21tKTdE4pydFZWwr2AFzYBttr6bLCrRrjVouBPMyD3dE/XLm9gq91MQ0zrOxtBjXf5IV9wk437PTzM/CuHVMRVZRpCXvMDoOpPQDVey8K/hTg2sArB9V+5LnNE9g0iB6yqr+DnAiGOxTm8z+VkjRgNz8z/8AkL1UUHxqsGfLJyqPRG3FijGKcqt+J57xT+FOBc37M1aTuzsw+YfJ+q848QeBsThico85n9TBcerNR8pXvmIr7HVcZW4qXudIiDG/1BH1EqvHnyJ8co0S0sJR5VPyPDiEiF1/izh9OqRiMODzuLXtiOYAnN2sDPyXLGmcuaOWYHquhCakrObkxyhJpmLNf/N1ArOyoRMRzCDIBtINpFjYXF1jDVJorI5dO/fvv0SThJKhgnCRRCQAkpAJIASEygoAEICJQAQhJCANg73nRIohMfv9VaRCAiFICUJCAFJMhCBAiEJlArFCEAIKAHNv3+4XReE/BtfG8zYp0gYNRwmeoa3734LnWsJIA1NgO5MBfQ/hvBCjQp0WD4Wgf5PzKzanM8aW3qzZpMCytuXRFDgv4V4FrftDVqO6l+X2DYVBX8M4Gk4uaazcrnMc1z2w28GcwvOwEzYr1Z4cBcLgfGeD8qs3EhstdDauhg6MqZTYxMfILNhnKU6cmac0IY8bltTXfxo4N3h+q19VzCC9jsr2RBuAWVANw6xI9dVt+GOBUsWW0XyGAuc06ENzAuFtfij1ar/CMcSKrjMM8t9T/wCRodNN2X+ttwbgaLreH+FKVHCuqYY53Ol7CYDiDBIvcSPuiLrdkU1GVda4OVhyY5zjfCvn4WWTsfQwVNjGMc4Wa1rGjlaBEmToLK4o40Ppte2YcAYOonYjYry08YzvFN+a8i0ggx6hWFHxMKVQ05LmtgA9oBE/JcxuShdHonhhLLsUuav5dDsceImo7pPpC8zdi8geQOZ2d4nmjO4xptcEdiF2WKx1bEUHVmhrKbbB77Nc7oOvqocYwdEsAxFNjngNJNLlMDRri7RttdbbrVo8TlFyl4/Y5PpDUuM440+aa48X/R59xNxe3yWcoaGwf92aC49mh9Q9coWDhHg2rj6gZR+yoMAzVHA6kAgBv3nZcpPQuK7/AAPht2JouGdzA+pmqEta7zGHRtN+3S1oXZ4PCNosDGtDWjaFPJlUVth9SGHDknNyyceVnF4f+EmADMrjWe7+vPHsAIXCeM/4cVsI11ai7zqLbm0VGDqQLOHcey9xqVABmFlW8Rxwymfmsi1E4PrZu/4qkuh8ykKCvvFvC20MS5rB9m7nZ0AMyPkZHpCpY3/ZXSi1JWjnSi4tpkG/L5pJpIYgQE3OnoPRJIAlCEkACaAgoAIQnl9EIA2AEAIQrSsaSFIdkhEQE4UqWW+adDER8W0zskgQghSAWRhblcDOYkRYEQA6b6i8ad50CYWYU/wCZW1hOGVKjS5oEAgCTGZxEwO8deoSbocYuTpGx4cwmfGUaZj/AKg0IPw82osRZfQNHH0aGRtR0F0QNYEwCegleHcAoOwuKo1XiQx3OB9wOBBJ6gTc9l3PG+OUnuaTTaXN0fJn2091g1ElvT7HX0eKThKHR/1werVQLaFcf4mJfVbSAaGxckTc2gXjc69lScG8TVxScXE1WUwDngAtEwGuA1O8i3ss2De3zjWxL3Z3k/ZNLSGtaQ1hLgeXmv8AsJQhOM3OrSVrwfgYtXNLDtUqbdNd14mPi9VlOmHBkNaCwATLptDmza4Bza6KVCrUNF7m1cjWPHlgtmGkDc9bkfNRFfz2A2FKHC83mSDH3iAD7m6p8SMp8k1A3pzaNB+g9YUo5pSyUlbOTlio4b8ehk/kf5iuH1HGoCeaAA9wAuRHdbHFcJh6bW1aVKSGy7zROaBA5Z2jpJVTT4iG1S1j2TaMpc4OOwzaETM7XWmePYhhFR1JkSQzOCWENNzcwbgWG/Wy14sOSUtjjXx/spwzy1xJ3+Da4v4jq1MN5b2OcXQ9kHKGBmhyAG0+kx7W/CThn4dlY16gOUSx8GHhwt1DRBIuIELi6nEBVqeZUzOcTcAgNnpcQ0aCBAW3/qDQwkMOVoAIEG51/PsYXbXo+KXvchJvsj1KlxtgaIIiBEdPRbmG4r5jYmenULxujjXAENdLLkfFLexzD8yrDA8Xq04dJgzB2Max1heX1Xo/Ngk0lx2PYafV6bNjTbSl3+J6njn5GEk67LguOcVc45WFYcTxp1Rn2lQNsSBN7TJ9FoeWwUvNpEwdarvi10pzaBBl0bgBLHpMi/8ARUVZtdjUHsafNfMnj8BSqsY7ECzA7mLi0NmDzRBMxoDIlcZxfiLKkNY0AAwCLAgCIawfCO0lXnEcXTZRdTqMdkcbAGBIM+p01suUxj2F5NNpay0AkEi25AG8rZjhRgll3Ltb613MRWMrIghWFJihNryFIqOVRoYkKRdIiBab7meqigAQAiEkgHCEShAG0gCyAgqwqG15HtHyUgwzAuZi039AoymmISYKYHcfvZEIERU43E/qohOEADCJEiRNx1Cvv9cGQU2w0CY5GA3iRMGRYdPVVuAfSAcKgBmNQdOxbcLb/wBLpkNeHnITERJmepDTHeCoNJvnsXKUoRqLXtfVfPsWuBxz7MFSm1sauk03dCcxOQjqx3yVhTwrC6Kwc0aZh9oyInM2owiRANiJWDDYDCsqOLXhhyPhssqCS05ZY90ukGw65Ve8Kdg2YesCRyMfyZXU87jlDbE/E4kiJ+6Vow41k5a4RjyueLJtg+enD/JY8MwdGkTUoVqPluGUEOL3PLiBlyxfWO0LWxHB3YfOahcHVgHPa0Nc1mU5oY0yLERzd46qh4NwzPL6YLeobch0OMtnUaGO3e3UY3ioxDmYeKjPMEVC1pBBAJIGcA6E9FfOKcFtrzpdCnLjnjyuOS78+bNHBms3LRyhpzhzX2ADI1tpy9dFQcR4jlqPpgZs7g4gWhhEkWjqPT1WXifFQ5zTlljYa151cWNaHBxGljM3jvK1P54uqea5mW/LDbEX6cxy6SqtPjnpFOcY3ffuvl1IOO9qxYnixYG02t8oMdINnEugRLmtBtfW/VXuJwwrYbzDDuR7rWDYgxlJ5RbofVVfE8CKeHJ811QZs8NHKC4kuzE76dTdUDuI1BAa4ho0FrzqTt/hbcKWVKd8r9+IShJ1sdGxiaYIADWgtN3NMg2sCBad5ncysFM+W7LBIJExBBI0iB0J91P+ccXAvc2ZuHMETECT3F1Z8OxLW1AyqWOYCwx8UTfMDYjLaxjQBbIzrhrny5+43uS8SpquLIewFrT9RtaNFvU62eG0wSbXIhrTuAATttK3OPvpvJNMl2WS4iQDeAex7d1V4aiKZa8ElsiIMevpeFNSk7Iy2yimlz5+Jt0cB5tWkxx5HOgDd0bSBBM6DaV1uI4dU/lDAGZhOWZIymziJG0H0XLYLHgiH2kyBENDgQSWunlNhHoutpcWfToBrSw5RbM7KSHOJEydROszquXrYPa2EZVNWv4OE4ngGPGZ7ny2RlAuXOEgknQERd0KnwHBqlQiIA3dIawetR0NHyldfWpuxVaalTK1ziQAC8CYJIdUysbpE3Wvx3CMa0spVGZ2nXMHnLNuYAwY3tfRc21FLwOnjc81pNWis4lw6lTwry0guBbcAw6TYhzgC606QLiy5kuWTEVXuMOeXR1cXfMSsYTiqL8k1KqXRUIhJu4k9uh9VIFRcy/5ptFZAJLJUaJMGRsdCRtbZR27qDQwZrcwEihEbpACEwUJgbMKVuiipDsplIkwmEkAMIIixCEEyZKYgKc2ibXPz9Pb2SThAhFWmFx1YNaGtLgOgfp3gwQVWBWGG43WYIDrd/8AIg/VKSLMckrTbV+H+0XT+PvqDyjhgAYADWAhp/tBbLfk4aroML4fbRw762JADKgljSP7QQcwMi5jXZUHCsZiasXe6dm1ntNyZsZHy7bKw4jw3M5tR1dzmEgFsEFoyjKYJIOwXR0Lbb2/M5+ohspS4vleZa8KxDcPla2rlc5ocbuMZrWmetxvChgOK8ud32dPMQC0QXyYGcNMmJBgH6KjxTCyawEgZcpH9untEytXGeYWNyOJZIfI0D4bMxca29e66GTSwi213/fqVRlLIvafzL7j/DKlUNp0wMtMOcHfCamkk5QTmdBM3Wzwem1mZzKkGgBJqZSMjtgwyHERtqqDD+IHsGXM6YcBIvOrXEk3vJjutVvHK7W6sdMhxexrydDcuG0fXosUMORe94mjtRb1Kpe6qyj5damDJY1rmazJAdAJnWDbZab+DOYWDy+d4EAXgm9mn92UMNxVpexgbzOEFwlhzm4dbX00uumpY+sKzK+rQ2J68sENJkNJE9Ylc/UJptcqyXRHP4nh02qDTSbE9f36Kuq4GkeVkgmMpNutjOmy6HjlZrnDK0CALkkuibZpAEze3X1VRh6TA+9+oAm42E9VhjlyY3xJ/DsKTpcFfXpObTyuaRcy68+h2jt2Wzw6vSy+WSQ77rg0EXtDgb3n6Lo+J8Kp5XczmC05ojY2cYJ7HsuaGFNJ+cEOAMMsCCJ76LtaTWuctk+GUKXrIWZKmCDgc1V0Ai25gay46C+k7re4dwOpULTQp5g3Vx7mIBProO6xcL4XWxtYNY3mM5nE2YABJPa4A3PuV7F4d8OUcJTtL6hABef+0bBU+kdRjinC/a8vydDQ48m5SpNdOV9ig/8AQ7axacQW5W/C1o5vm42jtHzWn4j/AIa4ao37N9Wm7Y5i9uluV23pC7guutDiGOABuuBPUZG7s7GDQ44JRS4PnbjfCKmFquo1BcXBGjm7EfVaBNoXd/xMqteKLvvS4T2gfouEXSxTcoJswZoKE3FEYTThRPdWEELKpM0IgEmI1kb227ICi5RAghCZURiQkhIDdAUmxB1m0dO8qKZCsKQhCAEyLJiEhOEBAgTkxHzQGpz1TEb7aVDI0uccx2Dvf7phdL4T8M+c11WiKNSHZfts5AtMhuUA6jULiV6L4JrvwtHnt5jswG4ENAnvb6qjPJwg6NenjHLlVql5fcuaHAq1NsVRRIaQ5uRgDARBBa0QQQ7MqvE4B7mzmLRUcbNFw4CSbyYsfddLi/EDGt+0e1kj7xgm02Gp9lynGuM1gz7GlUDXiQ/KR1FrWPf0Wj0Rnyqck1wyPpnFiqGyS3Lh9OniV9XCOfScx1RwcCModdrjGlvgm97/ACWlwvDVBUEAgA3JIAHrO/8AhbuAc88r5a4SQCPiIN5+UrBia76b7Et/qiAZIB3BLQf8r0bnxbOPBdY38BcWwoY5sZhcjM8b2MCNu/fZLBUGvZJyyXCZcAAXRLj2UuIcTe6IcXEAghwBsNHbjcrRo4u4BAdMDMPwjp2WXNjcn1otxbttdyxxHAvKzYikRWpU3HMWTabNP56K7PF3ZfLtlc2CDdsgg5so3iVHgvEcPTo5C4Uy+czdn/8AK8AW1/Va2MwjGmGhzmQS1wvm/qi0j66dDA4+qT95O2W1JScZqmiuqVBLiJdvJ/T96JtrOaZIF7gxb27FWPCMPSfWY2o45SdRAI1t0hb3iXDNpAFgLWwQ0G8n4d9gI91zW/Eg1b29ykfXdUIvLog5pM822u0HbTus+Fwz82hLTzCQIsDFjqLa9ljwGFLnCXW6xcCIXTcKpCsz+XpvBkfG+xAboAdG9N04Ld0JOCiqIeDcbTw/mR8TyCewvA9NT8107vEoNpnpHVeYY4upVHgiIHtE6ESHCN59lpYfj5Y6Q4n5Eo1Giy3vu7O/odVg9UozVNeP1PWRxbKHPdaRyj13XH8Z4/MgFc/i+O1a1gdpt0XPcTxWrZlx1PQdPUqvFp23yX59XGMfYH4h4l5zmgGQ0G/UnWO1gqkJwgf+F0YxSVI48pbnbBRcFKUlIRFMohASYyBCSyVItAi17zJ69tvZYioNAJC3KGGploLqzWn+kteY+YEIRtYWNTYIuRPv8tFEFTNR3U6AanQaD0CkioimBEe490vVCZEYbeB9Ew3fb97IaCSAPQbfUoI2TEJMBDo2QgRceEcG2riWh92tBeR1iIHuR7LreK4wtcSC6QHWBgGdDa8j8h0XI+Fa+Sv6tcPwP5K641Vm6xZm/WHV0lepZrVOMPc/OQ0EbhoB99d+qtvDXFGurinXvTqWcTqIkhwOohcs55P7/NdNhcYxtMU6XM94yluQkmI5okQLHUgbnvPHayKVshmUPUyxpLodHxbw2WkVsMPNaeYvBAa22XNOhkarj8fhTmPmOc5+4IhpnSNZuupwPiF4/wDb0QTQmHkNjyzaQLQARBgazPVWPivw35gNam2R8RgiwMQR1FrrvYdRztnyn0Z51+xyvmed06U5gOnKQDGt9b/+VlqcNqn7JjKZNz5nwkZPikHbv63WLhzXPc4RIaY/3G0NvbaSRoFbY01WgQYMGbSTmIJM6gaa9Fpy1NVfJYpuMuChw2VxDajw3LMWls733mArik6Wua452iZIMxpcdFXNwzXQ0Mg2OZrhf5TH529rHhLWHlDSSajJJAlrT8UEaWH0WTLgi1w+EW5MzftS6m1j8rWOdDS1zwGgcuflPwjUbGdLLHxfjHmEZhysiADpAgCfRWHHsrq32hhocQxgF4zEkn36+2qz8C4RhKz8tUE5zyuzEZIEaAcwlecSc5bS2WTZXma+CphrHOMZiyS533Gyb/h9Fir+I6eGw3lUuaq8nNlicpsBI0Gp1nmW54t8PClTZTpPJpB0uJgOLvuwBqDr8h1XPMwTKUPeBa8Xk9Aem2g9F0NNpFH2pSKpZrXKL3gfE6GJoVKD6FOm8AZiARmv8WgFt9zCrKzGYcZmhuQObJtLmTLj1da3zCp2YllWsW1Sac/C4CId1J/LSy6Grw2plyPLajpNy1sBoNg6dD3AhaZZFjTaILBLLNR6ePWivq16VR4lgAg5SDkMEm4qUwLR1BVTxzBAtBp8+4cS0ui1s7SRUGut1ZMwjWuygeUbkwMzT6tJkeoPyXP0+HNf/wBCoAY+FxgHsx/Xs6D6rHGW7ub/AFSxSSafh/rqVKRWbEYdzHZXtLT0P7usSsDoFkHZSyqEJjTsCoKZUHBIkiRhQITCboURmJCcIUaGbw0SSTUikITISTMJkRscRBGqbO+m40sohMJkQGqEIQBOg4hwIMGdendWrcaHkhx9IsHehIsPUKnQQozxqRbizPG7XTwOgplhc0NhoG7TvtBJ12k6bQsxxXlyylbNZ0GXO7F42O4GvZc7Qpuc4NYCXHQCZ+i33uNNsPkuI9O2UEbdXfIdVD1bT4Za80JRe6HV/qOn4BiyyoykHgtcWB5EFlj8DesAySN9V0v+teTTbXoPz0qmZsGCJgg5m6tIBv77LieC4M1i3M4spmA6IDsmuRmwJG52d3V1jaIpuLWOADrOpxIbStkbkdaXQ4zqco2Ksx5NqafQzajC3OE65f0flXh9y8wnCmlja7T5bHvgXDgxwMkkRdk69RK2R4fLnPqva2pnc8vbSfJaXEnNTIMOEfdIW14d8R4YZ6DA1jacGp5l2cwFs8fEHW1F5UsRw6gMSatPzKLQwNc5jXvY9p2AFnWIg7K2GRqKSZnzOU8jcqT8jlsd4NY5zvLquDQMxNVhYBeLuFuovdQ4Ng/5WrmrCQBLRmBmJg32/fRddRxLH1TToDLTY1rJL2Me4Ng2YJdbe15C0Hu8yuKDqDS6ZY94LGkXlrg2YmZBy9dEZZT2NRHhnDf/ANqbj5HL8aDaFVrh9qamchwkyY1MxFpPyVlhfDYxIdVdiHU8seSQWtaQL3a67TN5EgggzdWPEPCYblrg5nMdny0weXYiWs+0jvBssAo1a1bI5xawS45mZSR0HNr3P6GrFhhBeZGc3J2ZKwAoO82o6o5jGsDogAktIcLy6997qqq4CnV52uD3OMkaXtYgaDSOyueL4MGmQH1eWTlDmQGn7xaRMamR0VYaR4cczH+bUzNqOcRDTQEy2nf4h8RPSO6tU3GXH07hUJYe6lfXtX6mV2L4Q+tSZXYxuIpMkOY0w8D72UQIcLQJ/FZ8PmptzNf5tA/DUeHZmECC2q2LC0SAADYwusFMMeMbhzNCs2arALXFqjQPvA/EPXdUfHKRa51XDlvNd7BbP/dewdG++8rny1SyP2u/+PL4nSxaKeNJ430/z5ryOdrWcRHU+95nf1XEUarmkFpuu0x2IDaLjlyZWuhu2Y6FpPwtP9I30suJzdht9P8AKtwpU6LNTKVq+vkZMViTUdmdrER0/eqwoQVelRmbbdsColZC02Ma6fooFAIHKCkUnJEkRCaQTSZISEiChIDdqMIMERYHWbEAjTsQopJn0UiljlOFEptQRJR3SIQmmISYKSITAITakE5TEZcPXLDLfQ7W3Cjia7nuzO7D0A0A7ALGhKldkt8tu2+DdwGOqMqNeHG23bot/C4t9aq55BLWjMeriDDAfUkCOkqkg6/VZ8Pi3sa4NMZoBO+/+SoyguqXJbDM62ybr/J0nDnZmeW6C178zj/WZDjPq7K0dgV0OH4lNF7TULBUqiqWkxLSZYwWMDK0WANpXI8CZmpuzO5WzAFyOrje1iYtqp4bGOcRUmYIImfigspgelz/AMVU75RL1aVSatVxfyv8nf4HxO6jTqua2lEMyfZ87qlR3NmLcsiI2CPEXi99OqKrWMafJMOvIIeJt3Gw67LjMFiRJNQycxqROpkxJ9MvstriFbzczrHNQqtB0a2dGtO/wOP/ACRGb3U/3oQy4Y7N6VW/5/o7rA+MzWz0XNyAMbmmCXGoAWZc0iLzf2VLxbC1ajBVe485FEc0ZA9sC7dXioLRaH76LQ8OYbNij5kAGi2+xLeWR11XT0eChuFrUWPDnPktIAZDwOQiNwQLqier2zp+RfH0fGWFyV2rKjCHlwWJif5imKNU2B81jQBm7ywt+R6qy4mR5GSHNyjlc3aLgXmx0PYlVfAqualXw75Bc5uIpT911QZpBjaoHT6nqrvB4ynWois22YczZnK7dp9Cs2olKGRST5Tr+P4NejhGeFxkvZfP4f2soOC8X/lg+kwE0nEljdRTfALmAn7pBzAbQVU8S4s15M0y09ln4sW5y9pubOE7j4XR6W+QXNcRxpazNBmYHSVNQU57l3LZS9Vjqq6+Zpcdx+aKYOlz+QVOmb6pLoxioqkcmcnJ2wCE1FTIgCgppJAIKLk0iUExFNRCkoskQKFJCQGykQhSbMG3Se1/8lSKWGyQKSYCZEaYKUpgSgQyUkAppiBATcdYSTAkxwmSJHS4n2UU5SKAG3pYSRc7JQnHRRQBkpNBcASGgkAnoOqvqxZLGUzADSYJEgtgMkjUm/8A9lz0LNgR9o2DEqE06suxSinUlfKNzEkhxA2ge1vyV7QxAdRbSa15iIGUCDDsxmb3cdeqrn0iLlocFmw2Npt+6fkSPwWGUm+h0sVROkwWBxT8uVoZlblDrTFuk9FY1MDiqQzCqXdQQY/Bc5R4y77pI+ZVnQ4rUIu4+6ySjKzcpRrqaAxXlvzF3NzA2yhoLsw9RP4lYMPx/wAthbTAaCST3Pdb2Of5lnAO9RB9wqOvwtk2zN+oVyqXvEHNriKI1MV5hmbrQ4805WGZEn3gfqrGjw5k/H7j9Vj8SUg2iLzzCPYq7E0pqjJqE3BtnMJJlMuW45ZEJhhiYMTExaek9dUOdPQeiecxlk5ZmNp6x1hMZFRUnD1n9wopDQik5SUY+iRJEVIm377pIKTJEU0WQkBtxEyCJFvoZ9lEnqjMiUykAmoqU2TECk8i0CLDeb7lJro0/coTEOD8wgpNcpvfJlMQGP0SKScpiABBCfdDj11TAjKFIOjTUbpIACtnhjZqN7SfotVb/CmfaHsD+SryOossxq5ou8y0a7BK3YWuaV1z0dRjw1NWuGWnh6RW/TYoSZbE2aYlN1EeidMLLlUS2jTLfQqh8WO5GD+78iuneFyfi512D/cfwV2DmaM+pdY2c8UISC6ByhoRKIQAOGxUYTCjKCSESkUOQCkSQQkQpKJKiMgUIIQkM2k0IUikAmhCZEcoSQmIYUkkJiGShCEwGDaOvuhxJuSmhAhEoQhAxT2/Vb/BrvPp+YQhV5fcZZh99F+2msjcOhC5jZ14qzcw+HW23DoQoXyXUZG01lDUIQNGKqyy4rxf8bPQ/iEIWnT++ZNV7hQJhCFvOYBI20+qiShCBhG/7ukkhJkiJQE0JE10BQKEJCEXIQhRG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jpeg;base64,/9j/4AAQSkZJRgABAQAAAQABAAD/2wCEAAkGBxITEhUSEhMVFRUXGBcaGBcYGBcYGBcYGhgYHRgaGBcYHyggGB0lHR0YITEiJSktLi4uFx8zODMtNygtLisBCgoKDg0OGxAQGislHyYtLS0tKy0tLS0rLS0tLS0tLi0tLS0vLS0tLTAvLS0tLTUtLS0rLSstLS0tLS0tLS0tLf/AABEIALcBEwMBIgACEQEDEQH/xAAcAAACAgMBAQAAAAAAAAAAAAAAAQIFAwQGBwj/xAA+EAABAwIEBAQDBgUDAwUAAAABAAIRAyEEEjFBBSJRYQYTcZEygaEjQrHB4fAHFFJi0RVygjPC8RYkU5Ky/8QAGgEAAgMBAQAAAAAAAAAAAAAAAAECAwQFBv/EADARAAICAQMCAgoCAgMAAAAAAAABAhEDBBIhMUFRYQUTIjJxgZGxwfDR4aHxFCMz/9oADAMBAAIRAxEAPwDxKEBNAVghQpQkhADBQWoAThArIwpAIUiIQKyIHf8ARIhSEX+iYHeEBZjhZHNbAuSfvCIi5gAze0H5pIQFmMBELJ+PVWvDOG06tNxk57gCYA/pMRcE21tKTdE4pydFZWwr2AFzYBttr6bLCrRrjVouBPMyD3dE/XLm9gq91MQ0zrOxtBjXf5IV9wk437PTzM/CuHVMRVZRpCXvMDoOpPQDVey8K/hTg2sArB9V+5LnNE9g0iB6yqr+DnAiGOxTm8z+VkjRgNz8z/8AkL1UUHxqsGfLJyqPRG3FijGKcqt+J57xT+FOBc37M1aTuzsw+YfJ+q848QeBsThico85n9TBcerNR8pXvmIr7HVcZW4qXudIiDG/1BH1EqvHnyJ8co0S0sJR5VPyPDiEiF1/izh9OqRiMODzuLXtiOYAnN2sDPyXLGmcuaOWYHquhCakrObkxyhJpmLNf/N1ArOyoRMRzCDIBtINpFjYXF1jDVJorI5dO/fvv0SThJKhgnCRRCQAkpAJIASEygoAEICJQAQhJCANg73nRIohMfv9VaRCAiFICUJCAFJMhCBAiEJlArFCEAIKAHNv3+4XReE/BtfG8zYp0gYNRwmeoa3734LnWsJIA1NgO5MBfQ/hvBCjQp0WD4Wgf5PzKzanM8aW3qzZpMCytuXRFDgv4V4FrftDVqO6l+X2DYVBX8M4Gk4uaazcrnMc1z2w28GcwvOwEzYr1Z4cBcLgfGeD8qs3EhstdDauhg6MqZTYxMfILNhnKU6cmac0IY8bltTXfxo4N3h+q19VzCC9jsr2RBuAWVANw6xI9dVt+GOBUsWW0XyGAuc06ENzAuFtfij1ar/CMcSKrjMM8t9T/wCRodNN2X+ttwbgaLreH+FKVHCuqYY53Ol7CYDiDBIvcSPuiLrdkU1GVda4OVhyY5zjfCvn4WWTsfQwVNjGMc4Wa1rGjlaBEmToLK4o40Ppte2YcAYOonYjYry08YzvFN+a8i0ggx6hWFHxMKVQ05LmtgA9oBE/JcxuShdHonhhLLsUuav5dDsceImo7pPpC8zdi8geQOZ2d4nmjO4xptcEdiF2WKx1bEUHVmhrKbbB77Nc7oOvqocYwdEsAxFNjngNJNLlMDRri7RttdbbrVo8TlFyl4/Y5PpDUuM440+aa48X/R59xNxe3yWcoaGwf92aC49mh9Q9coWDhHg2rj6gZR+yoMAzVHA6kAgBv3nZcpPQuK7/AAPht2JouGdzA+pmqEta7zGHRtN+3S1oXZ4PCNosDGtDWjaFPJlUVth9SGHDknNyyceVnF4f+EmADMrjWe7+vPHsAIXCeM/4cVsI11ai7zqLbm0VGDqQLOHcey9xqVABmFlW8Rxwymfmsi1E4PrZu/4qkuh8ykKCvvFvC20MS5rB9m7nZ0AMyPkZHpCpY3/ZXSi1JWjnSi4tpkG/L5pJpIYgQE3OnoPRJIAlCEkACaAgoAIQnl9EIA2AEAIQrSsaSFIdkhEQE4UqWW+adDER8W0zskgQghSAWRhblcDOYkRYEQA6b6i8ad50CYWYU/wCZW1hOGVKjS5oEAgCTGZxEwO8deoSbocYuTpGx4cwmfGUaZj/AKg0IPw82osRZfQNHH0aGRtR0F0QNYEwCegleHcAoOwuKo1XiQx3OB9wOBBJ6gTc9l3PG+OUnuaTTaXN0fJn2091g1ElvT7HX0eKThKHR/1werVQLaFcf4mJfVbSAaGxckTc2gXjc69lScG8TVxScXE1WUwDngAtEwGuA1O8i3ss2De3zjWxL3Z3k/ZNLSGtaQ1hLgeXmv8AsJQhOM3OrSVrwfgYtXNLDtUqbdNd14mPi9VlOmHBkNaCwATLptDmza4Bza6KVCrUNF7m1cjWPHlgtmGkDc9bkfNRFfz2A2FKHC83mSDH3iAD7m6p8SMp8k1A3pzaNB+g9YUo5pSyUlbOTlio4b8ehk/kf5iuH1HGoCeaAA9wAuRHdbHFcJh6bW1aVKSGy7zROaBA5Z2jpJVTT4iG1S1j2TaMpc4OOwzaETM7XWmePYhhFR1JkSQzOCWENNzcwbgWG/Wy14sOSUtjjXx/spwzy1xJ3+Da4v4jq1MN5b2OcXQ9kHKGBmhyAG0+kx7W/CThn4dlY16gOUSx8GHhwt1DRBIuIELi6nEBVqeZUzOcTcAgNnpcQ0aCBAW3/qDQwkMOVoAIEG51/PsYXbXo+KXvchJvsj1KlxtgaIIiBEdPRbmG4r5jYmenULxujjXAENdLLkfFLexzD8yrDA8Xq04dJgzB2Max1heX1Xo/Ngk0lx2PYafV6bNjTbSl3+J6njn5GEk67LguOcVc45WFYcTxp1Rn2lQNsSBN7TJ9FoeWwUvNpEwdarvi10pzaBBl0bgBLHpMi/8ARUVZtdjUHsafNfMnj8BSqsY7ECzA7mLi0NmDzRBMxoDIlcZxfiLKkNY0AAwCLAgCIawfCO0lXnEcXTZRdTqMdkcbAGBIM+p01suUxj2F5NNpay0AkEi25AG8rZjhRgll3Ltb613MRWMrIghWFJihNryFIqOVRoYkKRdIiBab7meqigAQAiEkgHCEShAG0gCyAgqwqG15HtHyUgwzAuZi039AoymmISYKYHcfvZEIERU43E/qohOEADCJEiRNx1Cvv9cGQU2w0CY5GA3iRMGRYdPVVuAfSAcKgBmNQdOxbcLb/wBLpkNeHnITERJmepDTHeCoNJvnsXKUoRqLXtfVfPsWuBxz7MFSm1sauk03dCcxOQjqx3yVhTwrC6Kwc0aZh9oyInM2owiRANiJWDDYDCsqOLXhhyPhssqCS05ZY90ukGw65Ve8Kdg2YesCRyMfyZXU87jlDbE/E4kiJ+6Vow41k5a4RjyueLJtg+enD/JY8MwdGkTUoVqPluGUEOL3PLiBlyxfWO0LWxHB3YfOahcHVgHPa0Nc1mU5oY0yLERzd46qh4NwzPL6YLeobch0OMtnUaGO3e3UY3ioxDmYeKjPMEVC1pBBAJIGcA6E9FfOKcFtrzpdCnLjnjyuOS78+bNHBms3LRyhpzhzX2ADI1tpy9dFQcR4jlqPpgZs7g4gWhhEkWjqPT1WXifFQ5zTlljYa151cWNaHBxGljM3jvK1P54uqea5mW/LDbEX6cxy6SqtPjnpFOcY3ffuvl1IOO9qxYnixYG02t8oMdINnEugRLmtBtfW/VXuJwwrYbzDDuR7rWDYgxlJ5RbofVVfE8CKeHJ811QZs8NHKC4kuzE76dTdUDuI1BAa4ho0FrzqTt/hbcKWVKd8r9+IShJ1sdGxiaYIADWgtN3NMg2sCBad5ncysFM+W7LBIJExBBI0iB0J91P+ccXAvc2ZuHMETECT3F1Z8OxLW1AyqWOYCwx8UTfMDYjLaxjQBbIzrhrny5+43uS8SpquLIewFrT9RtaNFvU62eG0wSbXIhrTuAATttK3OPvpvJNMl2WS4iQDeAex7d1V4aiKZa8ElsiIMevpeFNSk7Iy2yimlz5+Jt0cB5tWkxx5HOgDd0bSBBM6DaV1uI4dU/lDAGZhOWZIymziJG0H0XLYLHgiH2kyBENDgQSWunlNhHoutpcWfToBrSw5RbM7KSHOJEydROszquXrYPa2EZVNWv4OE4ngGPGZ7ny2RlAuXOEgknQERd0KnwHBqlQiIA3dIawetR0NHyldfWpuxVaalTK1ziQAC8CYJIdUysbpE3Wvx3CMa0spVGZ2nXMHnLNuYAwY3tfRc21FLwOnjc81pNWis4lw6lTwry0guBbcAw6TYhzgC606QLiy5kuWTEVXuMOeXR1cXfMSsYTiqL8k1KqXRUIhJu4k9uh9VIFRcy/5ptFZAJLJUaJMGRsdCRtbZR27qDQwZrcwEihEbpACEwUJgbMKVuiipDsplIkwmEkAMIIixCEEyZKYgKc2ibXPz9Pb2SThAhFWmFx1YNaGtLgOgfp3gwQVWBWGG43WYIDrd/8AIg/VKSLMckrTbV+H+0XT+PvqDyjhgAYADWAhp/tBbLfk4aroML4fbRw762JADKgljSP7QQcwMi5jXZUHCsZiasXe6dm1ntNyZsZHy7bKw4jw3M5tR1dzmEgFsEFoyjKYJIOwXR0Lbb2/M5+ohspS4vleZa8KxDcPla2rlc5ocbuMZrWmetxvChgOK8ud32dPMQC0QXyYGcNMmJBgH6KjxTCyawEgZcpH9untEytXGeYWNyOJZIfI0D4bMxca29e66GTSwi213/fqVRlLIvafzL7j/DKlUNp0wMtMOcHfCamkk5QTmdBM3Wzwem1mZzKkGgBJqZSMjtgwyHERtqqDD+IHsGXM6YcBIvOrXEk3vJjutVvHK7W6sdMhxexrydDcuG0fXosUMORe94mjtRb1Kpe6qyj5damDJY1rmazJAdAJnWDbZab+DOYWDy+d4EAXgm9mn92UMNxVpexgbzOEFwlhzm4dbX00uumpY+sKzK+rQ2J68sENJkNJE9Ylc/UJptcqyXRHP4nh02qDTSbE9f36Kuq4GkeVkgmMpNutjOmy6HjlZrnDK0CALkkuibZpAEze3X1VRh6TA+9+oAm42E9VhjlyY3xJ/DsKTpcFfXpObTyuaRcy68+h2jt2Wzw6vSy+WSQ77rg0EXtDgb3n6Lo+J8Kp5XczmC05ojY2cYJ7HsuaGFNJ+cEOAMMsCCJ76LtaTWuctk+GUKXrIWZKmCDgc1V0Ai25gay46C+k7re4dwOpULTQp5g3Vx7mIBProO6xcL4XWxtYNY3mM5nE2YABJPa4A3PuV7F4d8OUcJTtL6hABef+0bBU+kdRjinC/a8vydDQ48m5SpNdOV9ig/8AQ7axacQW5W/C1o5vm42jtHzWn4j/AIa4ao37N9Wm7Y5i9uluV23pC7guutDiGOABuuBPUZG7s7GDQ44JRS4PnbjfCKmFquo1BcXBGjm7EfVaBNoXd/xMqteKLvvS4T2gfouEXSxTcoJswZoKE3FEYTThRPdWEELKpM0IgEmI1kb227ICi5RAghCZURiQkhIDdAUmxB1m0dO8qKZCsKQhCAEyLJiEhOEBAgTkxHzQGpz1TEb7aVDI0uccx2Dvf7phdL4T8M+c11WiKNSHZfts5AtMhuUA6jULiV6L4JrvwtHnt5jswG4ENAnvb6qjPJwg6NenjHLlVql5fcuaHAq1NsVRRIaQ5uRgDARBBa0QQQ7MqvE4B7mzmLRUcbNFw4CSbyYsfddLi/EDGt+0e1kj7xgm02Gp9lynGuM1gz7GlUDXiQ/KR1FrWPf0Wj0Rnyqck1wyPpnFiqGyS3Lh9OniV9XCOfScx1RwcCModdrjGlvgm97/ACWlwvDVBUEAgA3JIAHrO/8AhbuAc88r5a4SQCPiIN5+UrBia76b7Et/qiAZIB3BLQf8r0bnxbOPBdY38BcWwoY5sZhcjM8b2MCNu/fZLBUGvZJyyXCZcAAXRLj2UuIcTe6IcXEAghwBsNHbjcrRo4u4BAdMDMPwjp2WXNjcn1otxbttdyxxHAvKzYikRWpU3HMWTabNP56K7PF3ZfLtlc2CDdsgg5so3iVHgvEcPTo5C4Uy+czdn/8AK8AW1/Va2MwjGmGhzmQS1wvm/qi0j66dDA4+qT95O2W1JScZqmiuqVBLiJdvJ/T96JtrOaZIF7gxb27FWPCMPSfWY2o45SdRAI1t0hb3iXDNpAFgLWwQ0G8n4d9gI91zW/Eg1b29ykfXdUIvLog5pM822u0HbTus+Fwz82hLTzCQIsDFjqLa9ljwGFLnCXW6xcCIXTcKpCsz+XpvBkfG+xAboAdG9N04Ld0JOCiqIeDcbTw/mR8TyCewvA9NT8107vEoNpnpHVeYY4upVHgiIHtE6ESHCN59lpYfj5Y6Q4n5Eo1Giy3vu7O/odVg9UozVNeP1PWRxbKHPdaRyj13XH8Z4/MgFc/i+O1a1gdpt0XPcTxWrZlx1PQdPUqvFp23yX59XGMfYH4h4l5zmgGQ0G/UnWO1gqkJwgf+F0YxSVI48pbnbBRcFKUlIRFMohASYyBCSyVItAi17zJ69tvZYioNAJC3KGGploLqzWn+kteY+YEIRtYWNTYIuRPv8tFEFTNR3U6AanQaD0CkioimBEe490vVCZEYbeB9Ew3fb97IaCSAPQbfUoI2TEJMBDo2QgRceEcG2riWh92tBeR1iIHuR7LreK4wtcSC6QHWBgGdDa8j8h0XI+Fa+Sv6tcPwP5K641Vm6xZm/WHV0lepZrVOMPc/OQ0EbhoB99d+qtvDXFGurinXvTqWcTqIkhwOohcs55P7/NdNhcYxtMU6XM94yluQkmI5okQLHUgbnvPHayKVshmUPUyxpLodHxbw2WkVsMPNaeYvBAa22XNOhkarj8fhTmPmOc5+4IhpnSNZuupwPiF4/wDb0QTQmHkNjyzaQLQARBgazPVWPivw35gNam2R8RgiwMQR1FrrvYdRztnyn0Z51+xyvmed06U5gOnKQDGt9b/+VlqcNqn7JjKZNz5nwkZPikHbv63WLhzXPc4RIaY/3G0NvbaSRoFbY01WgQYMGbSTmIJM6gaa9Fpy1NVfJYpuMuChw2VxDajw3LMWls733mArik6Wua452iZIMxpcdFXNwzXQ0Mg2OZrhf5TH529rHhLWHlDSSajJJAlrT8UEaWH0WTLgi1w+EW5MzftS6m1j8rWOdDS1zwGgcuflPwjUbGdLLHxfjHmEZhysiADpAgCfRWHHsrq32hhocQxgF4zEkn36+2qz8C4RhKz8tUE5zyuzEZIEaAcwlecSc5bS2WTZXma+CphrHOMZiyS533Gyb/h9Fir+I6eGw3lUuaq8nNlicpsBI0Gp1nmW54t8PClTZTpPJpB0uJgOLvuwBqDr8h1XPMwTKUPeBa8Xk9Aem2g9F0NNpFH2pSKpZrXKL3gfE6GJoVKD6FOm8AZiARmv8WgFt9zCrKzGYcZmhuQObJtLmTLj1da3zCp2YllWsW1Sac/C4CId1J/LSy6Grw2plyPLajpNy1sBoNg6dD3AhaZZFjTaILBLLNR6ePWivq16VR4lgAg5SDkMEm4qUwLR1BVTxzBAtBp8+4cS0ui1s7SRUGut1ZMwjWuygeUbkwMzT6tJkeoPyXP0+HNf/wBCoAY+FxgHsx/Xs6D6rHGW7ub/AFSxSSafh/rqVKRWbEYdzHZXtLT0P7usSsDoFkHZSyqEJjTsCoKZUHBIkiRhQITCboURmJCcIUaGbw0SSTUikITISTMJkRscRBGqbO+m40sohMJkQGqEIQBOg4hwIMGdendWrcaHkhx9IsHehIsPUKnQQozxqRbizPG7XTwOgplhc0NhoG7TvtBJ12k6bQsxxXlyylbNZ0GXO7F42O4GvZc7Qpuc4NYCXHQCZ+i33uNNsPkuI9O2UEbdXfIdVD1bT4Za80JRe6HV/qOn4BiyyoykHgtcWB5EFlj8DesAySN9V0v+teTTbXoPz0qmZsGCJgg5m6tIBv77LieC4M1i3M4spmA6IDsmuRmwJG52d3V1jaIpuLWOADrOpxIbStkbkdaXQ4zqco2Ksx5NqafQzajC3OE65f0flXh9y8wnCmlja7T5bHvgXDgxwMkkRdk69RK2R4fLnPqva2pnc8vbSfJaXEnNTIMOEfdIW14d8R4YZ6DA1jacGp5l2cwFs8fEHW1F5UsRw6gMSatPzKLQwNc5jXvY9p2AFnWIg7K2GRqKSZnzOU8jcqT8jlsd4NY5zvLquDQMxNVhYBeLuFuovdQ4Ng/5WrmrCQBLRmBmJg32/fRddRxLH1TToDLTY1rJL2Me4Ng2YJdbe15C0Hu8yuKDqDS6ZY94LGkXlrg2YmZBy9dEZZT2NRHhnDf/ANqbj5HL8aDaFVrh9qamchwkyY1MxFpPyVlhfDYxIdVdiHU8seSQWtaQL3a67TN5EgggzdWPEPCYblrg5nMdny0weXYiWs+0jvBssAo1a1bI5xawS45mZSR0HNr3P6GrFhhBeZGc3J2ZKwAoO82o6o5jGsDogAktIcLy6997qqq4CnV52uD3OMkaXtYgaDSOyueL4MGmQH1eWTlDmQGn7xaRMamR0VYaR4cczH+bUzNqOcRDTQEy2nf4h8RPSO6tU3GXH07hUJYe6lfXtX6mV2L4Q+tSZXYxuIpMkOY0w8D72UQIcLQJ/FZ8PmptzNf5tA/DUeHZmECC2q2LC0SAADYwusFMMeMbhzNCs2arALXFqjQPvA/EPXdUfHKRa51XDlvNd7BbP/dewdG++8rny1SyP2u/+PL4nSxaKeNJ430/z5ryOdrWcRHU+95nf1XEUarmkFpuu0x2IDaLjlyZWuhu2Y6FpPwtP9I30suJzdht9P8AKtwpU6LNTKVq+vkZMViTUdmdrER0/eqwoQVelRmbbdsColZC02Ma6fooFAIHKCkUnJEkRCaQTSZISEiChIDdqMIMERYHWbEAjTsQopJn0UiljlOFEptQRJR3SIQmmISYKSITAITakE5TEZcPXLDLfQ7W3Cjia7nuzO7D0A0A7ALGhKldkt8tu2+DdwGOqMqNeHG23bot/C4t9aq55BLWjMeriDDAfUkCOkqkg6/VZ8Pi3sa4NMZoBO+/+SoyguqXJbDM62ybr/J0nDnZmeW6C178zj/WZDjPq7K0dgV0OH4lNF7TULBUqiqWkxLSZYwWMDK0WANpXI8CZmpuzO5WzAFyOrje1iYtqp4bGOcRUmYIImfigspgelz/AMVU75RL1aVSatVxfyv8nf4HxO6jTqua2lEMyfZ87qlR3NmLcsiI2CPEXi99OqKrWMafJMOvIIeJt3Gw67LjMFiRJNQycxqROpkxJ9MvstriFbzczrHNQqtB0a2dGtO/wOP/ACRGb3U/3oQy4Y7N6VW/5/o7rA+MzWz0XNyAMbmmCXGoAWZc0iLzf2VLxbC1ajBVe485FEc0ZA9sC7dXioLRaH76LQ8OYbNij5kAGi2+xLeWR11XT0eChuFrUWPDnPktIAZDwOQiNwQLqier2zp+RfH0fGWFyV2rKjCHlwWJif5imKNU2B81jQBm7ywt+R6qy4mR5GSHNyjlc3aLgXmx0PYlVfAqualXw75Bc5uIpT911QZpBjaoHT6nqrvB4ynWois22YczZnK7dp9Cs2olKGRST5Tr+P4NejhGeFxkvZfP4f2soOC8X/lg+kwE0nEljdRTfALmAn7pBzAbQVU8S4s15M0y09ln4sW5y9pubOE7j4XR6W+QXNcRxpazNBmYHSVNQU57l3LZS9Vjqq6+Zpcdx+aKYOlz+QVOmb6pLoxioqkcmcnJ2wCE1FTIgCgppJAIKLk0iUExFNRCkoskQKFJCQGykQhSbMG3Se1/8lSKWGyQKSYCZEaYKUpgSgQyUkAppiBATcdYSTAkxwmSJHS4n2UU5SKAG3pYSRc7JQnHRRQBkpNBcASGgkAnoOqvqxZLGUzADSYJEgtgMkjUm/8A9lz0LNgR9o2DEqE06suxSinUlfKNzEkhxA2ge1vyV7QxAdRbSa15iIGUCDDsxmb3cdeqrn0iLlocFmw2Npt+6fkSPwWGUm+h0sVROkwWBxT8uVoZlblDrTFuk9FY1MDiqQzCqXdQQY/Bc5R4y77pI+ZVnQ4rUIu4+6ySjKzcpRrqaAxXlvzF3NzA2yhoLsw9RP4lYMPx/wAthbTAaCST3Pdb2Of5lnAO9RB9wqOvwtk2zN+oVyqXvEHNriKI1MV5hmbrQ4805WGZEn3gfqrGjw5k/H7j9Vj8SUg2iLzzCPYq7E0pqjJqE3BtnMJJlMuW45ZEJhhiYMTExaek9dUOdPQeiecxlk5ZmNp6x1hMZFRUnD1n9wopDQik5SUY+iRJEVIm377pIKTJEU0WQkBtxEyCJFvoZ9lEnqjMiUykAmoqU2TECk8i0CLDeb7lJro0/coTEOD8wgpNcpvfJlMQGP0SKScpiABBCfdDj11TAjKFIOjTUbpIACtnhjZqN7SfotVb/CmfaHsD+SryOossxq5ou8y0a7BK3YWuaV1z0dRjw1NWuGWnh6RW/TYoSZbE2aYlN1EeidMLLlUS2jTLfQqh8WO5GD+78iuneFyfi512D/cfwV2DmaM+pdY2c8UISC6ByhoRKIQAOGxUYTCjKCSESkUOQCkSQQkQpKJKiMgUIIQkM2k0IUikAmhCZEcoSQmIYUkkJiGShCEwGDaOvuhxJuSmhAhEoQhAxT2/Vb/BrvPp+YQhV5fcZZh99F+2msjcOhC5jZ14qzcw+HW23DoQoXyXUZG01lDUIQNGKqyy4rxf8bPQ/iEIWnT++ZNV7hQJhCFvOYBI20+qiShCBhG/7ukkhJkiJQE0JE10BQKEJCEXIQhRG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data:image/jpeg;base64,/9j/4AAQSkZJRgABAQAAAQABAAD/2wCEAAkGBxITEhUSEhMVFRUXGBcaGBcYGBcYGBcYGhgYHRgaGBcYHyggGB0lHR0YITEiJSktLi4uFx8zODMtNygtLisBCgoKDg0OGxAQGislHyYtLS0tKy0tLS0rLS0tLS0tLi0tLS0vLS0tLTAvLS0tLTUtLS0rLSstLS0tLS0tLS0tLf/AABEIALcBEwMBIgACEQEDEQH/xAAcAAACAgMBAQAAAAAAAAAAAAAAAQIFAwQGBwj/xAA+EAABAwIEBAQDBgUDAwUAAAABAAIRAyEEEjFBBSJRYQYTcZEygaEjQrHB4fAHFFJi0RVygjPC8RYkU5Ky/8QAGgEAAgMBAQAAAAAAAAAAAAAAAAECAwQFBv/EADARAAICAQMCAgoCAgMAAAAAAAABAhEDBBIhMUFRYQUTIjJxgZGxwfDR4aHxFCMz/9oADAMBAAIRAxEAPwDxKEBNAVghQpQkhADBQWoAThArIwpAIUiIQKyIHf8ARIhSEX+iYHeEBZjhZHNbAuSfvCIi5gAze0H5pIQFmMBELJ+PVWvDOG06tNxk57gCYA/pMRcE21tKTdE4pydFZWwr2AFzYBttr6bLCrRrjVouBPMyD3dE/XLm9gq91MQ0zrOxtBjXf5IV9wk437PTzM/CuHVMRVZRpCXvMDoOpPQDVey8K/hTg2sArB9V+5LnNE9g0iB6yqr+DnAiGOxTm8z+VkjRgNz8z/8AkL1UUHxqsGfLJyqPRG3FijGKcqt+J57xT+FOBc37M1aTuzsw+YfJ+q848QeBsThico85n9TBcerNR8pXvmIr7HVcZW4qXudIiDG/1BH1EqvHnyJ8co0S0sJR5VPyPDiEiF1/izh9OqRiMODzuLXtiOYAnN2sDPyXLGmcuaOWYHquhCakrObkxyhJpmLNf/N1ArOyoRMRzCDIBtINpFjYXF1jDVJorI5dO/fvv0SThJKhgnCRRCQAkpAJIASEygoAEICJQAQhJCANg73nRIohMfv9VaRCAiFICUJCAFJMhCBAiEJlArFCEAIKAHNv3+4XReE/BtfG8zYp0gYNRwmeoa3734LnWsJIA1NgO5MBfQ/hvBCjQp0WD4Wgf5PzKzanM8aW3qzZpMCytuXRFDgv4V4FrftDVqO6l+X2DYVBX8M4Gk4uaazcrnMc1z2w28GcwvOwEzYr1Z4cBcLgfGeD8qs3EhstdDauhg6MqZTYxMfILNhnKU6cmac0IY8bltTXfxo4N3h+q19VzCC9jsr2RBuAWVANw6xI9dVt+GOBUsWW0XyGAuc06ENzAuFtfij1ar/CMcSKrjMM8t9T/wCRodNN2X+ttwbgaLreH+FKVHCuqYY53Ol7CYDiDBIvcSPuiLrdkU1GVda4OVhyY5zjfCvn4WWTsfQwVNjGMc4Wa1rGjlaBEmToLK4o40Ppte2YcAYOonYjYry08YzvFN+a8i0ggx6hWFHxMKVQ05LmtgA9oBE/JcxuShdHonhhLLsUuav5dDsceImo7pPpC8zdi8geQOZ2d4nmjO4xptcEdiF2WKx1bEUHVmhrKbbB77Nc7oOvqocYwdEsAxFNjngNJNLlMDRri7RttdbbrVo8TlFyl4/Y5PpDUuM440+aa48X/R59xNxe3yWcoaGwf92aC49mh9Q9coWDhHg2rj6gZR+yoMAzVHA6kAgBv3nZcpPQuK7/AAPht2JouGdzA+pmqEta7zGHRtN+3S1oXZ4PCNosDGtDWjaFPJlUVth9SGHDknNyyceVnF4f+EmADMrjWe7+vPHsAIXCeM/4cVsI11ai7zqLbm0VGDqQLOHcey9xqVABmFlW8Rxwymfmsi1E4PrZu/4qkuh8ykKCvvFvC20MS5rB9m7nZ0AMyPkZHpCpY3/ZXSi1JWjnSi4tpkG/L5pJpIYgQE3OnoPRJIAlCEkACaAgoAIQnl9EIA2AEAIQrSsaSFIdkhEQE4UqWW+adDER8W0zskgQghSAWRhblcDOYkRYEQA6b6i8ad50CYWYU/wCZW1hOGVKjS5oEAgCTGZxEwO8deoSbocYuTpGx4cwmfGUaZj/AKg0IPw82osRZfQNHH0aGRtR0F0QNYEwCegleHcAoOwuKo1XiQx3OB9wOBBJ6gTc9l3PG+OUnuaTTaXN0fJn2091g1ElvT7HX0eKThKHR/1werVQLaFcf4mJfVbSAaGxckTc2gXjc69lScG8TVxScXE1WUwDngAtEwGuA1O8i3ss2De3zjWxL3Z3k/ZNLSGtaQ1hLgeXmv8AsJQhOM3OrSVrwfgYtXNLDtUqbdNd14mPi9VlOmHBkNaCwATLptDmza4Bza6KVCrUNF7m1cjWPHlgtmGkDc9bkfNRFfz2A2FKHC83mSDH3iAD7m6p8SMp8k1A3pzaNB+g9YUo5pSyUlbOTlio4b8ehk/kf5iuH1HGoCeaAA9wAuRHdbHFcJh6bW1aVKSGy7zROaBA5Z2jpJVTT4iG1S1j2TaMpc4OOwzaETM7XWmePYhhFR1JkSQzOCWENNzcwbgWG/Wy14sOSUtjjXx/spwzy1xJ3+Da4v4jq1MN5b2OcXQ9kHKGBmhyAG0+kx7W/CThn4dlY16gOUSx8GHhwt1DRBIuIELi6nEBVqeZUzOcTcAgNnpcQ0aCBAW3/qDQwkMOVoAIEG51/PsYXbXo+KXvchJvsj1KlxtgaIIiBEdPRbmG4r5jYmenULxujjXAENdLLkfFLexzD8yrDA8Xq04dJgzB2Max1heX1Xo/Ngk0lx2PYafV6bNjTbSl3+J6njn5GEk67LguOcVc45WFYcTxp1Rn2lQNsSBN7TJ9FoeWwUvNpEwdarvi10pzaBBl0bgBLHpMi/8ARUVZtdjUHsafNfMnj8BSqsY7ECzA7mLi0NmDzRBMxoDIlcZxfiLKkNY0AAwCLAgCIawfCO0lXnEcXTZRdTqMdkcbAGBIM+p01suUxj2F5NNpay0AkEi25AG8rZjhRgll3Ltb613MRWMrIghWFJihNryFIqOVRoYkKRdIiBab7meqigAQAiEkgHCEShAG0gCyAgqwqG15HtHyUgwzAuZi039AoymmISYKYHcfvZEIERU43E/qohOEADCJEiRNx1Cvv9cGQU2w0CY5GA3iRMGRYdPVVuAfSAcKgBmNQdOxbcLb/wBLpkNeHnITERJmepDTHeCoNJvnsXKUoRqLXtfVfPsWuBxz7MFSm1sauk03dCcxOQjqx3yVhTwrC6Kwc0aZh9oyInM2owiRANiJWDDYDCsqOLXhhyPhssqCS05ZY90ukGw65Ve8Kdg2YesCRyMfyZXU87jlDbE/E4kiJ+6Vow41k5a4RjyueLJtg+enD/JY8MwdGkTUoVqPluGUEOL3PLiBlyxfWO0LWxHB3YfOahcHVgHPa0Nc1mU5oY0yLERzd46qh4NwzPL6YLeobch0OMtnUaGO3e3UY3ioxDmYeKjPMEVC1pBBAJIGcA6E9FfOKcFtrzpdCnLjnjyuOS78+bNHBms3LRyhpzhzX2ADI1tpy9dFQcR4jlqPpgZs7g4gWhhEkWjqPT1WXifFQ5zTlljYa151cWNaHBxGljM3jvK1P54uqea5mW/LDbEX6cxy6SqtPjnpFOcY3ffuvl1IOO9qxYnixYG02t8oMdINnEugRLmtBtfW/VXuJwwrYbzDDuR7rWDYgxlJ5RbofVVfE8CKeHJ811QZs8NHKC4kuzE76dTdUDuI1BAa4ho0FrzqTt/hbcKWVKd8r9+IShJ1sdGxiaYIADWgtN3NMg2sCBad5ncysFM+W7LBIJExBBI0iB0J91P+ccXAvc2ZuHMETECT3F1Z8OxLW1AyqWOYCwx8UTfMDYjLaxjQBbIzrhrny5+43uS8SpquLIewFrT9RtaNFvU62eG0wSbXIhrTuAATttK3OPvpvJNMl2WS4iQDeAex7d1V4aiKZa8ElsiIMevpeFNSk7Iy2yimlz5+Jt0cB5tWkxx5HOgDd0bSBBM6DaV1uI4dU/lDAGZhOWZIymziJG0H0XLYLHgiH2kyBENDgQSWunlNhHoutpcWfToBrSw5RbM7KSHOJEydROszquXrYPa2EZVNWv4OE4ngGPGZ7ny2RlAuXOEgknQERd0KnwHBqlQiIA3dIawetR0NHyldfWpuxVaalTK1ziQAC8CYJIdUysbpE3Wvx3CMa0spVGZ2nXMHnLNuYAwY3tfRc21FLwOnjc81pNWis4lw6lTwry0guBbcAw6TYhzgC606QLiy5kuWTEVXuMOeXR1cXfMSsYTiqL8k1KqXRUIhJu4k9uh9VIFRcy/5ptFZAJLJUaJMGRsdCRtbZR27qDQwZrcwEihEbpACEwUJgbMKVuiipDsplIkwmEkAMIIixCEEyZKYgKc2ibXPz9Pb2SThAhFWmFx1YNaGtLgOgfp3gwQVWBWGG43WYIDrd/8AIg/VKSLMckrTbV+H+0XT+PvqDyjhgAYADWAhp/tBbLfk4aroML4fbRw762JADKgljSP7QQcwMi5jXZUHCsZiasXe6dm1ntNyZsZHy7bKw4jw3M5tR1dzmEgFsEFoyjKYJIOwXR0Lbb2/M5+ohspS4vleZa8KxDcPla2rlc5ocbuMZrWmetxvChgOK8ud32dPMQC0QXyYGcNMmJBgH6KjxTCyawEgZcpH9untEytXGeYWNyOJZIfI0D4bMxca29e66GTSwi213/fqVRlLIvafzL7j/DKlUNp0wMtMOcHfCamkk5QTmdBM3Wzwem1mZzKkGgBJqZSMjtgwyHERtqqDD+IHsGXM6YcBIvOrXEk3vJjutVvHK7W6sdMhxexrydDcuG0fXosUMORe94mjtRb1Kpe6qyj5damDJY1rmazJAdAJnWDbZab+DOYWDy+d4EAXgm9mn92UMNxVpexgbzOEFwlhzm4dbX00uumpY+sKzK+rQ2J68sENJkNJE9Ylc/UJptcqyXRHP4nh02qDTSbE9f36Kuq4GkeVkgmMpNutjOmy6HjlZrnDK0CALkkuibZpAEze3X1VRh6TA+9+oAm42E9VhjlyY3xJ/DsKTpcFfXpObTyuaRcy68+h2jt2Wzw6vSy+WSQ77rg0EXtDgb3n6Lo+J8Kp5XczmC05ojY2cYJ7HsuaGFNJ+cEOAMMsCCJ76LtaTWuctk+GUKXrIWZKmCDgc1V0Ai25gay46C+k7re4dwOpULTQp5g3Vx7mIBProO6xcL4XWxtYNY3mM5nE2YABJPa4A3PuV7F4d8OUcJTtL6hABef+0bBU+kdRjinC/a8vydDQ48m5SpNdOV9ig/8AQ7axacQW5W/C1o5vm42jtHzWn4j/AIa4ao37N9Wm7Y5i9uluV23pC7guutDiGOABuuBPUZG7s7GDQ44JRS4PnbjfCKmFquo1BcXBGjm7EfVaBNoXd/xMqteKLvvS4T2gfouEXSxTcoJswZoKE3FEYTThRPdWEELKpM0IgEmI1kb227ICi5RAghCZURiQkhIDdAUmxB1m0dO8qKZCsKQhCAEyLJiEhOEBAgTkxHzQGpz1TEb7aVDI0uccx2Dvf7phdL4T8M+c11WiKNSHZfts5AtMhuUA6jULiV6L4JrvwtHnt5jswG4ENAnvb6qjPJwg6NenjHLlVql5fcuaHAq1NsVRRIaQ5uRgDARBBa0QQQ7MqvE4B7mzmLRUcbNFw4CSbyYsfddLi/EDGt+0e1kj7xgm02Gp9lynGuM1gz7GlUDXiQ/KR1FrWPf0Wj0Rnyqck1wyPpnFiqGyS3Lh9OniV9XCOfScx1RwcCModdrjGlvgm97/ACWlwvDVBUEAgA3JIAHrO/8AhbuAc88r5a4SQCPiIN5+UrBia76b7Et/qiAZIB3BLQf8r0bnxbOPBdY38BcWwoY5sZhcjM8b2MCNu/fZLBUGvZJyyXCZcAAXRLj2UuIcTe6IcXEAghwBsNHbjcrRo4u4BAdMDMPwjp2WXNjcn1otxbttdyxxHAvKzYikRWpU3HMWTabNP56K7PF3ZfLtlc2CDdsgg5so3iVHgvEcPTo5C4Uy+czdn/8AK8AW1/Va2MwjGmGhzmQS1wvm/qi0j66dDA4+qT95O2W1JScZqmiuqVBLiJdvJ/T96JtrOaZIF7gxb27FWPCMPSfWY2o45SdRAI1t0hb3iXDNpAFgLWwQ0G8n4d9gI91zW/Eg1b29ykfXdUIvLog5pM822u0HbTus+Fwz82hLTzCQIsDFjqLa9ljwGFLnCXW6xcCIXTcKpCsz+XpvBkfG+xAboAdG9N04Ld0JOCiqIeDcbTw/mR8TyCewvA9NT8107vEoNpnpHVeYY4upVHgiIHtE6ESHCN59lpYfj5Y6Q4n5Eo1Giy3vu7O/odVg9UozVNeP1PWRxbKHPdaRyj13XH8Z4/MgFc/i+O1a1gdpt0XPcTxWrZlx1PQdPUqvFp23yX59XGMfYH4h4l5zmgGQ0G/UnWO1gqkJwgf+F0YxSVI48pbnbBRcFKUlIRFMohASYyBCSyVItAi17zJ69tvZYioNAJC3KGGploLqzWn+kteY+YEIRtYWNTYIuRPv8tFEFTNR3U6AanQaD0CkioimBEe490vVCZEYbeB9Ew3fb97IaCSAPQbfUoI2TEJMBDo2QgRceEcG2riWh92tBeR1iIHuR7LreK4wtcSC6QHWBgGdDa8j8h0XI+Fa+Sv6tcPwP5K641Vm6xZm/WHV0lepZrVOMPc/OQ0EbhoB99d+qtvDXFGurinXvTqWcTqIkhwOohcs55P7/NdNhcYxtMU6XM94yluQkmI5okQLHUgbnvPHayKVshmUPUyxpLodHxbw2WkVsMPNaeYvBAa22XNOhkarj8fhTmPmOc5+4IhpnSNZuupwPiF4/wDb0QTQmHkNjyzaQLQARBgazPVWPivw35gNam2R8RgiwMQR1FrrvYdRztnyn0Z51+xyvmed06U5gOnKQDGt9b/+VlqcNqn7JjKZNz5nwkZPikHbv63WLhzXPc4RIaY/3G0NvbaSRoFbY01WgQYMGbSTmIJM6gaa9Fpy1NVfJYpuMuChw2VxDajw3LMWls733mArik6Wua452iZIMxpcdFXNwzXQ0Mg2OZrhf5TH529rHhLWHlDSSajJJAlrT8UEaWH0WTLgi1w+EW5MzftS6m1j8rWOdDS1zwGgcuflPwjUbGdLLHxfjHmEZhysiADpAgCfRWHHsrq32hhocQxgF4zEkn36+2qz8C4RhKz8tUE5zyuzEZIEaAcwlecSc5bS2WTZXma+CphrHOMZiyS533Gyb/h9Fir+I6eGw3lUuaq8nNlicpsBI0Gp1nmW54t8PClTZTpPJpB0uJgOLvuwBqDr8h1XPMwTKUPeBa8Xk9Aem2g9F0NNpFH2pSKpZrXKL3gfE6GJoVKD6FOm8AZiARmv8WgFt9zCrKzGYcZmhuQObJtLmTLj1da3zCp2YllWsW1Sac/C4CId1J/LSy6Grw2plyPLajpNy1sBoNg6dD3AhaZZFjTaILBLLNR6ePWivq16VR4lgAg5SDkMEm4qUwLR1BVTxzBAtBp8+4cS0ui1s7SRUGut1ZMwjWuygeUbkwMzT6tJkeoPyXP0+HNf/wBCoAY+FxgHsx/Xs6D6rHGW7ub/AFSxSSafh/rqVKRWbEYdzHZXtLT0P7usSsDoFkHZSyqEJjTsCoKZUHBIkiRhQITCboURmJCcIUaGbw0SSTUikITISTMJkRscRBGqbO+m40sohMJkQGqEIQBOg4hwIMGdendWrcaHkhx9IsHehIsPUKnQQozxqRbizPG7XTwOgplhc0NhoG7TvtBJ12k6bQsxxXlyylbNZ0GXO7F42O4GvZc7Qpuc4NYCXHQCZ+i33uNNsPkuI9O2UEbdXfIdVD1bT4Za80JRe6HV/qOn4BiyyoykHgtcWB5EFlj8DesAySN9V0v+teTTbXoPz0qmZsGCJgg5m6tIBv77LieC4M1i3M4spmA6IDsmuRmwJG52d3V1jaIpuLWOADrOpxIbStkbkdaXQ4zqco2Ksx5NqafQzajC3OE65f0flXh9y8wnCmlja7T5bHvgXDgxwMkkRdk69RK2R4fLnPqva2pnc8vbSfJaXEnNTIMOEfdIW14d8R4YZ6DA1jacGp5l2cwFs8fEHW1F5UsRw6gMSatPzKLQwNc5jXvY9p2AFnWIg7K2GRqKSZnzOU8jcqT8jlsd4NY5zvLquDQMxNVhYBeLuFuovdQ4Ng/5WrmrCQBLRmBmJg32/fRddRxLH1TToDLTY1rJL2Me4Ng2YJdbe15C0Hu8yuKDqDS6ZY94LGkXlrg2YmZBy9dEZZT2NRHhnDf/ANqbj5HL8aDaFVrh9qamchwkyY1MxFpPyVlhfDYxIdVdiHU8seSQWtaQL3a67TN5EgggzdWPEPCYblrg5nMdny0weXYiWs+0jvBssAo1a1bI5xawS45mZSR0HNr3P6GrFhhBeZGc3J2ZKwAoO82o6o5jGsDogAktIcLy6997qqq4CnV52uD3OMkaXtYgaDSOyueL4MGmQH1eWTlDmQGn7xaRMamR0VYaR4cczH+bUzNqOcRDTQEy2nf4h8RPSO6tU3GXH07hUJYe6lfXtX6mV2L4Q+tSZXYxuIpMkOY0w8D72UQIcLQJ/FZ8PmptzNf5tA/DUeHZmECC2q2LC0SAADYwusFMMeMbhzNCs2arALXFqjQPvA/EPXdUfHKRa51XDlvNd7BbP/dewdG++8rny1SyP2u/+PL4nSxaKeNJ430/z5ryOdrWcRHU+95nf1XEUarmkFpuu0x2IDaLjlyZWuhu2Y6FpPwtP9I30suJzdht9P8AKtwpU6LNTKVq+vkZMViTUdmdrER0/eqwoQVelRmbbdsColZC02Ma6fooFAIHKCkUnJEkRCaQTSZISEiChIDdqMIMERYHWbEAjTsQopJn0UiljlOFEptQRJR3SIQmmISYKSITAITakE5TEZcPXLDLfQ7W3Cjia7nuzO7D0A0A7ALGhKldkt8tu2+DdwGOqMqNeHG23bot/C4t9aq55BLWjMeriDDAfUkCOkqkg6/VZ8Pi3sa4NMZoBO+/+SoyguqXJbDM62ybr/J0nDnZmeW6C178zj/WZDjPq7K0dgV0OH4lNF7TULBUqiqWkxLSZYwWMDK0WANpXI8CZmpuzO5WzAFyOrje1iYtqp4bGOcRUmYIImfigspgelz/AMVU75RL1aVSatVxfyv8nf4HxO6jTqua2lEMyfZ87qlR3NmLcsiI2CPEXi99OqKrWMafJMOvIIeJt3Gw67LjMFiRJNQycxqROpkxJ9MvstriFbzczrHNQqtB0a2dGtO/wOP/ACRGb3U/3oQy4Y7N6VW/5/o7rA+MzWz0XNyAMbmmCXGoAWZc0iLzf2VLxbC1ajBVe485FEc0ZA9sC7dXioLRaH76LQ8OYbNij5kAGi2+xLeWR11XT0eChuFrUWPDnPktIAZDwOQiNwQLqier2zp+RfH0fGWFyV2rKjCHlwWJif5imKNU2B81jQBm7ywt+R6qy4mR5GSHNyjlc3aLgXmx0PYlVfAqualXw75Bc5uIpT911QZpBjaoHT6nqrvB4ynWois22YczZnK7dp9Cs2olKGRST5Tr+P4NejhGeFxkvZfP4f2soOC8X/lg+kwE0nEljdRTfALmAn7pBzAbQVU8S4s15M0y09ln4sW5y9pubOE7j4XR6W+QXNcRxpazNBmYHSVNQU57l3LZS9Vjqq6+Zpcdx+aKYOlz+QVOmb6pLoxioqkcmcnJ2wCE1FTIgCgppJAIKLk0iUExFNRCkoskQKFJCQGykQhSbMG3Se1/8lSKWGyQKSYCZEaYKUpgSgQyUkAppiBATcdYSTAkxwmSJHS4n2UU5SKAG3pYSRc7JQnHRRQBkpNBcASGgkAnoOqvqxZLGUzADSYJEgtgMkjUm/8A9lz0LNgR9o2DEqE06suxSinUlfKNzEkhxA2ge1vyV7QxAdRbSa15iIGUCDDsxmb3cdeqrn0iLlocFmw2Npt+6fkSPwWGUm+h0sVROkwWBxT8uVoZlblDrTFuk9FY1MDiqQzCqXdQQY/Bc5R4y77pI+ZVnQ4rUIu4+6ySjKzcpRrqaAxXlvzF3NzA2yhoLsw9RP4lYMPx/wAthbTAaCST3Pdb2Of5lnAO9RB9wqOvwtk2zN+oVyqXvEHNriKI1MV5hmbrQ4805WGZEn3gfqrGjw5k/H7j9Vj8SUg2iLzzCPYq7E0pqjJqE3BtnMJJlMuW45ZEJhhiYMTExaek9dUOdPQeiecxlk5ZmNp6x1hMZFRUnD1n9wopDQik5SUY+iRJEVIm377pIKTJEU0WQkBtxEyCJFvoZ9lEnqjMiUykAmoqU2TECk8i0CLDeb7lJro0/coTEOD8wgpNcpvfJlMQGP0SKScpiABBCfdDj11TAjKFIOjTUbpIACtnhjZqN7SfotVb/CmfaHsD+SryOossxq5ou8y0a7BK3YWuaV1z0dRjw1NWuGWnh6RW/TYoSZbE2aYlN1EeidMLLlUS2jTLfQqh8WO5GD+78iuneFyfi512D/cfwV2DmaM+pdY2c8UISC6ByhoRKIQAOGxUYTCjKCSESkUOQCkSQQkQpKJKiMgUIIQkM2k0IUikAmhCZEcoSQmIYUkkJiGShCEwGDaOvuhxJuSmhAhEoQhAxT2/Vb/BrvPp+YQhV5fcZZh99F+2msjcOhC5jZ14qzcw+HW23DoQoXyXUZG01lDUIQNGKqyy4rxf8bPQ/iEIWnT++ZNV7hQJhCFvOYBI20+qiShCBhG/7ukkhJkiJQE0JE10BQKEJCEXIQhRGf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data:image/jpeg;base64,/9j/4AAQSkZJRgABAQAAAQABAAD/2wCEAAkGBxITEhUSEhMVFRUXGBcaGBcYGBcYGBcYGhgYHRgaGBcYHyggGB0lHR0YITEiJSktLi4uFx8zODMtNygtLisBCgoKDg0OGxAQGislHyYtLS0tKy0tLS0rLS0tLS0tLi0tLS0vLS0tLTAvLS0tLTUtLS0rLSstLS0tLS0tLS0tLf/AABEIALcBEwMBIgACEQEDEQH/xAAcAAACAgMBAQAAAAAAAAAAAAAAAQIFAwQGBwj/xAA+EAABAwIEBAQDBgUDAwUAAAABAAIRAyEEEjFBBSJRYQYTcZEygaEjQrHB4fAHFFJi0RVygjPC8RYkU5Ky/8QAGgEAAgMBAQAAAAAAAAAAAAAAAAECAwQFBv/EADARAAICAQMCAgoCAgMAAAAAAAABAhEDBBIhMUFRYQUTIjJxgZGxwfDR4aHxFCMz/9oADAMBAAIRAxEAPwDxKEBNAVghQpQkhADBQWoAThArIwpAIUiIQKyIHf8ARIhSEX+iYHeEBZjhZHNbAuSfvCIi5gAze0H5pIQFmMBELJ+PVWvDOG06tNxk57gCYA/pMRcE21tKTdE4pydFZWwr2AFzYBttr6bLCrRrjVouBPMyD3dE/XLm9gq91MQ0zrOxtBjXf5IV9wk437PTzM/CuHVMRVZRpCXvMDoOpPQDVey8K/hTg2sArB9V+5LnNE9g0iB6yqr+DnAiGOxTm8z+VkjRgNz8z/8AkL1UUHxqsGfLJyqPRG3FijGKcqt+J57xT+FOBc37M1aTuzsw+YfJ+q848QeBsThico85n9TBcerNR8pXvmIr7HVcZW4qXudIiDG/1BH1EqvHnyJ8co0S0sJR5VPyPDiEiF1/izh9OqRiMODzuLXtiOYAnN2sDPyXLGmcuaOWYHquhCakrObkxyhJpmLNf/N1ArOyoRMRzCDIBtINpFjYXF1jDVJorI5dO/fvv0SThJKhgnCRRCQAkpAJIASEygoAEICJQAQhJCANg73nRIohMfv9VaRCAiFICUJCAFJMhCBAiEJlArFCEAIKAHNv3+4XReE/BtfG8zYp0gYNRwmeoa3734LnWsJIA1NgO5MBfQ/hvBCjQp0WD4Wgf5PzKzanM8aW3qzZpMCytuXRFDgv4V4FrftDVqO6l+X2DYVBX8M4Gk4uaazcrnMc1z2w28GcwvOwEzYr1Z4cBcLgfGeD8qs3EhstdDauhg6MqZTYxMfILNhnKU6cmac0IY8bltTXfxo4N3h+q19VzCC9jsr2RBuAWVANw6xI9dVt+GOBUsWW0XyGAuc06ENzAuFtfij1ar/CMcSKrjMM8t9T/wCRodNN2X+ttwbgaLreH+FKVHCuqYY53Ol7CYDiDBIvcSPuiLrdkU1GVda4OVhyY5zjfCvn4WWTsfQwVNjGMc4Wa1rGjlaBEmToLK4o40Ppte2YcAYOonYjYry08YzvFN+a8i0ggx6hWFHxMKVQ05LmtgA9oBE/JcxuShdHonhhLLsUuav5dDsceImo7pPpC8zdi8geQOZ2d4nmjO4xptcEdiF2WKx1bEUHVmhrKbbB77Nc7oOvqocYwdEsAxFNjngNJNLlMDRri7RttdbbrVo8TlFyl4/Y5PpDUuM440+aa48X/R59xNxe3yWcoaGwf92aC49mh9Q9coWDhHg2rj6gZR+yoMAzVHA6kAgBv3nZcpPQuK7/AAPht2JouGdzA+pmqEta7zGHRtN+3S1oXZ4PCNosDGtDWjaFPJlUVth9SGHDknNyyceVnF4f+EmADMrjWe7+vPHsAIXCeM/4cVsI11ai7zqLbm0VGDqQLOHcey9xqVABmFlW8Rxwymfmsi1E4PrZu/4qkuh8ykKCvvFvC20MS5rB9m7nZ0AMyPkZHpCpY3/ZXSi1JWjnSi4tpkG/L5pJpIYgQE3OnoPRJIAlCEkACaAgoAIQnl9EIA2AEAIQrSsaSFIdkhEQE4UqWW+adDER8W0zskgQghSAWRhblcDOYkRYEQA6b6i8ad50CYWYU/wCZW1hOGVKjS5oEAgCTGZxEwO8deoSbocYuTpGx4cwmfGUaZj/AKg0IPw82osRZfQNHH0aGRtR0F0QNYEwCegleHcAoOwuKo1XiQx3OB9wOBBJ6gTc9l3PG+OUnuaTTaXN0fJn2091g1ElvT7HX0eKThKHR/1werVQLaFcf4mJfVbSAaGxckTc2gXjc69lScG8TVxScXE1WUwDngAtEwGuA1O8i3ss2De3zjWxL3Z3k/ZNLSGtaQ1hLgeXmv8AsJQhOM3OrSVrwfgYtXNLDtUqbdNd14mPi9VlOmHBkNaCwATLptDmza4Bza6KVCrUNF7m1cjWPHlgtmGkDc9bkfNRFfz2A2FKHC83mSDH3iAD7m6p8SMp8k1A3pzaNB+g9YUo5pSyUlbOTlio4b8ehk/kf5iuH1HGoCeaAA9wAuRHdbHFcJh6bW1aVKSGy7zROaBA5Z2jpJVTT4iG1S1j2TaMpc4OOwzaETM7XWmePYhhFR1JkSQzOCWENNzcwbgWG/Wy14sOSUtjjXx/spwzy1xJ3+Da4v4jq1MN5b2OcXQ9kHKGBmhyAG0+kx7W/CThn4dlY16gOUSx8GHhwt1DRBIuIELi6nEBVqeZUzOcTcAgNnpcQ0aCBAW3/qDQwkMOVoAIEG51/PsYXbXo+KXvchJvsj1KlxtgaIIiBEdPRbmG4r5jYmenULxujjXAENdLLkfFLexzD8yrDA8Xq04dJgzB2Max1heX1Xo/Ngk0lx2PYafV6bNjTbSl3+J6njn5GEk67LguOcVc45WFYcTxp1Rn2lQNsSBN7TJ9FoeWwUvNpEwdarvi10pzaBBl0bgBLHpMi/8ARUVZtdjUHsafNfMnj8BSqsY7ECzA7mLi0NmDzRBMxoDIlcZxfiLKkNY0AAwCLAgCIawfCO0lXnEcXTZRdTqMdkcbAGBIM+p01suUxj2F5NNpay0AkEi25AG8rZjhRgll3Ltb613MRWMrIghWFJihNryFIqOVRoYkKRdIiBab7meqigAQAiEkgHCEShAG0gCyAgqwqG15HtHyUgwzAuZi039AoymmISYKYHcfvZEIERU43E/qohOEADCJEiRNx1Cvv9cGQU2w0CY5GA3iRMGRYdPVVuAfSAcKgBmNQdOxbcLb/wBLpkNeHnITERJmepDTHeCoNJvnsXKUoRqLXtfVfPsWuBxz7MFSm1sauk03dCcxOQjqx3yVhTwrC6Kwc0aZh9oyInM2owiRANiJWDDYDCsqOLXhhyPhssqCS05ZY90ukGw65Ve8Kdg2YesCRyMfyZXU87jlDbE/E4kiJ+6Vow41k5a4RjyueLJtg+enD/JY8MwdGkTUoVqPluGUEOL3PLiBlyxfWO0LWxHB3YfOahcHVgHPa0Nc1mU5oY0yLERzd46qh4NwzPL6YLeobch0OMtnUaGO3e3UY3ioxDmYeKjPMEVC1pBBAJIGcA6E9FfOKcFtrzpdCnLjnjyuOS78+bNHBms3LRyhpzhzX2ADI1tpy9dFQcR4jlqPpgZs7g4gWhhEkWjqPT1WXifFQ5zTlljYa151cWNaHBxGljM3jvK1P54uqea5mW/LDbEX6cxy6SqtPjnpFOcY3ffuvl1IOO9qxYnixYG02t8oMdINnEugRLmtBtfW/VXuJwwrYbzDDuR7rWDYgxlJ5RbofVVfE8CKeHJ811QZs8NHKC4kuzE76dTdUDuI1BAa4ho0FrzqTt/hbcKWVKd8r9+IShJ1sdGxiaYIADWgtN3NMg2sCBad5ncysFM+W7LBIJExBBI0iB0J91P+ccXAvc2ZuHMETECT3F1Z8OxLW1AyqWOYCwx8UTfMDYjLaxjQBbIzrhrny5+43uS8SpquLIewFrT9RtaNFvU62eG0wSbXIhrTuAATttK3OPvpvJNMl2WS4iQDeAex7d1V4aiKZa8ElsiIMevpeFNSk7Iy2yimlz5+Jt0cB5tWkxx5HOgDd0bSBBM6DaV1uI4dU/lDAGZhOWZIymziJG0H0XLYLHgiH2kyBENDgQSWunlNhHoutpcWfToBrSw5RbM7KSHOJEydROszquXrYPa2EZVNWv4OE4ngGPGZ7ny2RlAuXOEgknQERd0KnwHBqlQiIA3dIawetR0NHyldfWpuxVaalTK1ziQAC8CYJIdUysbpE3Wvx3CMa0spVGZ2nXMHnLNuYAwY3tfRc21FLwOnjc81pNWis4lw6lTwry0guBbcAw6TYhzgC606QLiy5kuWTEVXuMOeXR1cXfMSsYTiqL8k1KqXRUIhJu4k9uh9VIFRcy/5ptFZAJLJUaJMGRsdCRtbZR27qDQwZrcwEihEbpACEwUJgbMKVuiipDsplIkwmEkAMIIixCEEyZKYgKc2ibXPz9Pb2SThAhFWmFx1YNaGtLgOgfp3gwQVWBWGG43WYIDrd/8AIg/VKSLMckrTbV+H+0XT+PvqDyjhgAYADWAhp/tBbLfk4aroML4fbRw762JADKgljSP7QQcwMi5jXZUHCsZiasXe6dm1ntNyZsZHy7bKw4jw3M5tR1dzmEgFsEFoyjKYJIOwXR0Lbb2/M5+ohspS4vleZa8KxDcPla2rlc5ocbuMZrWmetxvChgOK8ud32dPMQC0QXyYGcNMmJBgH6KjxTCyawEgZcpH9untEytXGeYWNyOJZIfI0D4bMxca29e66GTSwi213/fqVRlLIvafzL7j/DKlUNp0wMtMOcHfCamkk5QTmdBM3Wzwem1mZzKkGgBJqZSMjtgwyHERtqqDD+IHsGXM6YcBIvOrXEk3vJjutVvHK7W6sdMhxexrydDcuG0fXosUMORe94mjtRb1Kpe6qyj5damDJY1rmazJAdAJnWDbZab+DOYWDy+d4EAXgm9mn92UMNxVpexgbzOEFwlhzm4dbX00uumpY+sKzK+rQ2J68sENJkNJE9Ylc/UJptcqyXRHP4nh02qDTSbE9f36Kuq4GkeVkgmMpNutjOmy6HjlZrnDK0CALkkuibZpAEze3X1VRh6TA+9+oAm42E9VhjlyY3xJ/DsKTpcFfXpObTyuaRcy68+h2jt2Wzw6vSy+WSQ77rg0EXtDgb3n6Lo+J8Kp5XczmC05ojY2cYJ7HsuaGFNJ+cEOAMMsCCJ76LtaTWuctk+GUKXrIWZKmCDgc1V0Ai25gay46C+k7re4dwOpULTQp5g3Vx7mIBProO6xcL4XWxtYNY3mM5nE2YABJPa4A3PuV7F4d8OUcJTtL6hABef+0bBU+kdRjinC/a8vydDQ48m5SpNdOV9ig/8AQ7axacQW5W/C1o5vm42jtHzWn4j/AIa4ao37N9Wm7Y5i9uluV23pC7guutDiGOABuuBPUZG7s7GDQ44JRS4PnbjfCKmFquo1BcXBGjm7EfVaBNoXd/xMqteKLvvS4T2gfouEXSxTcoJswZoKE3FEYTThRPdWEELKpM0IgEmI1kb227ICi5RAghCZURiQkhIDdAUmxB1m0dO8qKZCsKQhCAEyLJiEhOEBAgTkxHzQGpz1TEb7aVDI0uccx2Dvf7phdL4T8M+c11WiKNSHZfts5AtMhuUA6jULiV6L4JrvwtHnt5jswG4ENAnvb6qjPJwg6NenjHLlVql5fcuaHAq1NsVRRIaQ5uRgDARBBa0QQQ7MqvE4B7mzmLRUcbNFw4CSbyYsfddLi/EDGt+0e1kj7xgm02Gp9lynGuM1gz7GlUDXiQ/KR1FrWPf0Wj0Rnyqck1wyPpnFiqGyS3Lh9OniV9XCOfScx1RwcCModdrjGlvgm97/ACWlwvDVBUEAgA3JIAHrO/8AhbuAc88r5a4SQCPiIN5+UrBia76b7Et/qiAZIB3BLQf8r0bnxbOPBdY38BcWwoY5sZhcjM8b2MCNu/fZLBUGvZJyyXCZcAAXRLj2UuIcTe6IcXEAghwBsNHbjcrRo4u4BAdMDMPwjp2WXNjcn1otxbttdyxxHAvKzYikRWpU3HMWTabNP56K7PF3ZfLtlc2CDdsgg5so3iVHgvEcPTo5C4Uy+czdn/8AK8AW1/Va2MwjGmGhzmQS1wvm/qi0j66dDA4+qT95O2W1JScZqmiuqVBLiJdvJ/T96JtrOaZIF7gxb27FWPCMPSfWY2o45SdRAI1t0hb3iXDNpAFgLWwQ0G8n4d9gI91zW/Eg1b29ykfXdUIvLog5pM822u0HbTus+Fwz82hLTzCQIsDFjqLa9ljwGFLnCXW6xcCIXTcKpCsz+XpvBkfG+xAboAdG9N04Ld0JOCiqIeDcbTw/mR8TyCewvA9NT8107vEoNpnpHVeYY4upVHgiIHtE6ESHCN59lpYfj5Y6Q4n5Eo1Giy3vu7O/odVg9UozVNeP1PWRxbKHPdaRyj13XH8Z4/MgFc/i+O1a1gdpt0XPcTxWrZlx1PQdPUqvFp23yX59XGMfYH4h4l5zmgGQ0G/UnWO1gqkJwgf+F0YxSVI48pbnbBRcFKUlIRFMohASYyBCSyVItAi17zJ69tvZYioNAJC3KGGploLqzWn+kteY+YEIRtYWNTYIuRPv8tFEFTNR3U6AanQaD0CkioimBEe490vVCZEYbeB9Ew3fb97IaCSAPQbfUoI2TEJMBDo2QgRceEcG2riWh92tBeR1iIHuR7LreK4wtcSC6QHWBgGdDa8j8h0XI+Fa+Sv6tcPwP5K641Vm6xZm/WHV0lepZrVOMPc/OQ0EbhoB99d+qtvDXFGurinXvTqWcTqIkhwOohcs55P7/NdNhcYxtMU6XM94yluQkmI5okQLHUgbnvPHayKVshmUPUyxpLodHxbw2WkVsMPNaeYvBAa22XNOhkarj8fhTmPmOc5+4IhpnSNZuupwPiF4/wDb0QTQmHkNjyzaQLQARBgazPVWPivw35gNam2R8RgiwMQR1FrrvYdRztnyn0Z51+xyvmed06U5gOnKQDGt9b/+VlqcNqn7JjKZNz5nwkZPikHbv63WLhzXPc4RIaY/3G0NvbaSRoFbY01WgQYMGbSTmIJM6gaa9Fpy1NVfJYpuMuChw2VxDajw3LMWls733mArik6Wua452iZIMxpcdFXNwzXQ0Mg2OZrhf5TH529rHhLWHlDSSajJJAlrT8UEaWH0WTLgi1w+EW5MzftS6m1j8rWOdDS1zwGgcuflPwjUbGdLLHxfjHmEZhysiADpAgCfRWHHsrq32hhocQxgF4zEkn36+2qz8C4RhKz8tUE5zyuzEZIEaAcwlecSc5bS2WTZXma+CphrHOMZiyS533Gyb/h9Fir+I6eGw3lUuaq8nNlicpsBI0Gp1nmW54t8PClTZTpPJpB0uJgOLvuwBqDr8h1XPMwTKUPeBa8Xk9Aem2g9F0NNpFH2pSKpZrXKL3gfE6GJoVKD6FOm8AZiARmv8WgFt9zCrKzGYcZmhuQObJtLmTLj1da3zCp2YllWsW1Sac/C4CId1J/LSy6Grw2plyPLajpNy1sBoNg6dD3AhaZZFjTaILBLLNR6ePWivq16VR4lgAg5SDkMEm4qUwLR1BVTxzBAtBp8+4cS0ui1s7SRUGut1ZMwjWuygeUbkwMzT6tJkeoPyXP0+HNf/wBCoAY+FxgHsx/Xs6D6rHGW7ub/AFSxSSafh/rqVKRWbEYdzHZXtLT0P7usSsDoFkHZSyqEJjTsCoKZUHBIkiRhQITCboURmJCcIUaGbw0SSTUikITISTMJkRscRBGqbO+m40sohMJkQGqEIQBOg4hwIMGdendWrcaHkhx9IsHehIsPUKnQQozxqRbizPG7XTwOgplhc0NhoG7TvtBJ12k6bQsxxXlyylbNZ0GXO7F42O4GvZc7Qpuc4NYCXHQCZ+i33uNNsPkuI9O2UEbdXfIdVD1bT4Za80JRe6HV/qOn4BiyyoykHgtcWB5EFlj8DesAySN9V0v+teTTbXoPz0qmZsGCJgg5m6tIBv77LieC4M1i3M4spmA6IDsmuRmwJG52d3V1jaIpuLWOADrOpxIbStkbkdaXQ4zqco2Ksx5NqafQzajC3OE65f0flXh9y8wnCmlja7T5bHvgXDgxwMkkRdk69RK2R4fLnPqva2pnc8vbSfJaXEnNTIMOEfdIW14d8R4YZ6DA1jacGp5l2cwFs8fEHW1F5UsRw6gMSatPzKLQwNc5jXvY9p2AFnWIg7K2GRqKSZnzOU8jcqT8jlsd4NY5zvLquDQMxNVhYBeLuFuovdQ4Ng/5WrmrCQBLRmBmJg32/fRddRxLH1TToDLTY1rJL2Me4Ng2YJdbe15C0Hu8yuKDqDS6ZY94LGkXlrg2YmZBy9dEZZT2NRHhnDf/ANqbj5HL8aDaFVrh9qamchwkyY1MxFpPyVlhfDYxIdVdiHU8seSQWtaQL3a67TN5EgggzdWPEPCYblrg5nMdny0weXYiWs+0jvBssAo1a1bI5xawS45mZSR0HNr3P6GrFhhBeZGc3J2ZKwAoO82o6o5jGsDogAktIcLy6997qqq4CnV52uD3OMkaXtYgaDSOyueL4MGmQH1eWTlDmQGn7xaRMamR0VYaR4cczH+bUzNqOcRDTQEy2nf4h8RPSO6tU3GXH07hUJYe6lfXtX6mV2L4Q+tSZXYxuIpMkOY0w8D72UQIcLQJ/FZ8PmptzNf5tA/DUeHZmECC2q2LC0SAADYwusFMMeMbhzNCs2arALXFqjQPvA/EPXdUfHKRa51XDlvNd7BbP/dewdG++8rny1SyP2u/+PL4nSxaKeNJ430/z5ryOdrWcRHU+95nf1XEUarmkFpuu0x2IDaLjlyZWuhu2Y6FpPwtP9I30suJzdht9P8AKtwpU6LNTKVq+vkZMViTUdmdrER0/eqwoQVelRmbbdsColZC02Ma6fooFAIHKCkUnJEkRCaQTSZISEiChIDdqMIMERYHWbEAjTsQopJn0UiljlOFEptQRJR3SIQmmISYKSITAITakE5TEZcPXLDLfQ7W3Cjia7nuzO7D0A0A7ALGhKldkt8tu2+DdwGOqMqNeHG23bot/C4t9aq55BLWjMeriDDAfUkCOkqkg6/VZ8Pi3sa4NMZoBO+/+SoyguqXJbDM62ybr/J0nDnZmeW6C178zj/WZDjPq7K0dgV0OH4lNF7TULBUqiqWkxLSZYwWMDK0WANpXI8CZmpuzO5WzAFyOrje1iYtqp4bGOcRUmYIImfigspgelz/AMVU75RL1aVSatVxfyv8nf4HxO6jTqua2lEMyfZ87qlR3NmLcsiI2CPEXi99OqKrWMafJMOvIIeJt3Gw67LjMFiRJNQycxqROpkxJ9MvstriFbzczrHNQqtB0a2dGtO/wOP/ACRGb3U/3oQy4Y7N6VW/5/o7rA+MzWz0XNyAMbmmCXGoAWZc0iLzf2VLxbC1ajBVe485FEc0ZA9sC7dXioLRaH76LQ8OYbNij5kAGi2+xLeWR11XT0eChuFrUWPDnPktIAZDwOQiNwQLqier2zp+RfH0fGWFyV2rKjCHlwWJif5imKNU2B81jQBm7ywt+R6qy4mR5GSHNyjlc3aLgXmx0PYlVfAqualXw75Bc5uIpT911QZpBjaoHT6nqrvB4ynWois22YczZnK7dp9Cs2olKGRST5Tr+P4NejhGeFxkvZfP4f2soOC8X/lg+kwE0nEljdRTfALmAn7pBzAbQVU8S4s15M0y09ln4sW5y9pubOE7j4XR6W+QXNcRxpazNBmYHSVNQU57l3LZS9Vjqq6+Zpcdx+aKYOlz+QVOmb6pLoxioqkcmcnJ2wCE1FTIgCgppJAIKLk0iUExFNRCkoskQKFJCQGykQhSbMG3Se1/8lSKWGyQKSYCZEaYKUpgSgQyUkAppiBATcdYSTAkxwmSJHS4n2UU5SKAG3pYSRc7JQnHRRQBkpNBcASGgkAnoOqvqxZLGUzADSYJEgtgMkjUm/8A9lz0LNgR9o2DEqE06suxSinUlfKNzEkhxA2ge1vyV7QxAdRbSa15iIGUCDDsxmb3cdeqrn0iLlocFmw2Npt+6fkSPwWGUm+h0sVROkwWBxT8uVoZlblDrTFuk9FY1MDiqQzCqXdQQY/Bc5R4y77pI+ZVnQ4rUIu4+6ySjKzcpRrqaAxXlvzF3NzA2yhoLsw9RP4lYMPx/wAthbTAaCST3Pdb2Of5lnAO9RB9wqOvwtk2zN+oVyqXvEHNriKI1MV5hmbrQ4805WGZEn3gfqrGjw5k/H7j9Vj8SUg2iLzzCPYq7E0pqjJqE3BtnMJJlMuW45ZEJhhiYMTExaek9dUOdPQeiecxlk5ZmNp6x1hMZFRUnD1n9wopDQik5SUY+iRJEVIm377pIKTJEU0WQkBtxEyCJFvoZ9lEnqjMiUykAmoqU2TECk8i0CLDeb7lJro0/coTEOD8wgpNcpvfJlMQGP0SKScpiABBCfdDj11TAjKFIOjTUbpIACtnhjZqN7SfotVb/CmfaHsD+SryOossxq5ou8y0a7BK3YWuaV1z0dRjw1NWuGWnh6RW/TYoSZbE2aYlN1EeidMLLlUS2jTLfQqh8WO5GD+78iuneFyfi512D/cfwV2DmaM+pdY2c8UISC6ByhoRKIQAOGxUYTCjKCSESkUOQCkSQQkQpKJKiMgUIIQkM2k0IUikAmhCZEcoSQmIYUkkJiGShCEwGDaOvuhxJuSmhAhEoQhAxT2/Vb/BrvPp+YQhV5fcZZh99F+2msjcOhC5jZ14qzcw+HW23DoQoXyXUZG01lDUIQNGKqyy4rxf8bPQ/iEIWnT++ZNV7hQJhCFvOYBI20+qiShCBhG/7ukkhJkiJQE0JE10BQKEJCEXIQhRGf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50" y="3137466"/>
            <a:ext cx="1299646" cy="12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9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4" grpId="0" animBg="1"/>
      <p:bldP spid="56" grpId="0" animBg="1"/>
      <p:bldP spid="57" grpId="0" animBg="1"/>
      <p:bldP spid="59" grpId="0" animBg="1"/>
      <p:bldP spid="61" grpId="0" animBg="1"/>
      <p:bldP spid="67" grpId="0" animBg="1"/>
      <p:bldP spid="71" grpId="0" animBg="1"/>
      <p:bldP spid="76" grpId="0" animBg="1"/>
      <p:bldP spid="73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36512" y="6781800"/>
            <a:ext cx="9144000" cy="762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0" y="44624"/>
            <a:ext cx="914400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Текущая картина рынка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180557"/>
              </p:ext>
            </p:extLst>
          </p:nvPr>
        </p:nvGraphicFramePr>
        <p:xfrm>
          <a:off x="4329683" y="2276872"/>
          <a:ext cx="4850829" cy="378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4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Регион</a:t>
                      </a:r>
                      <a:endParaRPr lang="ru-RU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г. тыс.</a:t>
                      </a:r>
                      <a:r>
                        <a:rPr lang="ru-RU" sz="1600" baseline="0" dirty="0" smtClean="0"/>
                        <a:t> тонн</a:t>
                      </a:r>
                      <a:endParaRPr lang="ru-RU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%</a:t>
                      </a:r>
                      <a:endParaRPr lang="ru-RU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Январь-май</a:t>
                      </a:r>
                      <a:r>
                        <a:rPr lang="ru-RU" sz="1600" baseline="0" dirty="0" smtClean="0"/>
                        <a:t> 2021 г. тыс. тонн</a:t>
                      </a:r>
                      <a:endParaRPr lang="ru-RU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%</a:t>
                      </a:r>
                      <a:endParaRPr lang="ru-RU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19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Северо-Запад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3000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-20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1105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-9,3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Дальневосточный регион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2400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-47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775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-11,4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Южный бассейн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1900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-2,7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635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Внутренние водные пути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610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+28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446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7900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-27,5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2613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-7,8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467544" y="1700808"/>
            <a:ext cx="4254139" cy="2263568"/>
            <a:chOff x="368332" y="1514894"/>
            <a:chExt cx="4254139" cy="226356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32" y="1514894"/>
              <a:ext cx="2259452" cy="2263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555776" y="2054835"/>
              <a:ext cx="17784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</a:rPr>
                <a:t>≈ выручка рынка за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2020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</a:rPr>
                <a:t>год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2,4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</a:rPr>
                <a:t>млрд </a:t>
              </a:r>
              <a:r>
                <a:rPr lang="ru-RU" sz="1400" b="1" dirty="0">
                  <a:solidFill>
                    <a:srgbClr val="002060"/>
                  </a:solidFill>
                </a:rPr>
                <a:t>$</a:t>
              </a:r>
              <a:endParaRPr lang="ru-RU" sz="14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75621" y="2680448"/>
              <a:ext cx="2046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</a:rPr>
                <a:t>не превышает 3% мирового рынка</a:t>
              </a:r>
              <a:endParaRPr lang="ru-RU" sz="1400" b="1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36512" y="692696"/>
            <a:ext cx="92890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tx2"/>
                </a:solidFill>
              </a:rPr>
              <a:t>В 2020 году </a:t>
            </a:r>
            <a:r>
              <a:rPr lang="ru-RU" sz="1500" b="1" dirty="0">
                <a:solidFill>
                  <a:schemeClr val="tx2"/>
                </a:solidFill>
              </a:rPr>
              <a:t>на территории РФ было реализовано </a:t>
            </a:r>
            <a:r>
              <a:rPr lang="ru-RU" sz="1500" b="1" dirty="0" smtClean="0">
                <a:solidFill>
                  <a:schemeClr val="tx2"/>
                </a:solidFill>
              </a:rPr>
              <a:t>7,9 млн бункерного </a:t>
            </a:r>
            <a:r>
              <a:rPr lang="ru-RU" sz="1500" b="1" dirty="0">
                <a:solidFill>
                  <a:schemeClr val="tx2"/>
                </a:solidFill>
              </a:rPr>
              <a:t>топлива, </a:t>
            </a:r>
            <a:r>
              <a:rPr lang="ru-RU" sz="1500" b="1" dirty="0" smtClean="0">
                <a:solidFill>
                  <a:schemeClr val="tx2"/>
                </a:solidFill>
              </a:rPr>
              <a:t>снижение на 27,5%.</a:t>
            </a:r>
          </a:p>
          <a:p>
            <a:pPr algn="ctr"/>
            <a:r>
              <a:rPr lang="ru-RU" sz="1500" b="1" dirty="0" smtClean="0">
                <a:solidFill>
                  <a:schemeClr val="tx2"/>
                </a:solidFill>
              </a:rPr>
              <a:t>Грузооборот морских портов РФ в 2020 г составил 820,7 млн тонн, падение на 3,2% </a:t>
            </a:r>
          </a:p>
          <a:p>
            <a:pPr algn="ctr"/>
            <a:endParaRPr lang="ru-RU" sz="1500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За 5 месяцев 2021 года реализовано около 2,6 млн тонн, падение 8%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802877"/>
              </p:ext>
            </p:extLst>
          </p:nvPr>
        </p:nvGraphicFramePr>
        <p:xfrm>
          <a:off x="-36512" y="3964376"/>
          <a:ext cx="3505365" cy="3010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08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36512" y="6737176"/>
            <a:ext cx="9144000" cy="762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0" y="272261"/>
            <a:ext cx="914400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цен на бункерное топливо (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год)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 rot="5400000" flipV="1">
            <a:off x="4142187" y="3930003"/>
            <a:ext cx="5657874" cy="45719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 rot="5400000" flipV="1">
            <a:off x="-2659140" y="3939578"/>
            <a:ext cx="5657874" cy="45719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15627" y="1052736"/>
            <a:ext cx="9144000" cy="762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35496" y="3789040"/>
            <a:ext cx="9144000" cy="762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15627" y="0"/>
            <a:ext cx="216463" cy="3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46" y="8167"/>
            <a:ext cx="254154" cy="255928"/>
          </a:xfrm>
          <a:prstGeom prst="rect">
            <a:avLst/>
          </a:prstGeom>
        </p:spPr>
      </p:pic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031281"/>
              </p:ext>
            </p:extLst>
          </p:nvPr>
        </p:nvGraphicFramePr>
        <p:xfrm>
          <a:off x="6588224" y="1196752"/>
          <a:ext cx="3034456" cy="2540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178012"/>
              </p:ext>
            </p:extLst>
          </p:nvPr>
        </p:nvGraphicFramePr>
        <p:xfrm>
          <a:off x="6660232" y="4005064"/>
          <a:ext cx="3193935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t="2030" r="1100" b="2174"/>
          <a:stretch/>
        </p:blipFill>
        <p:spPr bwMode="auto">
          <a:xfrm>
            <a:off x="3707904" y="1196753"/>
            <a:ext cx="324035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t="2602" r="1715" b="2317"/>
          <a:stretch/>
        </p:blipFill>
        <p:spPr bwMode="auto">
          <a:xfrm>
            <a:off x="205072" y="1155155"/>
            <a:ext cx="335881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 t="2339" r="1100" b="3109"/>
          <a:stretch/>
        </p:blipFill>
        <p:spPr bwMode="auto">
          <a:xfrm>
            <a:off x="3635896" y="1155154"/>
            <a:ext cx="3312367" cy="26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t="2331" r="678" b="2060"/>
          <a:stretch/>
        </p:blipFill>
        <p:spPr bwMode="auto">
          <a:xfrm>
            <a:off x="192657" y="3884059"/>
            <a:ext cx="3371231" cy="278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" t="2047" r="1660" b="2611"/>
          <a:stretch/>
        </p:blipFill>
        <p:spPr bwMode="auto">
          <a:xfrm>
            <a:off x="3635895" y="3865240"/>
            <a:ext cx="3298167" cy="284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6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80332" y="6781783"/>
            <a:ext cx="9260844" cy="76217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730024" y="208099"/>
            <a:ext cx="7683953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Северо-Западный и Арктический бассейны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208099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3427552" y="6228589"/>
            <a:ext cx="543886" cy="576187"/>
            <a:chOff x="5508251" y="5306841"/>
            <a:chExt cx="1434460" cy="1461920"/>
          </a:xfrm>
        </p:grpSpPr>
        <p:sp>
          <p:nvSpPr>
            <p:cNvPr id="31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2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4388154" y="6219980"/>
            <a:ext cx="543886" cy="576187"/>
            <a:chOff x="7214550" y="5328064"/>
            <a:chExt cx="1434460" cy="1461920"/>
          </a:xfrm>
        </p:grpSpPr>
        <p:sp>
          <p:nvSpPr>
            <p:cNvPr id="34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5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2466950" y="6219980"/>
            <a:ext cx="543886" cy="576187"/>
            <a:chOff x="3751343" y="5306841"/>
            <a:chExt cx="1434460" cy="1461920"/>
          </a:xfrm>
        </p:grpSpPr>
        <p:sp>
          <p:nvSpPr>
            <p:cNvPr id="3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8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1504003" y="6219980"/>
            <a:ext cx="543886" cy="576187"/>
            <a:chOff x="2056713" y="5319880"/>
            <a:chExt cx="1434460" cy="1461920"/>
          </a:xfrm>
        </p:grpSpPr>
        <p:sp>
          <p:nvSpPr>
            <p:cNvPr id="40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1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541056" y="6237189"/>
            <a:ext cx="543886" cy="576187"/>
            <a:chOff x="269010" y="5298417"/>
            <a:chExt cx="1434460" cy="1461920"/>
          </a:xfrm>
        </p:grpSpPr>
        <p:sp>
          <p:nvSpPr>
            <p:cNvPr id="4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4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TextBox 73"/>
          <p:cNvSpPr txBox="1"/>
          <p:nvPr/>
        </p:nvSpPr>
        <p:spPr>
          <a:xfrm>
            <a:off x="0" y="764704"/>
            <a:ext cx="9144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tx2"/>
                </a:solidFill>
              </a:rPr>
              <a:t>Объем реализованного бункерного топлива в </a:t>
            </a:r>
            <a:r>
              <a:rPr lang="ru-RU" sz="1500" b="1" dirty="0" smtClean="0">
                <a:solidFill>
                  <a:schemeClr val="tx2"/>
                </a:solidFill>
              </a:rPr>
              <a:t>СЗ </a:t>
            </a:r>
            <a:r>
              <a:rPr lang="ru-RU" sz="1500" b="1" dirty="0">
                <a:solidFill>
                  <a:schemeClr val="tx2"/>
                </a:solidFill>
              </a:rPr>
              <a:t>регионе в </a:t>
            </a:r>
            <a:r>
              <a:rPr lang="ru-RU" sz="1500" b="1" dirty="0" smtClean="0">
                <a:solidFill>
                  <a:schemeClr val="tx2"/>
                </a:solidFill>
              </a:rPr>
              <a:t>20</a:t>
            </a:r>
            <a:r>
              <a:rPr lang="en-US" sz="1500" b="1" dirty="0" smtClean="0">
                <a:solidFill>
                  <a:schemeClr val="tx2"/>
                </a:solidFill>
              </a:rPr>
              <a:t>20</a:t>
            </a:r>
            <a:r>
              <a:rPr lang="ru-RU" sz="1500" b="1" dirty="0" smtClean="0">
                <a:solidFill>
                  <a:schemeClr val="tx2"/>
                </a:solidFill>
              </a:rPr>
              <a:t> </a:t>
            </a:r>
            <a:r>
              <a:rPr lang="ru-RU" sz="1500" b="1" dirty="0">
                <a:solidFill>
                  <a:schemeClr val="tx2"/>
                </a:solidFill>
              </a:rPr>
              <a:t>году составил </a:t>
            </a:r>
            <a:r>
              <a:rPr lang="ru-RU" sz="1500" b="1" dirty="0" smtClean="0">
                <a:solidFill>
                  <a:schemeClr val="tx2"/>
                </a:solidFill>
              </a:rPr>
              <a:t>3 </a:t>
            </a:r>
            <a:r>
              <a:rPr lang="ru-RU" sz="1500" b="1" dirty="0">
                <a:solidFill>
                  <a:schemeClr val="tx2"/>
                </a:solidFill>
              </a:rPr>
              <a:t>млн тонн, </a:t>
            </a:r>
            <a:r>
              <a:rPr lang="ru-RU" sz="1500" b="1" dirty="0" smtClean="0">
                <a:solidFill>
                  <a:schemeClr val="tx2"/>
                </a:solidFill>
              </a:rPr>
              <a:t>снижение </a:t>
            </a:r>
            <a:r>
              <a:rPr lang="en-US" sz="1500" b="1" dirty="0" smtClean="0">
                <a:solidFill>
                  <a:schemeClr val="tx2"/>
                </a:solidFill>
              </a:rPr>
              <a:t>20</a:t>
            </a:r>
            <a:r>
              <a:rPr lang="ru-RU" sz="1500" b="1" dirty="0" smtClean="0">
                <a:solidFill>
                  <a:schemeClr val="tx2"/>
                </a:solidFill>
              </a:rPr>
              <a:t>%</a:t>
            </a:r>
            <a:endParaRPr lang="ru-RU" sz="1500" b="1" dirty="0">
              <a:solidFill>
                <a:schemeClr val="tx2"/>
              </a:solidFill>
            </a:endParaRPr>
          </a:p>
          <a:p>
            <a:pPr algn="ctr"/>
            <a:r>
              <a:rPr lang="ru-RU" sz="1500" b="1" dirty="0">
                <a:solidFill>
                  <a:schemeClr val="tx2"/>
                </a:solidFill>
              </a:rPr>
              <a:t>Грузооборот региона в </a:t>
            </a:r>
            <a:r>
              <a:rPr lang="ru-RU" sz="1500" b="1" dirty="0" smtClean="0">
                <a:solidFill>
                  <a:schemeClr val="tx2"/>
                </a:solidFill>
              </a:rPr>
              <a:t>20</a:t>
            </a:r>
            <a:r>
              <a:rPr lang="en-US" sz="1500" b="1" dirty="0" smtClean="0">
                <a:solidFill>
                  <a:schemeClr val="tx2"/>
                </a:solidFill>
              </a:rPr>
              <a:t>20</a:t>
            </a:r>
            <a:r>
              <a:rPr lang="ru-RU" sz="1500" b="1" dirty="0" smtClean="0">
                <a:solidFill>
                  <a:schemeClr val="tx2"/>
                </a:solidFill>
              </a:rPr>
              <a:t> </a:t>
            </a:r>
            <a:r>
              <a:rPr lang="ru-RU" sz="1500" b="1" dirty="0">
                <a:solidFill>
                  <a:schemeClr val="tx2"/>
                </a:solidFill>
              </a:rPr>
              <a:t>году </a:t>
            </a:r>
            <a:r>
              <a:rPr lang="ru-RU" sz="1500" b="1" dirty="0" smtClean="0">
                <a:solidFill>
                  <a:schemeClr val="tx2"/>
                </a:solidFill>
              </a:rPr>
              <a:t>– 3</a:t>
            </a:r>
            <a:r>
              <a:rPr lang="en-US" sz="1500" b="1" dirty="0" smtClean="0">
                <a:solidFill>
                  <a:schemeClr val="tx2"/>
                </a:solidFill>
              </a:rPr>
              <a:t>37</a:t>
            </a:r>
            <a:r>
              <a:rPr lang="ru-RU" sz="1500" b="1" dirty="0" smtClean="0">
                <a:solidFill>
                  <a:schemeClr val="tx2"/>
                </a:solidFill>
              </a:rPr>
              <a:t>,</a:t>
            </a:r>
            <a:r>
              <a:rPr lang="en-US" sz="1500" b="1" dirty="0" smtClean="0">
                <a:solidFill>
                  <a:schemeClr val="tx2"/>
                </a:solidFill>
              </a:rPr>
              <a:t>5</a:t>
            </a:r>
            <a:r>
              <a:rPr lang="ru-RU" sz="1500" b="1" dirty="0" smtClean="0">
                <a:solidFill>
                  <a:schemeClr val="tx2"/>
                </a:solidFill>
              </a:rPr>
              <a:t> млн </a:t>
            </a:r>
            <a:r>
              <a:rPr lang="ru-RU" sz="1500" b="1" dirty="0">
                <a:solidFill>
                  <a:schemeClr val="tx2"/>
                </a:solidFill>
              </a:rPr>
              <a:t>тонн, </a:t>
            </a:r>
            <a:r>
              <a:rPr lang="ru-RU" sz="1500" b="1" dirty="0" smtClean="0">
                <a:solidFill>
                  <a:schemeClr val="tx2"/>
                </a:solidFill>
              </a:rPr>
              <a:t>снижение 6,5%.</a:t>
            </a:r>
            <a:endParaRPr lang="ru-RU" sz="1500" b="1" dirty="0">
              <a:solidFill>
                <a:schemeClr val="tx2"/>
              </a:solidFill>
            </a:endParaRPr>
          </a:p>
          <a:p>
            <a:pPr algn="ctr"/>
            <a:endParaRPr lang="ru-RU" sz="1500" b="1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За </a:t>
            </a:r>
            <a:r>
              <a:rPr lang="ru-RU" b="1" dirty="0" smtClean="0">
                <a:solidFill>
                  <a:schemeClr val="accent2"/>
                </a:solidFill>
              </a:rPr>
              <a:t>январь-май 2021 </a:t>
            </a:r>
            <a:r>
              <a:rPr lang="ru-RU" b="1" dirty="0">
                <a:solidFill>
                  <a:schemeClr val="accent2"/>
                </a:solidFill>
              </a:rPr>
              <a:t>года реализовано около </a:t>
            </a:r>
            <a:r>
              <a:rPr lang="ru-RU" b="1" dirty="0" smtClean="0">
                <a:solidFill>
                  <a:schemeClr val="accent2"/>
                </a:solidFill>
              </a:rPr>
              <a:t>1,1 млн </a:t>
            </a:r>
            <a:r>
              <a:rPr lang="ru-RU" b="1" dirty="0">
                <a:solidFill>
                  <a:schemeClr val="accent2"/>
                </a:solidFill>
              </a:rPr>
              <a:t>тонн, </a:t>
            </a:r>
            <a:r>
              <a:rPr lang="ru-RU" b="1" dirty="0" smtClean="0">
                <a:solidFill>
                  <a:schemeClr val="accent2"/>
                </a:solidFill>
              </a:rPr>
              <a:t>снижение 9,2%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867977"/>
              </p:ext>
            </p:extLst>
          </p:nvPr>
        </p:nvGraphicFramePr>
        <p:xfrm>
          <a:off x="5661312" y="2276871"/>
          <a:ext cx="348268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07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0784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Топливо</a:t>
                      </a:r>
                      <a:endParaRPr lang="ru-RU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год, %</a:t>
                      </a:r>
                      <a:endParaRPr lang="ru-RU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год,</a:t>
                      </a:r>
                      <a:r>
                        <a:rPr lang="ru-RU" sz="1200" baseline="0" dirty="0" smtClean="0"/>
                        <a:t> %</a:t>
                      </a:r>
                      <a:endParaRPr lang="ru-RU" sz="12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256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Темное топливо</a:t>
                      </a:r>
                      <a:endParaRPr lang="ru-RU" sz="10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32</a:t>
                      </a: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34</a:t>
                      </a: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Светлое топливо</a:t>
                      </a:r>
                      <a:endParaRPr lang="ru-RU" sz="10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68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Ультранизкое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0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ULSFO</a:t>
                      </a:r>
                      <a:endParaRPr lang="ru-RU" sz="10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</a:t>
                      </a: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</a:t>
                      </a: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0770016"/>
                  </a:ext>
                </a:extLst>
              </a:tr>
              <a:tr h="25468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Низкосернистое</a:t>
                      </a:r>
                      <a:endParaRPr lang="ru-RU" sz="1000" b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VLSFO</a:t>
                      </a:r>
                      <a:endParaRPr lang="ru-RU" sz="10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24</a:t>
                      </a: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</a:t>
                      </a: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79511" y="2118942"/>
            <a:ext cx="5455745" cy="3997444"/>
            <a:chOff x="11283" y="2246982"/>
            <a:chExt cx="4397100" cy="375833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43595" y="2359898"/>
              <a:ext cx="4087978" cy="3469141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1283" y="2246982"/>
              <a:ext cx="4397100" cy="3758331"/>
              <a:chOff x="203088" y="2113410"/>
              <a:chExt cx="4397100" cy="3758331"/>
            </a:xfrm>
          </p:grpSpPr>
          <p:sp>
            <p:nvSpPr>
              <p:cNvPr id="80" name="Rectangle 3">
                <a:extLst>
                  <a:ext uri="{FF2B5EF4-FFF2-40B4-BE49-F238E27FC236}">
                    <a16:creationId xmlns="" xmlns:a16="http://schemas.microsoft.com/office/drawing/2014/main" id="{3F24A28A-7E7A-4862-8D18-F16AA19F40A5}"/>
                  </a:ext>
                </a:extLst>
              </p:cNvPr>
              <p:cNvSpPr/>
              <p:nvPr/>
            </p:nvSpPr>
            <p:spPr>
              <a:xfrm flipV="1">
                <a:off x="203089" y="5728982"/>
                <a:ext cx="4270615" cy="45719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tx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3">
                <a:extLst>
                  <a:ext uri="{FF2B5EF4-FFF2-40B4-BE49-F238E27FC236}">
                    <a16:creationId xmlns="" xmlns:a16="http://schemas.microsoft.com/office/drawing/2014/main" id="{3F24A28A-7E7A-4862-8D18-F16AA19F40A5}"/>
                  </a:ext>
                </a:extLst>
              </p:cNvPr>
              <p:cNvSpPr/>
              <p:nvPr/>
            </p:nvSpPr>
            <p:spPr>
              <a:xfrm>
                <a:off x="203088" y="2194858"/>
                <a:ext cx="4397100" cy="45719"/>
              </a:xfrm>
              <a:prstGeom prst="rect">
                <a:avLst/>
              </a:prstGeom>
              <a:pattFill prst="wdDnDiag">
                <a:fgClr>
                  <a:schemeClr val="bg1"/>
                </a:fgClr>
                <a:bgClr>
                  <a:schemeClr val="tx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250563" y="2113410"/>
                <a:ext cx="4223140" cy="3758331"/>
                <a:chOff x="250563" y="2113410"/>
                <a:chExt cx="4223140" cy="3758331"/>
              </a:xfrm>
            </p:grpSpPr>
            <p:sp>
              <p:nvSpPr>
                <p:cNvPr id="79" name="TextBox 78">
                  <a:extLst>
                    <a:ext uri="{FF2B5EF4-FFF2-40B4-BE49-F238E27FC236}">
                      <a16:creationId xmlns="" xmlns:a16="http://schemas.microsoft.com/office/drawing/2014/main" id="{91657ECA-4942-4388-A0EA-5EF4F3210ED0}"/>
                    </a:ext>
                  </a:extLst>
                </p:cNvPr>
                <p:cNvSpPr txBox="1"/>
                <p:nvPr/>
              </p:nvSpPr>
              <p:spPr>
                <a:xfrm>
                  <a:off x="250563" y="2348880"/>
                  <a:ext cx="4098096" cy="10417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solidFill>
                        <a:schemeClr val="accent2"/>
                      </a:solidFill>
                    </a:rPr>
                    <a:t>Лидеры рынка в 2020 году</a:t>
                  </a:r>
                </a:p>
                <a:p>
                  <a:pPr algn="ctr"/>
                  <a:r>
                    <a:rPr lang="ru-RU" sz="2400" b="1" dirty="0" smtClean="0">
                      <a:solidFill>
                        <a:schemeClr val="accent2"/>
                      </a:solidFill>
                    </a:rPr>
                    <a:t>(порт Санкт-Петербург):</a:t>
                  </a:r>
                </a:p>
                <a:p>
                  <a:pPr algn="ctr"/>
                  <a:endParaRPr lang="ru-RU" sz="2400" dirty="0" smtClean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2" name="Rectangle 3">
                  <a:extLst>
                    <a:ext uri="{FF2B5EF4-FFF2-40B4-BE49-F238E27FC236}">
                      <a16:creationId xmlns="" xmlns:a16="http://schemas.microsoft.com/office/drawing/2014/main" id="{3F24A28A-7E7A-4862-8D18-F16AA19F40A5}"/>
                    </a:ext>
                  </a:extLst>
                </p:cNvPr>
                <p:cNvSpPr/>
                <p:nvPr/>
              </p:nvSpPr>
              <p:spPr>
                <a:xfrm rot="16200000">
                  <a:off x="-1578496" y="3969718"/>
                  <a:ext cx="3758327" cy="45719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tx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3">
                  <a:extLst>
                    <a:ext uri="{FF2B5EF4-FFF2-40B4-BE49-F238E27FC236}">
                      <a16:creationId xmlns="" xmlns:a16="http://schemas.microsoft.com/office/drawing/2014/main" id="{3F24A28A-7E7A-4862-8D18-F16AA19F40A5}"/>
                    </a:ext>
                  </a:extLst>
                </p:cNvPr>
                <p:cNvSpPr/>
                <p:nvPr/>
              </p:nvSpPr>
              <p:spPr>
                <a:xfrm rot="16200000" flipV="1">
                  <a:off x="2571679" y="3969715"/>
                  <a:ext cx="3758330" cy="45719"/>
                </a:xfrm>
                <a:prstGeom prst="rect">
                  <a:avLst/>
                </a:prstGeom>
                <a:pattFill prst="wdDnDiag">
                  <a:fgClr>
                    <a:schemeClr val="bg1"/>
                  </a:fgClr>
                  <a:bgClr>
                    <a:schemeClr val="tx2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255836"/>
              </p:ext>
            </p:extLst>
          </p:nvPr>
        </p:nvGraphicFramePr>
        <p:xfrm>
          <a:off x="656556" y="3349431"/>
          <a:ext cx="4248472" cy="2312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="" xmlns:a16="http://schemas.microsoft.com/office/drawing/2014/main" val="26962596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108412166"/>
                    </a:ext>
                  </a:extLst>
                </a:gridCol>
              </a:tblGrid>
              <a:tr h="425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ООО «ЛУКОЙЛ-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</a:rPr>
                        <a:t>МаринБункер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»</a:t>
                      </a:r>
                      <a:endParaRPr lang="ru-RU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38</a:t>
                      </a:r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%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125858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ООО «Балтийская Топливная Компания»</a:t>
                      </a:r>
                      <a:endParaRPr lang="ru-RU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19%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55196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ООО «</a:t>
                      </a:r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</a:rPr>
                        <a:t>Газпромнефть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 Марин Бункер»</a:t>
                      </a: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15%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189501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ООО «Невский мазут»</a:t>
                      </a:r>
                      <a:endParaRPr lang="ru-RU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l"/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8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%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942670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ООО «РН-Бункер» 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%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16299"/>
                  </a:ext>
                </a:extLst>
              </a:tr>
            </a:tbl>
          </a:graphicData>
        </a:graphic>
      </p:graphicFrame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332656"/>
            <a:ext cx="398170" cy="4009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35256" y="2067072"/>
            <a:ext cx="3545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порт Санкт-Петербург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4" b="4008"/>
          <a:stretch/>
        </p:blipFill>
        <p:spPr bwMode="auto">
          <a:xfrm>
            <a:off x="5478319" y="3990089"/>
            <a:ext cx="3665681" cy="280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03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24A28A-7E7A-4862-8D18-F16AA19F40A5}"/>
              </a:ext>
            </a:extLst>
          </p:cNvPr>
          <p:cNvSpPr/>
          <p:nvPr/>
        </p:nvSpPr>
        <p:spPr>
          <a:xfrm>
            <a:off x="-80332" y="6781783"/>
            <a:ext cx="9260844" cy="76217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657ECA-4942-4388-A0EA-5EF4F3210ED0}"/>
              </a:ext>
            </a:extLst>
          </p:cNvPr>
          <p:cNvSpPr txBox="1"/>
          <p:nvPr/>
        </p:nvSpPr>
        <p:spPr>
          <a:xfrm>
            <a:off x="730024" y="188640"/>
            <a:ext cx="768395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Северо-Запад, Арктика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Марина\Downloads\kisspng-anchor-symbol-clip-art-hand-painted-boat-spear-5a6e48f8f1c313.59863081151717708099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0" t="1290" r="7841" b="50000"/>
          <a:stretch/>
        </p:blipFill>
        <p:spPr bwMode="auto">
          <a:xfrm>
            <a:off x="216557" y="188640"/>
            <a:ext cx="372944" cy="5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5972493" y="5972157"/>
            <a:ext cx="781640" cy="796603"/>
            <a:chOff x="5508251" y="5306841"/>
            <a:chExt cx="1434460" cy="1461920"/>
          </a:xfrm>
        </p:grpSpPr>
        <p:sp>
          <p:nvSpPr>
            <p:cNvPr id="5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5508251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4" name="Picture 5" descr="C:\Users\Марина\AppData\Roaming\ICQ\0001\content.cache\981463274c12ee7b84f6e969063c94e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740" y="5842761"/>
              <a:ext cx="1173482" cy="39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7678792" y="5993380"/>
            <a:ext cx="781640" cy="796603"/>
            <a:chOff x="7214550" y="5328064"/>
            <a:chExt cx="1434460" cy="1461920"/>
          </a:xfrm>
        </p:grpSpPr>
        <p:sp>
          <p:nvSpPr>
            <p:cNvPr id="5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7214550" y="5328064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9" name="Picture 6" descr="C:\Users\Марина\AppData\Roaming\ICQ\0001\content.cache\ea0eef2f707537484ac2824e73046b2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383" y="5950101"/>
              <a:ext cx="1344793" cy="21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па 60"/>
          <p:cNvGrpSpPr/>
          <p:nvPr/>
        </p:nvGrpSpPr>
        <p:grpSpPr>
          <a:xfrm>
            <a:off x="4215585" y="5972157"/>
            <a:ext cx="781640" cy="796603"/>
            <a:chOff x="3751343" y="5306841"/>
            <a:chExt cx="1434460" cy="1461920"/>
          </a:xfrm>
        </p:grpSpPr>
        <p:sp>
          <p:nvSpPr>
            <p:cNvPr id="63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3751343" y="5306841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4" name="Picture 7" descr="C:\Users\Марина\AppData\Roaming\ICQ\0001\content.cache\5ce060ea12e68ce11126c63a66522a8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139" y="5894504"/>
              <a:ext cx="1213917" cy="36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Группа 64"/>
          <p:cNvGrpSpPr/>
          <p:nvPr/>
        </p:nvGrpSpPr>
        <p:grpSpPr>
          <a:xfrm>
            <a:off x="2520955" y="5985196"/>
            <a:ext cx="781640" cy="796603"/>
            <a:chOff x="2056713" y="5319880"/>
            <a:chExt cx="1434460" cy="1461920"/>
          </a:xfrm>
        </p:grpSpPr>
        <p:sp>
          <p:nvSpPr>
            <p:cNvPr id="67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056713" y="5319880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1" name="Picture 8" descr="C:\Users\Марина\AppData\Roaming\ICQ\0001\content.cache\f4870ff107e8931d35a01ef6f2a4da4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148" y="5763422"/>
              <a:ext cx="1008112" cy="55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733252" y="5963733"/>
            <a:ext cx="781640" cy="796603"/>
            <a:chOff x="269010" y="5298417"/>
            <a:chExt cx="1434460" cy="1461920"/>
          </a:xfrm>
        </p:grpSpPr>
        <p:sp>
          <p:nvSpPr>
            <p:cNvPr id="75" name="Oval 25">
              <a:extLst>
                <a:ext uri="{FF2B5EF4-FFF2-40B4-BE49-F238E27FC236}">
                  <a16:creationId xmlns="" xmlns:a16="http://schemas.microsoft.com/office/drawing/2014/main" id="{DB487A1D-B74B-419C-9AA3-430CA068E2BC}"/>
                </a:ext>
              </a:extLst>
            </p:cNvPr>
            <p:cNvSpPr/>
            <p:nvPr/>
          </p:nvSpPr>
          <p:spPr>
            <a:xfrm>
              <a:off x="269010" y="5298417"/>
              <a:ext cx="1434460" cy="146192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6" name="Picture 9" descr="C:\Users\Марина\AppData\Roaming\ICQ\0001\content.cache\2ee4495960481b4630902a038cc2cf6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20" y="5704668"/>
              <a:ext cx="1277441" cy="577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318" y="265164"/>
            <a:ext cx="398170" cy="400950"/>
          </a:xfrm>
          <a:prstGeom prst="rect">
            <a:avLst/>
          </a:prstGeom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556182"/>
              </p:ext>
            </p:extLst>
          </p:nvPr>
        </p:nvGraphicFramePr>
        <p:xfrm>
          <a:off x="107504" y="798945"/>
          <a:ext cx="8928217" cy="5128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0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39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87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Терминал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Проектная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мощность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Срок реализации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59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ММПК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tx2"/>
                          </a:solidFill>
                        </a:rPr>
                        <a:t>Бронка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</a:rPr>
                        <a:t> (Санкт-Петербург)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1,45 млн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TEUs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260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тыс.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Ro-Ro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2020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г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и далее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41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Пионерский (Калининград)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пассажиры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2022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</a:rPr>
                        <a:t>гг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9322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2"/>
                          </a:solidFill>
                        </a:rPr>
                        <a:t>Сабетта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около 60 млн тонн (в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</a:rPr>
                        <a:t>т.ч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. 30 млн тонн СПГ)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2025 г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0770016"/>
                  </a:ext>
                </a:extLst>
              </a:tr>
              <a:tr h="2275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Порт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</a:rPr>
                        <a:t>Лавна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 (Мурманск)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18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</a:rPr>
                        <a:t>млн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 тонн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2024 г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7666696"/>
                  </a:ext>
                </a:extLst>
              </a:tr>
              <a:tr h="2275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Балтийский Терминал Удобрений (Усть-Луга,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</a:rPr>
                        <a:t>Еврохим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6 млн тонн в год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2023 г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0455991"/>
                  </a:ext>
                </a:extLst>
              </a:tr>
              <a:tr h="4208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Терминал Чайка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</a:rPr>
                        <a:t> (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</a:rPr>
                        <a:t>ВостокУголь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) в порту Диксон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10 млн т в год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?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4203794"/>
                  </a:ext>
                </a:extLst>
              </a:tr>
              <a:tr h="5541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Нефтяной терминал «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</a:rPr>
                        <a:t>Таналау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»  (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</a:rPr>
                        <a:t>Таймырнефтегаз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7,5 млн тонн в год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2022 г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9EDF4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382123"/>
                  </a:ext>
                </a:extLst>
              </a:tr>
              <a:tr h="37417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Бухта Север (Диксон)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28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млн тонн в год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2030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2994500"/>
                  </a:ext>
                </a:extLst>
              </a:tr>
              <a:tr h="37417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«Приморский УПК» 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70 млн тонн в год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2022 г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</a:tr>
              <a:tr h="374178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2"/>
                          </a:solidFill>
                        </a:rPr>
                        <a:t>Ультрамар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 (Усть-Луга)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12 млн тонн в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</a:rPr>
                        <a:t> год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2021 г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</a:tr>
              <a:tr h="3945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СПК Высоцк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7-15 млн тонн в год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2021-2023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</a:rPr>
                        <a:t>гг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4522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2"/>
                          </a:solidFill>
                        </a:rPr>
                        <a:t>LugaPort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40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млн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</a:rPr>
                        <a:t> тонн в год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/>
                          </a:solidFill>
                        </a:rPr>
                        <a:t>2023-24 гг.</a:t>
                      </a:r>
                      <a:endParaRPr lang="ru-RU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3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7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14611</TotalTime>
  <Words>1027</Words>
  <Application>Microsoft Office PowerPoint</Application>
  <PresentationFormat>Экран (4:3)</PresentationFormat>
  <Paragraphs>314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Российский рынок бункеровки судов:  COVID-19 VS MARPOL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топливо  для Балтики: в поисках  альтернатив</dc:title>
  <dc:creator>DEDE</dc:creator>
  <cp:lastModifiedBy>Marina</cp:lastModifiedBy>
  <cp:revision>444</cp:revision>
  <cp:lastPrinted>2021-06-21T10:32:56Z</cp:lastPrinted>
  <dcterms:created xsi:type="dcterms:W3CDTF">2014-11-24T10:47:19Z</dcterms:created>
  <dcterms:modified xsi:type="dcterms:W3CDTF">2021-06-22T09:32:21Z</dcterms:modified>
</cp:coreProperties>
</file>